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9BD5"/>
    <a:srgbClr val="E9EBF5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2/8/2016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2CCC-0B22-4462-B6A4-8C7842E89213}" type="datetime1">
              <a:rPr lang="en-US" smtClean="0"/>
              <a:t>2/8/2016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3C2-B47F-4DEE-B1F9-04F85C3C84E8}" type="datetime1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DC97-5B19-4702-A424-A1EFBAF212F3}" type="datetime1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8B43-BD0C-46C5-B388-D9652E96BC50}" type="datetime1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C0-1431-47AD-9621-00C6714A9609}" type="datetime1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A74-A50D-41F7-BE7E-E31EAA1B581C}" type="datetime1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07A3-8960-478D-9CDC-6E97BBCC58D8}" type="datetime1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DB2B-74EC-48EA-8E32-5B8F62884C0F}" type="datetime1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BBE3-70AA-4E4B-8D6B-F2FE063A9DB8}" type="datetime1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4219-E006-488C-A2EB-85313FD97DB8}" type="datetime1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5497-890B-4E11-86CB-1153B179FF7C}" type="datetime1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F0E4FC6-BEEF-444E-8B11-CEB36C87C989}" type="datetime1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800" b="1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โดย อ.อภิพงศ์ </a:t>
            </a:r>
            <a:r>
              <a:rPr lang="th-TH" dirty="0" err="1" smtClean="0"/>
              <a:t>ปิง</a:t>
            </a:r>
            <a:r>
              <a:rPr lang="th-TH" dirty="0" smtClean="0"/>
              <a:t>ยศ</a:t>
            </a:r>
            <a:endParaRPr lang="en-US" dirty="0" smtClean="0"/>
          </a:p>
          <a:p>
            <a:r>
              <a:rPr lang="th-TH" dirty="0" smtClean="0"/>
              <a:t>รายวิชา </a:t>
            </a:r>
            <a:r>
              <a:rPr lang="th-TH" dirty="0" err="1" smtClean="0"/>
              <a:t>สธ</a:t>
            </a:r>
            <a:r>
              <a:rPr lang="en-US" dirty="0" smtClean="0"/>
              <a:t>312 </a:t>
            </a:r>
            <a:r>
              <a:rPr lang="th-TH" dirty="0" smtClean="0"/>
              <a:t>ระบบการจัดการฐานข้อมูลทางธุรกิจ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บทที่ 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th-TH" dirty="0" smtClean="0"/>
              <a:t>โครงสร้างฐานข้อมูลแบบ </a:t>
            </a:r>
            <a:r>
              <a:rPr lang="en-US" dirty="0" smtClean="0"/>
              <a:t>Relational</a:t>
            </a:r>
            <a:br>
              <a:rPr lang="en-US" dirty="0" smtClean="0"/>
            </a:br>
            <a:r>
              <a:rPr lang="en-US" dirty="0" smtClean="0"/>
              <a:t>(Relational Database Model)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Relation </a:t>
            </a:r>
            <a:r>
              <a:rPr lang="th-TH" dirty="0" smtClean="0"/>
              <a:t>อยู่ในรูปของเซตทางคณิตศาสตร์ ซึ่งภายในเซตจะต้องประกอบด้วยสมาชิกที่มีค่าไม่ซ้ำกัน ตัวอย่างเช่น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คุณสมบัติของ </a:t>
            </a:r>
            <a:r>
              <a:rPr lang="en-US" dirty="0" smtClean="0"/>
              <a:t>Relation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138177"/>
              </p:ext>
            </p:extLst>
          </p:nvPr>
        </p:nvGraphicFramePr>
        <p:xfrm>
          <a:off x="3406112" y="3717032"/>
          <a:ext cx="4560508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127"/>
                <a:gridCol w="1140127"/>
                <a:gridCol w="1140127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70600" y="2912367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POPULAR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th-TH" dirty="0" smtClean="0"/>
              <a:t>ลำดับที่ของสมาชิกใดๆ จะไม่มีผลต่อ </a:t>
            </a:r>
            <a:r>
              <a:rPr lang="en-US" dirty="0" smtClean="0"/>
              <a:t>Relation </a:t>
            </a:r>
            <a:r>
              <a:rPr lang="th-TH" dirty="0" smtClean="0"/>
              <a:t>ดังนั้นภายใน </a:t>
            </a:r>
            <a:r>
              <a:rPr lang="en-US" dirty="0" smtClean="0"/>
              <a:t>Relation </a:t>
            </a:r>
            <a:r>
              <a:rPr lang="th-TH" dirty="0" smtClean="0"/>
              <a:t>จึงไม่มีการกำหนดลำดับที่ให้กับแต่ละ </a:t>
            </a:r>
            <a:r>
              <a:rPr lang="en-US" dirty="0" smtClean="0"/>
              <a:t>Tuple</a:t>
            </a:r>
          </a:p>
          <a:p>
            <a:r>
              <a:rPr lang="en-US" dirty="0" smtClean="0"/>
              <a:t>3) </a:t>
            </a:r>
            <a:r>
              <a:rPr lang="th-TH" dirty="0"/>
              <a:t>ลำดับที่</a:t>
            </a:r>
            <a:r>
              <a:rPr lang="th-TH" dirty="0" smtClean="0"/>
              <a:t>ของ</a:t>
            </a:r>
            <a:r>
              <a:rPr lang="en-US" dirty="0" smtClean="0"/>
              <a:t> Attribute </a:t>
            </a:r>
            <a:r>
              <a:rPr lang="th-TH" dirty="0" smtClean="0"/>
              <a:t>จะ</a:t>
            </a:r>
            <a:r>
              <a:rPr lang="th-TH" dirty="0"/>
              <a:t>ไม่มีผลต่อ </a:t>
            </a:r>
            <a:r>
              <a:rPr lang="en-US" dirty="0" smtClean="0"/>
              <a:t>Relation </a:t>
            </a:r>
            <a:r>
              <a:rPr lang="th-TH" dirty="0" smtClean="0"/>
              <a:t>เพราะการอ้างถึง </a:t>
            </a:r>
            <a:r>
              <a:rPr lang="en-US" dirty="0" smtClean="0"/>
              <a:t>Attribute </a:t>
            </a:r>
            <a:r>
              <a:rPr lang="th-TH" dirty="0" smtClean="0"/>
              <a:t>จะใช้ชื่อของ </a:t>
            </a:r>
            <a:r>
              <a:rPr lang="en-US" dirty="0" smtClean="0"/>
              <a:t>Attribute </a:t>
            </a:r>
            <a:r>
              <a:rPr lang="th-TH" dirty="0" smtClean="0"/>
              <a:t>ในการอ้างถึงโดยตรง</a:t>
            </a:r>
          </a:p>
          <a:p>
            <a:r>
              <a:rPr lang="en-US" dirty="0" smtClean="0"/>
              <a:t>4) </a:t>
            </a:r>
            <a:r>
              <a:rPr lang="th-TH" dirty="0" smtClean="0"/>
              <a:t>ค่าในทุก </a:t>
            </a:r>
            <a:r>
              <a:rPr lang="en-US" dirty="0" smtClean="0"/>
              <a:t>Attribute </a:t>
            </a:r>
            <a:r>
              <a:rPr lang="th-TH" dirty="0" smtClean="0"/>
              <a:t>จะต้องมีความหมายเพียงความหมายเดียว และจะต้องไม่เป็นข้อมูลที่ซ้ำกัน เช่น ตัวอย่างในหน้าถัดไป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คุณสมบัติของ </a:t>
            </a:r>
            <a:r>
              <a:rPr lang="en-US" dirty="0" smtClean="0"/>
              <a:t>Relation </a:t>
            </a:r>
            <a:r>
              <a:rPr lang="en-US" i="1" dirty="0" smtClean="0"/>
              <a:t>[cont.]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26585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979085"/>
              </p:ext>
            </p:extLst>
          </p:nvPr>
        </p:nvGraphicFramePr>
        <p:xfrm>
          <a:off x="1053851" y="774197"/>
          <a:ext cx="6840762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01,</a:t>
                      </a:r>
                      <a:r>
                        <a:rPr lang="en-US" baseline="0" dirty="0" smtClean="0"/>
                        <a:t> 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53851" y="82420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EMPLOYEE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129702" y="3175910"/>
            <a:ext cx="6696746" cy="792088"/>
          </a:xfrm>
          <a:prstGeom prst="downArrow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จะต้องแยกเป็น </a:t>
            </a:r>
            <a:r>
              <a:rPr lang="en-US" b="1" dirty="0" smtClean="0"/>
              <a:t>Tuple</a:t>
            </a:r>
            <a:r>
              <a:rPr lang="th-TH" b="1" dirty="0" smtClean="0"/>
              <a:t> ใหม่</a:t>
            </a:r>
            <a:endParaRPr lang="th-TH" b="1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342534"/>
              </p:ext>
            </p:extLst>
          </p:nvPr>
        </p:nvGraphicFramePr>
        <p:xfrm>
          <a:off x="1053852" y="4005064"/>
          <a:ext cx="6840762" cy="2743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th-TH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9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5) </a:t>
            </a:r>
            <a:r>
              <a:rPr lang="th-TH" dirty="0" smtClean="0"/>
              <a:t>ชื่อของ </a:t>
            </a:r>
            <a:r>
              <a:rPr lang="en-US" dirty="0" smtClean="0"/>
              <a:t>Attribute </a:t>
            </a:r>
            <a:r>
              <a:rPr lang="th-TH" dirty="0" smtClean="0"/>
              <a:t>ใน </a:t>
            </a:r>
            <a:r>
              <a:rPr lang="en-US" dirty="0" smtClean="0"/>
              <a:t>Relation </a:t>
            </a:r>
            <a:r>
              <a:rPr lang="th-TH" dirty="0" smtClean="0"/>
              <a:t>เดียวกัน จะต้องมีชื่อที่ไม่ซ้ำกัน</a:t>
            </a:r>
          </a:p>
          <a:p>
            <a:r>
              <a:rPr lang="en-US" dirty="0" smtClean="0"/>
              <a:t>6) </a:t>
            </a:r>
            <a:r>
              <a:rPr lang="th-TH" dirty="0" smtClean="0"/>
              <a:t>ค่าที่ปรากฏในแต่ละ </a:t>
            </a:r>
            <a:r>
              <a:rPr lang="en-US" dirty="0" smtClean="0"/>
              <a:t>Attribute </a:t>
            </a:r>
            <a:r>
              <a:rPr lang="th-TH" dirty="0" smtClean="0"/>
              <a:t>ใน </a:t>
            </a:r>
            <a:r>
              <a:rPr lang="en-US" dirty="0" smtClean="0"/>
              <a:t>Relation </a:t>
            </a:r>
            <a:r>
              <a:rPr lang="th-TH" dirty="0" smtClean="0"/>
              <a:t>เดียวกัน จะต้องใช้แทนข้อมูลที่มีความหมายเดียวกัน เช่น </a:t>
            </a:r>
            <a:r>
              <a:rPr lang="en-US" dirty="0" smtClean="0"/>
              <a:t>“</a:t>
            </a:r>
            <a:r>
              <a:rPr lang="en-US" dirty="0" err="1" smtClean="0"/>
              <a:t>EmpID</a:t>
            </a:r>
            <a:r>
              <a:rPr lang="en-US" dirty="0" smtClean="0"/>
              <a:t>” </a:t>
            </a:r>
            <a:r>
              <a:rPr lang="th-TH" dirty="0" smtClean="0"/>
              <a:t>จะต้องเก็บข้อมูลรหัสพนักงานเท่านั้น ไม่สามารถเก็บข้อมูลอื่น ๆ ได้ เช่น เพศ หรือเงินเดือน เป็นต้น 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คุณสมบัติของ </a:t>
            </a:r>
            <a:r>
              <a:rPr lang="en-US" dirty="0"/>
              <a:t>Relation </a:t>
            </a:r>
            <a:r>
              <a:rPr lang="en-US" i="1" dirty="0"/>
              <a:t>[cont.]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040266"/>
              </p:ext>
            </p:extLst>
          </p:nvPr>
        </p:nvGraphicFramePr>
        <p:xfrm>
          <a:off x="1341884" y="4114800"/>
          <a:ext cx="6840762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b="1" dirty="0" smtClean="0"/>
              <a:t>Named Relation </a:t>
            </a:r>
            <a:r>
              <a:rPr lang="th-TH" dirty="0" smtClean="0"/>
              <a:t>เป็น </a:t>
            </a:r>
            <a:r>
              <a:rPr lang="en-US" dirty="0" smtClean="0"/>
              <a:t>Relation </a:t>
            </a:r>
            <a:r>
              <a:rPr lang="th-TH" dirty="0" smtClean="0"/>
              <a:t>ที่สร้างขึ้นด้วยคำสั่ง </a:t>
            </a:r>
            <a:r>
              <a:rPr lang="en-US" dirty="0" smtClean="0"/>
              <a:t>SQL </a:t>
            </a:r>
            <a:r>
              <a:rPr lang="th-TH" dirty="0" smtClean="0"/>
              <a:t>อาจเป็น </a:t>
            </a:r>
            <a:r>
              <a:rPr lang="en-US" dirty="0" smtClean="0"/>
              <a:t>Relation </a:t>
            </a:r>
            <a:r>
              <a:rPr lang="th-TH" dirty="0" smtClean="0"/>
              <a:t>จริง หรือ </a:t>
            </a:r>
            <a:r>
              <a:rPr lang="en-US" dirty="0" smtClean="0"/>
              <a:t>Relation </a:t>
            </a:r>
            <a:r>
              <a:rPr lang="th-TH" dirty="0" smtClean="0"/>
              <a:t>ที่สร้างขึ้นมาด้วยการ </a:t>
            </a:r>
            <a:r>
              <a:rPr lang="en-US" dirty="0" smtClean="0"/>
              <a:t>Query </a:t>
            </a:r>
            <a:r>
              <a:rPr lang="th-TH" dirty="0" smtClean="0"/>
              <a:t>ก็ได้</a:t>
            </a:r>
          </a:p>
          <a:p>
            <a:r>
              <a:rPr lang="en-US" dirty="0" smtClean="0"/>
              <a:t>2) </a:t>
            </a:r>
            <a:r>
              <a:rPr lang="en-US" b="1" dirty="0" smtClean="0"/>
              <a:t>Base Relation </a:t>
            </a:r>
            <a:r>
              <a:rPr lang="th-TH" dirty="0" smtClean="0"/>
              <a:t>เป็น </a:t>
            </a:r>
            <a:r>
              <a:rPr lang="en-US" dirty="0" smtClean="0"/>
              <a:t>Named Relation </a:t>
            </a:r>
            <a:r>
              <a:rPr lang="th-TH" dirty="0" smtClean="0"/>
              <a:t>ที่เป็น </a:t>
            </a:r>
            <a:r>
              <a:rPr lang="en-US" dirty="0" smtClean="0"/>
              <a:t>Relation </a:t>
            </a:r>
            <a:r>
              <a:rPr lang="th-TH" dirty="0" smtClean="0"/>
              <a:t>จริงที่อยู่ในฐานข้อมูล</a:t>
            </a:r>
          </a:p>
          <a:p>
            <a:r>
              <a:rPr lang="en-US" dirty="0" smtClean="0"/>
              <a:t>3) </a:t>
            </a:r>
            <a:r>
              <a:rPr lang="en-US" b="1" dirty="0" smtClean="0"/>
              <a:t>Derived Relation </a:t>
            </a:r>
            <a:r>
              <a:rPr lang="th-TH" dirty="0" smtClean="0"/>
              <a:t>เป็น </a:t>
            </a:r>
            <a:r>
              <a:rPr lang="en-US" dirty="0" smtClean="0"/>
              <a:t>Named Relation </a:t>
            </a:r>
            <a:r>
              <a:rPr lang="th-TH" dirty="0" smtClean="0"/>
              <a:t>ที่ได้มาจากการใช้คำสั่ง </a:t>
            </a:r>
            <a:r>
              <a:rPr lang="en-US" dirty="0" smtClean="0"/>
              <a:t>Query </a:t>
            </a:r>
            <a:r>
              <a:rPr lang="th-TH" dirty="0" smtClean="0"/>
              <a:t>เรียกข้อมูลมาจาก </a:t>
            </a:r>
            <a:r>
              <a:rPr lang="en-US" dirty="0" smtClean="0"/>
              <a:t>Base Relation </a:t>
            </a:r>
            <a:r>
              <a:rPr lang="th-TH" dirty="0" smtClean="0"/>
              <a:t>เช่น อาจใช้การ </a:t>
            </a:r>
            <a:r>
              <a:rPr lang="en-US" dirty="0" smtClean="0"/>
              <a:t>Query </a:t>
            </a:r>
            <a:r>
              <a:rPr lang="th-TH" dirty="0" smtClean="0"/>
              <a:t> “เฉพาะพนักงานชาย” ก็จะได้ </a:t>
            </a:r>
            <a:r>
              <a:rPr lang="en-US" dirty="0" smtClean="0"/>
              <a:t>Relation </a:t>
            </a:r>
            <a:r>
              <a:rPr lang="th-TH" dirty="0" smtClean="0"/>
              <a:t>ด้านล่าง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ประเภทของ </a:t>
            </a:r>
            <a:r>
              <a:rPr lang="en-US" dirty="0" smtClean="0"/>
              <a:t>Relation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495683"/>
              </p:ext>
            </p:extLst>
          </p:nvPr>
        </p:nvGraphicFramePr>
        <p:xfrm>
          <a:off x="2854052" y="4914901"/>
          <a:ext cx="6840762" cy="1371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43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4)</a:t>
            </a:r>
            <a:r>
              <a:rPr lang="th-TH" dirty="0" smtClean="0"/>
              <a:t> </a:t>
            </a:r>
            <a:r>
              <a:rPr lang="en-US" b="1" dirty="0" smtClean="0"/>
              <a:t>View</a:t>
            </a:r>
            <a:r>
              <a:rPr lang="en-US" dirty="0" smtClean="0"/>
              <a:t> </a:t>
            </a:r>
            <a:r>
              <a:rPr lang="th-TH" dirty="0" smtClean="0"/>
              <a:t>เป็น </a:t>
            </a:r>
            <a:r>
              <a:rPr lang="en-US" dirty="0" smtClean="0"/>
              <a:t>Derived Relation </a:t>
            </a:r>
            <a:r>
              <a:rPr lang="th-TH" dirty="0" smtClean="0"/>
              <a:t>ประเภทหนึ่ง แต่จะเป็น </a:t>
            </a:r>
            <a:r>
              <a:rPr lang="en-US" dirty="0" smtClean="0"/>
              <a:t>Relation </a:t>
            </a:r>
            <a:r>
              <a:rPr lang="th-TH" dirty="0" smtClean="0"/>
              <a:t>เสมือน </a:t>
            </a:r>
            <a:r>
              <a:rPr lang="en-US" dirty="0" smtClean="0"/>
              <a:t>(Virtual Relation)</a:t>
            </a:r>
          </a:p>
          <a:p>
            <a:r>
              <a:rPr lang="en-US" dirty="0" smtClean="0"/>
              <a:t>5) </a:t>
            </a:r>
            <a:r>
              <a:rPr lang="en-US" b="1" dirty="0" smtClean="0"/>
              <a:t>Snapshot</a:t>
            </a:r>
            <a:r>
              <a:rPr lang="en-US" dirty="0" smtClean="0"/>
              <a:t> </a:t>
            </a:r>
            <a:r>
              <a:rPr lang="th-TH" dirty="0" smtClean="0"/>
              <a:t>คล้ายกับ </a:t>
            </a:r>
            <a:r>
              <a:rPr lang="en-US" dirty="0" smtClean="0"/>
              <a:t>View </a:t>
            </a:r>
            <a:r>
              <a:rPr lang="th-TH" dirty="0" smtClean="0"/>
              <a:t>แต่จะแตกต่างกันที่ </a:t>
            </a:r>
            <a:r>
              <a:rPr lang="en-US" dirty="0" smtClean="0"/>
              <a:t>Snapshot </a:t>
            </a:r>
            <a:r>
              <a:rPr lang="th-TH" dirty="0" smtClean="0"/>
              <a:t>ที่สามารถอ่านข้อมูลได้อย่างเดียว และสามารถกำหนดเวลาในการ </a:t>
            </a:r>
            <a:r>
              <a:rPr lang="en-US" dirty="0" smtClean="0"/>
              <a:t>Snapshot </a:t>
            </a:r>
            <a:r>
              <a:rPr lang="th-TH" dirty="0" smtClean="0"/>
              <a:t>ได้ เช่น รายวัน รายสัปดาห์ เป็นต้น</a:t>
            </a:r>
            <a:endParaRPr lang="en-US" dirty="0" smtClean="0"/>
          </a:p>
          <a:p>
            <a:r>
              <a:rPr lang="en-US" dirty="0" smtClean="0"/>
              <a:t>6)  </a:t>
            </a:r>
            <a:r>
              <a:rPr lang="en-US" b="1" dirty="0" smtClean="0"/>
              <a:t>Query Result </a:t>
            </a:r>
            <a:r>
              <a:rPr lang="th-TH" dirty="0" smtClean="0"/>
              <a:t>เป็น </a:t>
            </a:r>
            <a:r>
              <a:rPr lang="en-US" dirty="0" smtClean="0"/>
              <a:t>Relation </a:t>
            </a:r>
            <a:r>
              <a:rPr lang="th-TH" dirty="0" smtClean="0"/>
              <a:t>ชั่วคราว ที่เกิดจากคำสั่ง </a:t>
            </a:r>
            <a:r>
              <a:rPr lang="en-US" dirty="0" smtClean="0"/>
              <a:t>Query Language </a:t>
            </a:r>
            <a:r>
              <a:rPr lang="th-TH" dirty="0" smtClean="0"/>
              <a:t>โดย </a:t>
            </a:r>
            <a:r>
              <a:rPr lang="en-US" dirty="0" smtClean="0"/>
              <a:t>Relation </a:t>
            </a:r>
            <a:r>
              <a:rPr lang="th-TH" dirty="0" smtClean="0"/>
              <a:t>จะเกิดขึ้นเมื่อเรียกใช้เท่านั้น และจะหายไปเมื่อเลิกใช้งาน</a:t>
            </a:r>
          </a:p>
          <a:p>
            <a:r>
              <a:rPr lang="en-US" dirty="0" smtClean="0"/>
              <a:t>7) </a:t>
            </a:r>
            <a:r>
              <a:rPr lang="en-US" b="1" dirty="0" smtClean="0"/>
              <a:t>Intermediate Result </a:t>
            </a:r>
            <a:r>
              <a:rPr lang="th-TH" dirty="0" smtClean="0"/>
              <a:t>เป็น </a:t>
            </a:r>
            <a:r>
              <a:rPr lang="en-US" dirty="0" smtClean="0"/>
              <a:t>Relation </a:t>
            </a:r>
            <a:r>
              <a:rPr lang="th-TH" dirty="0" smtClean="0"/>
              <a:t>ชั่วคราวที่เกิดขึ้นขณะประมวลผลคำสั่ง </a:t>
            </a:r>
            <a:r>
              <a:rPr lang="en-US" dirty="0"/>
              <a:t>Query Language 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 </a:t>
            </a:r>
            <a:r>
              <a:rPr lang="en-US" dirty="0" smtClean="0"/>
              <a:t>Relation</a:t>
            </a:r>
            <a:r>
              <a:rPr lang="th-TH" dirty="0" smtClean="0"/>
              <a:t> </a:t>
            </a:r>
            <a:r>
              <a:rPr lang="en-US" dirty="0" smtClean="0"/>
              <a:t>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71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ดีกรี คือจำนวนของ</a:t>
            </a:r>
            <a:r>
              <a:rPr lang="en-US" dirty="0" smtClean="0"/>
              <a:t> Attribute </a:t>
            </a:r>
            <a:r>
              <a:rPr lang="th-TH" dirty="0" smtClean="0"/>
              <a:t>ของ </a:t>
            </a:r>
            <a:r>
              <a:rPr lang="en-US" dirty="0" smtClean="0"/>
              <a:t>Relation </a:t>
            </a:r>
            <a:endParaRPr lang="th-TH" dirty="0"/>
          </a:p>
          <a:p>
            <a:r>
              <a:rPr lang="th-TH" dirty="0" smtClean="0"/>
              <a:t>เช่น</a:t>
            </a:r>
            <a:r>
              <a:rPr lang="en-US" dirty="0" smtClean="0"/>
              <a:t> Relation “EMPLOYEE” </a:t>
            </a:r>
            <a:r>
              <a:rPr lang="th-TH" dirty="0" smtClean="0"/>
              <a:t>มีดีกรีเท่ากับ </a:t>
            </a:r>
            <a:r>
              <a:rPr lang="en-US" dirty="0" smtClean="0"/>
              <a:t>6</a:t>
            </a:r>
          </a:p>
          <a:p>
            <a:r>
              <a:rPr lang="en-US" dirty="0" smtClean="0"/>
              <a:t>Relation </a:t>
            </a:r>
            <a:r>
              <a:rPr lang="th-TH" dirty="0" smtClean="0"/>
              <a:t>ที่มีดีกรีเท่ากับ </a:t>
            </a:r>
            <a:r>
              <a:rPr lang="en-US" dirty="0" smtClean="0"/>
              <a:t>1 </a:t>
            </a:r>
            <a:r>
              <a:rPr lang="th-TH" dirty="0" smtClean="0"/>
              <a:t>เรียกว่า </a:t>
            </a:r>
            <a:r>
              <a:rPr lang="en-US" dirty="0" smtClean="0"/>
              <a:t>“Unary” </a:t>
            </a:r>
            <a:r>
              <a:rPr lang="th-TH" dirty="0" smtClean="0"/>
              <a:t>ถ้าดีกรี </a:t>
            </a:r>
            <a:r>
              <a:rPr lang="en-US" dirty="0" smtClean="0"/>
              <a:t>2 </a:t>
            </a:r>
            <a:r>
              <a:rPr lang="th-TH" dirty="0" smtClean="0"/>
              <a:t>เรียกว่า </a:t>
            </a:r>
            <a:r>
              <a:rPr lang="en-US" dirty="0" smtClean="0"/>
              <a:t>“Binary”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094411"/>
              </p:ext>
            </p:extLst>
          </p:nvPr>
        </p:nvGraphicFramePr>
        <p:xfrm>
          <a:off x="1117309" y="4435476"/>
          <a:ext cx="6840762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01,</a:t>
                      </a:r>
                      <a:r>
                        <a:rPr lang="en-US" baseline="0" dirty="0" smtClean="0"/>
                        <a:t> 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17309" y="3859412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EMPLOYEE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196752"/>
            <a:ext cx="10157354" cy="4975448"/>
          </a:xfrm>
        </p:spPr>
        <p:txBody>
          <a:bodyPr/>
          <a:lstStyle/>
          <a:p>
            <a:r>
              <a:rPr lang="th-TH" dirty="0" err="1" smtClean="0"/>
              <a:t>คาร์ดินัลลิตี้</a:t>
            </a:r>
            <a:r>
              <a:rPr lang="th-TH" dirty="0" smtClean="0"/>
              <a:t> คือจำนวนของ </a:t>
            </a:r>
            <a:r>
              <a:rPr lang="en-US" dirty="0" smtClean="0"/>
              <a:t>Tuple </a:t>
            </a:r>
            <a:r>
              <a:rPr lang="th-TH" dirty="0" smtClean="0"/>
              <a:t>ใน </a:t>
            </a:r>
            <a:r>
              <a:rPr lang="en-US" dirty="0" smtClean="0"/>
              <a:t>Relation </a:t>
            </a:r>
            <a:r>
              <a:rPr lang="th-TH" dirty="0" smtClean="0"/>
              <a:t>หนึ่งที่มีความสัมพันธ์กับ </a:t>
            </a:r>
            <a:r>
              <a:rPr lang="en-US" dirty="0" smtClean="0"/>
              <a:t>Tuple </a:t>
            </a:r>
            <a:r>
              <a:rPr lang="th-TH" dirty="0" smtClean="0"/>
              <a:t>อีก </a:t>
            </a:r>
            <a:r>
              <a:rPr lang="en-US" dirty="0" smtClean="0"/>
              <a:t>Relation </a:t>
            </a:r>
            <a:r>
              <a:rPr lang="th-TH" dirty="0" smtClean="0"/>
              <a:t>หนึ่ง</a:t>
            </a:r>
          </a:p>
          <a:p>
            <a:r>
              <a:rPr lang="th-TH" dirty="0" smtClean="0"/>
              <a:t>ใช้ในการกำหนดประเภทของความสัมพันธ์ระหว่างข้อมูลใน </a:t>
            </a:r>
            <a:r>
              <a:rPr lang="en-US" dirty="0" smtClean="0"/>
              <a:t>Relation </a:t>
            </a:r>
            <a:r>
              <a:rPr lang="th-TH" dirty="0" smtClean="0"/>
              <a:t>ทั้งสอง</a:t>
            </a:r>
          </a:p>
          <a:p>
            <a:r>
              <a:rPr lang="th-TH" dirty="0" smtClean="0"/>
              <a:t>จากตัวอย่างนี้ ความสัมพันธ์ระหว่างสอง </a:t>
            </a:r>
            <a:r>
              <a:rPr lang="en-US" dirty="0" smtClean="0"/>
              <a:t>Relation </a:t>
            </a:r>
            <a:r>
              <a:rPr lang="th-TH" dirty="0" smtClean="0"/>
              <a:t>นี้</a:t>
            </a:r>
            <a:r>
              <a:rPr lang="en-US" dirty="0" smtClean="0"/>
              <a:t> </a:t>
            </a:r>
            <a:r>
              <a:rPr lang="th-TH" dirty="0" smtClean="0"/>
              <a:t>มี </a:t>
            </a:r>
            <a:r>
              <a:rPr lang="en-US" dirty="0" smtClean="0"/>
              <a:t>Cardinality </a:t>
            </a:r>
            <a:r>
              <a:rPr lang="th-TH" dirty="0" smtClean="0"/>
              <a:t>คือ </a:t>
            </a:r>
            <a:r>
              <a:rPr lang="en-US" dirty="0" smtClean="0"/>
              <a:t>(1, </a:t>
            </a:r>
            <a:r>
              <a:rPr lang="en-US" dirty="0"/>
              <a:t>M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/>
          <a:lstStyle/>
          <a:p>
            <a:r>
              <a:rPr lang="en-US" dirty="0" smtClean="0"/>
              <a:t>Cardinality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595915"/>
              </p:ext>
            </p:extLst>
          </p:nvPr>
        </p:nvGraphicFramePr>
        <p:xfrm>
          <a:off x="693812" y="4349686"/>
          <a:ext cx="6840762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3812" y="3764000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EMPLOYEE</a:t>
            </a:r>
            <a:endParaRPr lang="th-TH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618983"/>
              </p:ext>
            </p:extLst>
          </p:nvPr>
        </p:nvGraphicFramePr>
        <p:xfrm>
          <a:off x="8614690" y="4840560"/>
          <a:ext cx="2659972" cy="1828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29986"/>
                <a:gridCol w="13299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ฝ่ายบุคคล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ฝ่ายไอที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ฝ่ายการตลาด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639981" y="4150196"/>
            <a:ext cx="1527165" cy="57606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DEPARTMENT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780" y="959070"/>
            <a:ext cx="10157354" cy="4470400"/>
          </a:xfrm>
        </p:spPr>
        <p:txBody>
          <a:bodyPr/>
          <a:lstStyle/>
          <a:p>
            <a:r>
              <a:rPr lang="th-TH" dirty="0" smtClean="0"/>
              <a:t>โครงสร้างข้อมูลของ </a:t>
            </a:r>
            <a:r>
              <a:rPr lang="en-US" dirty="0" smtClean="0"/>
              <a:t>Catalog </a:t>
            </a:r>
            <a:r>
              <a:rPr lang="th-TH" dirty="0" smtClean="0"/>
              <a:t>จะมีลักษณะเหมือนกับ </a:t>
            </a:r>
            <a:r>
              <a:rPr lang="en-US" dirty="0" smtClean="0"/>
              <a:t>Relation </a:t>
            </a:r>
            <a:r>
              <a:rPr lang="th-TH" dirty="0" smtClean="0"/>
              <a:t>แต่ข้อมูลที่ถูกจัดเก็บใน </a:t>
            </a:r>
            <a:r>
              <a:rPr lang="en-US" dirty="0" smtClean="0"/>
              <a:t>Catalog </a:t>
            </a:r>
            <a:r>
              <a:rPr lang="th-TH" dirty="0" smtClean="0"/>
              <a:t>จะไม่ใช่ข้อมูลทั่วไป แต่จะเป็น </a:t>
            </a:r>
            <a:r>
              <a:rPr lang="en-US" b="1" dirty="0" smtClean="0"/>
              <a:t>Metadata</a:t>
            </a:r>
          </a:p>
          <a:p>
            <a:r>
              <a:rPr lang="th-TH" dirty="0" smtClean="0"/>
              <a:t>สมมุติให้ </a:t>
            </a:r>
            <a:r>
              <a:rPr lang="en-US" dirty="0" smtClean="0"/>
              <a:t>Catalog </a:t>
            </a:r>
            <a:r>
              <a:rPr lang="th-TH" dirty="0" smtClean="0"/>
              <a:t>ประกอบไปด้วย </a:t>
            </a:r>
            <a:r>
              <a:rPr lang="en-US" dirty="0" smtClean="0"/>
              <a:t>2 Relation </a:t>
            </a:r>
            <a:r>
              <a:rPr lang="th-TH" dirty="0" smtClean="0"/>
              <a:t>มีชื่อว่า </a:t>
            </a:r>
            <a:r>
              <a:rPr lang="en-US" dirty="0" smtClean="0"/>
              <a:t>“TABLES” </a:t>
            </a:r>
            <a:r>
              <a:rPr lang="th-TH" dirty="0" smtClean="0"/>
              <a:t>และ </a:t>
            </a:r>
            <a:r>
              <a:rPr lang="en-US" dirty="0" smtClean="0"/>
              <a:t>“COLUMNS” </a:t>
            </a:r>
            <a:r>
              <a:rPr lang="th-TH" dirty="0" smtClean="0"/>
              <a:t>เพื่อใช้เก็บ </a:t>
            </a:r>
            <a:r>
              <a:rPr lang="en-US" dirty="0" smtClean="0"/>
              <a:t>Metadata </a:t>
            </a:r>
            <a:r>
              <a:rPr lang="th-TH" dirty="0" smtClean="0"/>
              <a:t>ของ </a:t>
            </a:r>
            <a:r>
              <a:rPr lang="en-US" dirty="0" smtClean="0"/>
              <a:t>Relation “DEPARTMENT”</a:t>
            </a:r>
            <a:r>
              <a:rPr lang="th-TH" dirty="0" smtClean="0"/>
              <a:t> และ </a:t>
            </a:r>
            <a:r>
              <a:rPr lang="en-US" dirty="0" smtClean="0"/>
              <a:t>“EMPLOYEE”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309" y="116632"/>
            <a:ext cx="10157354" cy="852512"/>
          </a:xfrm>
        </p:spPr>
        <p:txBody>
          <a:bodyPr/>
          <a:lstStyle/>
          <a:p>
            <a:r>
              <a:rPr lang="en-US" dirty="0" smtClean="0"/>
              <a:t>Catalog </a:t>
            </a:r>
            <a:r>
              <a:rPr lang="th-TH" dirty="0" smtClean="0"/>
              <a:t>ของ </a:t>
            </a:r>
            <a:r>
              <a:rPr lang="en-US" dirty="0" smtClean="0"/>
              <a:t>Relational Model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060915"/>
              </p:ext>
            </p:extLst>
          </p:nvPr>
        </p:nvGraphicFramePr>
        <p:xfrm>
          <a:off x="621804" y="3798662"/>
          <a:ext cx="4980275" cy="1828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4628"/>
                <a:gridCol w="1140127"/>
                <a:gridCol w="1235393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TabName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ColCount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RowCount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DEPARTMENT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EMPLOYEE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1804" y="3212976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TABLES</a:t>
            </a:r>
            <a:endParaRPr lang="th-TH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864132"/>
              </p:ext>
            </p:extLst>
          </p:nvPr>
        </p:nvGraphicFramePr>
        <p:xfrm>
          <a:off x="6022125" y="3261316"/>
          <a:ext cx="3830623" cy="3200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64628"/>
                <a:gridCol w="1225868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TabName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ColName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DEPARTMENT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DEPARTMENT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EmpID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Surname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969968" y="3510630"/>
            <a:ext cx="1304695" cy="57606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COLUMN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จากตัวอย่างข้างต้น เมื่อผู้ใช้ต้องการทราบถึงโครงสร้างของ </a:t>
            </a:r>
            <a:r>
              <a:rPr lang="en-US" dirty="0" smtClean="0"/>
              <a:t>Relation “DEPARTMENT” </a:t>
            </a:r>
          </a:p>
          <a:p>
            <a:r>
              <a:rPr lang="th-TH" dirty="0" smtClean="0"/>
              <a:t>โปรแกรม </a:t>
            </a:r>
            <a:r>
              <a:rPr lang="en-US" dirty="0" smtClean="0"/>
              <a:t>DBMS </a:t>
            </a:r>
            <a:r>
              <a:rPr lang="th-TH" dirty="0" smtClean="0"/>
              <a:t>จะเข้ามาค้นหารายละเอียดของ </a:t>
            </a:r>
            <a:r>
              <a:rPr lang="en-US" dirty="0"/>
              <a:t>Relation “DEPARTMENT” </a:t>
            </a:r>
            <a:r>
              <a:rPr lang="th-TH" dirty="0" smtClean="0"/>
              <a:t>ใน </a:t>
            </a:r>
            <a:r>
              <a:rPr lang="en-US" dirty="0"/>
              <a:t>Relation </a:t>
            </a:r>
            <a:r>
              <a:rPr lang="en-US" dirty="0" smtClean="0"/>
              <a:t>“TABLES” </a:t>
            </a:r>
            <a:r>
              <a:rPr lang="th-TH" dirty="0" smtClean="0"/>
              <a:t>เพื่อแสดงจำนวนของ </a:t>
            </a:r>
            <a:r>
              <a:rPr lang="en-US" dirty="0" smtClean="0"/>
              <a:t>Tuple </a:t>
            </a:r>
            <a:r>
              <a:rPr lang="th-TH" dirty="0" smtClean="0"/>
              <a:t>กับ </a:t>
            </a:r>
            <a:r>
              <a:rPr lang="en-US" dirty="0" smtClean="0"/>
              <a:t>Attribute</a:t>
            </a:r>
          </a:p>
          <a:p>
            <a:r>
              <a:rPr lang="th-TH" dirty="0" smtClean="0"/>
              <a:t>ส่วนชื่อของ </a:t>
            </a:r>
            <a:r>
              <a:rPr lang="en-US" dirty="0" smtClean="0"/>
              <a:t>Attribute </a:t>
            </a:r>
            <a:r>
              <a:rPr lang="th-TH" dirty="0" smtClean="0"/>
              <a:t>ต่าง ๆ ของ </a:t>
            </a:r>
            <a:r>
              <a:rPr lang="en-US" dirty="0"/>
              <a:t>Relation “DEPARTMENT</a:t>
            </a:r>
            <a:r>
              <a:rPr lang="en-US" dirty="0" smtClean="0"/>
              <a:t>”</a:t>
            </a:r>
            <a:r>
              <a:rPr lang="th-TH" dirty="0" smtClean="0"/>
              <a:t> โปรแกรม </a:t>
            </a:r>
            <a:r>
              <a:rPr lang="en-US" dirty="0" smtClean="0"/>
              <a:t>DBMS </a:t>
            </a:r>
            <a:r>
              <a:rPr lang="th-TH" dirty="0" smtClean="0"/>
              <a:t>จะเข้าไปค้นหาใน </a:t>
            </a:r>
            <a:r>
              <a:rPr lang="en-US" dirty="0"/>
              <a:t>Relation </a:t>
            </a:r>
            <a:r>
              <a:rPr lang="en-US" dirty="0" smtClean="0"/>
              <a:t>“COLUMNS”</a:t>
            </a:r>
          </a:p>
          <a:p>
            <a:r>
              <a:rPr lang="th-TH" dirty="0" smtClean="0"/>
              <a:t>ผลที่ได้ต่อมาคือ </a:t>
            </a:r>
            <a:r>
              <a:rPr lang="en-US" dirty="0" smtClean="0"/>
              <a:t>Attribute “</a:t>
            </a:r>
            <a:r>
              <a:rPr lang="en-US" dirty="0" err="1" smtClean="0"/>
              <a:t>DeptID</a:t>
            </a:r>
            <a:r>
              <a:rPr lang="en-US" dirty="0" smtClean="0"/>
              <a:t>” </a:t>
            </a:r>
            <a:r>
              <a:rPr lang="th-TH" dirty="0" smtClean="0"/>
              <a:t>และ </a:t>
            </a:r>
            <a:r>
              <a:rPr lang="en-US" dirty="0" smtClean="0"/>
              <a:t>“</a:t>
            </a:r>
            <a:r>
              <a:rPr lang="en-US" dirty="0" err="1" smtClean="0"/>
              <a:t>DeptName</a:t>
            </a:r>
            <a:r>
              <a:rPr lang="en-US" dirty="0" smtClean="0"/>
              <a:t>”</a:t>
            </a:r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Catalog </a:t>
            </a:r>
            <a:r>
              <a:rPr lang="th-TH" dirty="0"/>
              <a:t>ของ </a:t>
            </a:r>
            <a:r>
              <a:rPr lang="en-US" dirty="0"/>
              <a:t>Relational </a:t>
            </a:r>
            <a:r>
              <a:rPr lang="en-US" dirty="0" smtClean="0"/>
              <a:t>Model </a:t>
            </a:r>
            <a:r>
              <a:rPr lang="en-US" i="1" dirty="0" smtClean="0"/>
              <a:t>[cont.]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30675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Relation</a:t>
            </a:r>
          </a:p>
          <a:p>
            <a:r>
              <a:rPr lang="en-US" dirty="0" smtClean="0"/>
              <a:t>Domain</a:t>
            </a:r>
          </a:p>
          <a:p>
            <a:r>
              <a:rPr lang="th-TH" dirty="0" smtClean="0"/>
              <a:t>คุณสมบัติของ </a:t>
            </a:r>
            <a:r>
              <a:rPr lang="en-US" dirty="0" smtClean="0"/>
              <a:t>Relation</a:t>
            </a:r>
          </a:p>
          <a:p>
            <a:r>
              <a:rPr lang="th-TH" dirty="0" smtClean="0"/>
              <a:t>ประเภทของ </a:t>
            </a:r>
            <a:r>
              <a:rPr lang="en-US" dirty="0" smtClean="0"/>
              <a:t>Relation</a:t>
            </a:r>
          </a:p>
          <a:p>
            <a:r>
              <a:rPr lang="en-US" dirty="0" smtClean="0"/>
              <a:t>Degree</a:t>
            </a:r>
          </a:p>
          <a:p>
            <a:r>
              <a:rPr lang="en-US" dirty="0" smtClean="0"/>
              <a:t>Cardinality</a:t>
            </a:r>
          </a:p>
          <a:p>
            <a:r>
              <a:rPr lang="en-US" dirty="0" smtClean="0"/>
              <a:t>Catalog </a:t>
            </a:r>
            <a:r>
              <a:rPr lang="th-TH" dirty="0" smtClean="0"/>
              <a:t>ของ </a:t>
            </a:r>
            <a:r>
              <a:rPr lang="en-US" dirty="0" smtClean="0"/>
              <a:t>Relational Model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http://blog.xlm.pt/wp-content/uploads/2014/05/data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42" y="0"/>
            <a:ext cx="6972300" cy="392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โครงสร้างของหน่วยในการจัดเก็บข้อมูลของฐานข้อมูลเชิงสัมพันธ์ จะเก็บในรูปตาราง </a:t>
            </a:r>
            <a:r>
              <a:rPr lang="en-US" dirty="0" smtClean="0"/>
              <a:t>2 </a:t>
            </a:r>
            <a:r>
              <a:rPr lang="th-TH" dirty="0" smtClean="0"/>
              <a:t>มิติ ที่เรียกว่า </a:t>
            </a:r>
            <a:r>
              <a:rPr lang="en-US" dirty="0" smtClean="0"/>
              <a:t>Relation </a:t>
            </a:r>
            <a:r>
              <a:rPr lang="th-TH" dirty="0" smtClean="0"/>
              <a:t>ที่ประกอบไปด้วย </a:t>
            </a:r>
            <a:r>
              <a:rPr lang="en-US" dirty="0" smtClean="0"/>
              <a:t>Tuple </a:t>
            </a:r>
            <a:r>
              <a:rPr lang="th-TH" dirty="0" smtClean="0"/>
              <a:t>และ </a:t>
            </a:r>
            <a:r>
              <a:rPr lang="en-US" dirty="0" smtClean="0"/>
              <a:t>Attribute</a:t>
            </a:r>
          </a:p>
          <a:p>
            <a:r>
              <a:rPr lang="th-TH" dirty="0" smtClean="0"/>
              <a:t>แต่ละ </a:t>
            </a:r>
            <a:r>
              <a:rPr lang="en-US" dirty="0" smtClean="0"/>
              <a:t>Attribute </a:t>
            </a:r>
            <a:r>
              <a:rPr lang="th-TH" dirty="0" smtClean="0"/>
              <a:t>สามารถกำหนดขอบเขตของค่าที่เป็นไปได้ เรียกว่า </a:t>
            </a:r>
            <a:r>
              <a:rPr lang="en-US" dirty="0" smtClean="0"/>
              <a:t>Domain</a:t>
            </a:r>
          </a:p>
          <a:p>
            <a:r>
              <a:rPr lang="th-TH" dirty="0" smtClean="0"/>
              <a:t>จำนวนของ </a:t>
            </a:r>
            <a:r>
              <a:rPr lang="en-US" dirty="0" smtClean="0"/>
              <a:t>Attribute </a:t>
            </a:r>
            <a:r>
              <a:rPr lang="th-TH" dirty="0" smtClean="0"/>
              <a:t>ใน </a:t>
            </a:r>
            <a:r>
              <a:rPr lang="en-US" dirty="0" smtClean="0"/>
              <a:t>Relation </a:t>
            </a:r>
            <a:r>
              <a:rPr lang="th-TH" dirty="0" smtClean="0"/>
              <a:t>จะเรียกว่า </a:t>
            </a:r>
            <a:r>
              <a:rPr lang="en-US" dirty="0" smtClean="0"/>
              <a:t>Degree</a:t>
            </a:r>
          </a:p>
          <a:p>
            <a:r>
              <a:rPr lang="th-TH" dirty="0" smtClean="0"/>
              <a:t>รูปแบบความสัมพันธ์ของ </a:t>
            </a:r>
            <a:r>
              <a:rPr lang="en-US" dirty="0" smtClean="0"/>
              <a:t>Tuple </a:t>
            </a:r>
            <a:r>
              <a:rPr lang="th-TH" dirty="0" smtClean="0"/>
              <a:t>ระหว่าง </a:t>
            </a:r>
            <a:r>
              <a:rPr lang="en-US" dirty="0" smtClean="0"/>
              <a:t>Relation </a:t>
            </a:r>
            <a:r>
              <a:rPr lang="th-TH" dirty="0" smtClean="0"/>
              <a:t>จะเรียกว่า </a:t>
            </a:r>
            <a:r>
              <a:rPr lang="en-US" dirty="0" smtClean="0"/>
              <a:t>Cardinality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93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12535"/>
              </p:ext>
            </p:extLst>
          </p:nvPr>
        </p:nvGraphicFramePr>
        <p:xfrm>
          <a:off x="693812" y="692696"/>
          <a:ext cx="6840762" cy="3200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00005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err="1" smtClean="0"/>
                        <a:t>คฤ</a:t>
                      </a:r>
                      <a:r>
                        <a:rPr lang="th-TH" dirty="0" smtClean="0"/>
                        <a:t>เดช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ป้อกันทัง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00006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เพทาย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ละดาดก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3812" y="107010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EMPLOYEE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0095140" y="2949485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565459"/>
              </p:ext>
            </p:extLst>
          </p:nvPr>
        </p:nvGraphicFramePr>
        <p:xfrm>
          <a:off x="8542684" y="1389244"/>
          <a:ext cx="2659972" cy="2286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29986"/>
                <a:gridCol w="13299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ฝ่ายบุคคล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ฝ่ายไอที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ฝ่ายการตลาด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ฝ่ายการเงิน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7"/>
          <p:cNvSpPr/>
          <p:nvPr/>
        </p:nvSpPr>
        <p:spPr>
          <a:xfrm>
            <a:off x="8567975" y="698880"/>
            <a:ext cx="1527165" cy="57606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DEPARTMENT</a:t>
            </a:r>
            <a:endParaRPr lang="th-TH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065712"/>
              </p:ext>
            </p:extLst>
          </p:nvPr>
        </p:nvGraphicFramePr>
        <p:xfrm>
          <a:off x="1629916" y="4111612"/>
          <a:ext cx="4272474" cy="245334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136237"/>
                <a:gridCol w="2136237"/>
              </a:tblGrid>
              <a:tr h="51298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EmpID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Site</a:t>
                      </a:r>
                      <a:endParaRPr lang="th-T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BKK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9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1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00005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PHK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81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00006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BKK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7"/>
          <p:cNvSpPr/>
          <p:nvPr/>
        </p:nvSpPr>
        <p:spPr>
          <a:xfrm>
            <a:off x="693812" y="4149080"/>
            <a:ext cx="792088" cy="57606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28998"/>
              </p:ext>
            </p:extLst>
          </p:nvPr>
        </p:nvGraphicFramePr>
        <p:xfrm>
          <a:off x="621804" y="1701800"/>
          <a:ext cx="3840148" cy="1828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64628"/>
                <a:gridCol w="1140127"/>
                <a:gridCol w="12353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TabName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ColCount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RowCount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DEPARTMENT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EMPLOYEE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1804" y="1116114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TABLES</a:t>
            </a:r>
            <a:endParaRPr lang="th-TH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294220"/>
              </p:ext>
            </p:extLst>
          </p:nvPr>
        </p:nvGraphicFramePr>
        <p:xfrm>
          <a:off x="6022125" y="516632"/>
          <a:ext cx="2690496" cy="502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64628"/>
                <a:gridCol w="12258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TabName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ColName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DEPARTMENT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DEPARTMENT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EmpID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Surname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SITE</a:t>
                      </a:r>
                      <a:endParaRPr lang="th-TH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10236" y="520550"/>
            <a:ext cx="1304695" cy="57606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COLUMN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8865535" cy="4470400"/>
          </a:xfrm>
        </p:spPr>
        <p:txBody>
          <a:bodyPr/>
          <a:lstStyle/>
          <a:p>
            <a:r>
              <a:rPr lang="th-TH" dirty="0" smtClean="0"/>
              <a:t>แบบจำลองข้อมูลเชิงสัมพันธ์เป็นแบบจำลองข้อมูลที่มีการใช้งานแพร่หลายมากที่สุดในปัจจุบัน จึงมีความจำเป็นอย่างยิ่งที่จะต้องศึกษาให้เข้าใจอย่างถ่องแท้</a:t>
            </a:r>
            <a:endParaRPr lang="en-US" dirty="0" smtClean="0"/>
          </a:p>
          <a:p>
            <a:r>
              <a:rPr lang="th-TH" dirty="0"/>
              <a:t>แบบจำลองข้อมูลเชิง</a:t>
            </a:r>
            <a:r>
              <a:rPr lang="th-TH" dirty="0" smtClean="0"/>
              <a:t>สัมพันธ์ถูกคิดค้นโดย</a:t>
            </a:r>
            <a:r>
              <a:rPr lang="th-TH" dirty="0"/>
              <a:t>ชาว</a:t>
            </a:r>
            <a:r>
              <a:rPr lang="th-TH" dirty="0" smtClean="0"/>
              <a:t>อังกฤษชื่อ  </a:t>
            </a:r>
            <a:r>
              <a:rPr lang="en-US" dirty="0" smtClean="0"/>
              <a:t>Dr. Edgar F. </a:t>
            </a:r>
            <a:r>
              <a:rPr lang="en-US" dirty="0" err="1" smtClean="0"/>
              <a:t>Codd</a:t>
            </a:r>
            <a:r>
              <a:rPr lang="en-US" dirty="0" smtClean="0"/>
              <a:t> </a:t>
            </a:r>
            <a:r>
              <a:rPr lang="th-TH" dirty="0" smtClean="0"/>
              <a:t>ในปี </a:t>
            </a:r>
            <a:r>
              <a:rPr lang="en-US" dirty="0" smtClean="0"/>
              <a:t>1968 </a:t>
            </a:r>
            <a:r>
              <a:rPr lang="th-TH" dirty="0" smtClean="0"/>
              <a:t>ซึ่งขณะนั้นเขาเป็นนักวิจัยของบริษัท </a:t>
            </a:r>
            <a:r>
              <a:rPr lang="en-US" dirty="0" smtClean="0"/>
              <a:t>IBM</a:t>
            </a:r>
            <a:endParaRPr lang="th-TH" dirty="0" smtClean="0"/>
          </a:p>
          <a:p>
            <a:r>
              <a:rPr lang="th-TH" dirty="0" smtClean="0"/>
              <a:t>ในบทนี้จะนำเสนอส่วนประกอบหลักที่สำคัญของ</a:t>
            </a:r>
            <a:r>
              <a:rPr lang="th-TH" dirty="0"/>
              <a:t>แบบจำลองข้อมูลเชิงสัมพันธ์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บทนำ</a:t>
            </a:r>
            <a:endParaRPr lang="th-TH" dirty="0"/>
          </a:p>
        </p:txBody>
      </p:sp>
      <p:pic>
        <p:nvPicPr>
          <p:cNvPr id="1026" name="Picture 2" descr="Edgar F Co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591" y="2348880"/>
            <a:ext cx="2009775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 </a:t>
            </a:r>
            <a:r>
              <a:rPr lang="th-TH" dirty="0" smtClean="0"/>
              <a:t>มักเรียกว่า </a:t>
            </a:r>
            <a:r>
              <a:rPr lang="en-US" dirty="0" smtClean="0"/>
              <a:t>“Table” </a:t>
            </a:r>
            <a:r>
              <a:rPr lang="th-TH" dirty="0" smtClean="0"/>
              <a:t>เป็นหน่วยที่จัดเก็บข้อมูลในรูปแบบตาราง </a:t>
            </a:r>
            <a:r>
              <a:rPr lang="en-US" dirty="0" smtClean="0"/>
              <a:t>2 </a:t>
            </a:r>
            <a:r>
              <a:rPr lang="th-TH" dirty="0" smtClean="0"/>
              <a:t>มิติ ที่ประกอบไปด้วยแถว </a:t>
            </a:r>
            <a:r>
              <a:rPr lang="en-US" dirty="0" smtClean="0"/>
              <a:t>(Row) </a:t>
            </a:r>
            <a:r>
              <a:rPr lang="th-TH" dirty="0" smtClean="0"/>
              <a:t>และคอลัมน์ </a:t>
            </a:r>
            <a:r>
              <a:rPr lang="en-US" dirty="0" smtClean="0"/>
              <a:t>(Column)</a:t>
            </a:r>
          </a:p>
          <a:p>
            <a:r>
              <a:rPr lang="en-US" dirty="0" smtClean="0"/>
              <a:t>Row </a:t>
            </a:r>
            <a:r>
              <a:rPr lang="th-TH" dirty="0" smtClean="0"/>
              <a:t>ใน </a:t>
            </a:r>
            <a:r>
              <a:rPr lang="en-US" dirty="0" smtClean="0"/>
              <a:t>Relation </a:t>
            </a:r>
            <a:r>
              <a:rPr lang="th-TH" dirty="0" smtClean="0"/>
              <a:t>จะเรียกว่า </a:t>
            </a:r>
            <a:r>
              <a:rPr lang="en-US" b="1" dirty="0" smtClean="0"/>
              <a:t>Tuple</a:t>
            </a:r>
          </a:p>
          <a:p>
            <a:r>
              <a:rPr lang="en-US" dirty="0" smtClean="0"/>
              <a:t>Column </a:t>
            </a:r>
            <a:r>
              <a:rPr lang="th-TH" dirty="0" smtClean="0"/>
              <a:t>ใน</a:t>
            </a:r>
            <a:r>
              <a:rPr lang="en-US" dirty="0" smtClean="0"/>
              <a:t> Relation </a:t>
            </a:r>
            <a:r>
              <a:rPr lang="th-TH" dirty="0" smtClean="0"/>
              <a:t>จะเรียกว่า </a:t>
            </a:r>
            <a:r>
              <a:rPr lang="en-US" b="1" dirty="0" smtClean="0"/>
              <a:t>Attribute</a:t>
            </a:r>
            <a:r>
              <a:rPr lang="th-TH" b="1" dirty="0" smtClean="0"/>
              <a:t> </a:t>
            </a:r>
            <a:endParaRPr lang="en-US" b="1" dirty="0" smtClean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</a:t>
            </a:r>
            <a:endParaRPr lang="th-TH" dirty="0"/>
          </a:p>
        </p:txBody>
      </p:sp>
      <p:pic>
        <p:nvPicPr>
          <p:cNvPr id="2050" name="Picture 2" descr="https://upload.wikimedia.org/wikipedia/commons/thumb/7/7c/Relational_database_terms.svg/2000px-Relational_database_term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3653580"/>
            <a:ext cx="6586364" cy="307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36934"/>
              </p:ext>
            </p:extLst>
          </p:nvPr>
        </p:nvGraphicFramePr>
        <p:xfrm>
          <a:off x="1117309" y="2276872"/>
          <a:ext cx="10156824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92804"/>
                <a:gridCol w="1692804"/>
                <a:gridCol w="1692804"/>
                <a:gridCol w="1692804"/>
                <a:gridCol w="1692804"/>
                <a:gridCol w="16928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ตัวอย่างที่ </a:t>
            </a:r>
            <a:r>
              <a:rPr lang="en-US" dirty="0" smtClean="0"/>
              <a:t>1 </a:t>
            </a:r>
            <a:r>
              <a:rPr lang="th-TH" dirty="0" smtClean="0"/>
              <a:t>ตัวอย่าง </a:t>
            </a:r>
            <a:r>
              <a:rPr lang="en-US" dirty="0" smtClean="0"/>
              <a:t>Relation </a:t>
            </a:r>
            <a:r>
              <a:rPr lang="th-TH" dirty="0" smtClean="0"/>
              <a:t>ของ </a:t>
            </a:r>
            <a:r>
              <a:rPr lang="en-US" dirty="0" smtClean="0"/>
              <a:t>Employee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121645" y="4725702"/>
            <a:ext cx="9293247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2800" dirty="0" smtClean="0"/>
              <a:t>ใน </a:t>
            </a:r>
            <a:r>
              <a:rPr lang="en-US" sz="2800" dirty="0" smtClean="0"/>
              <a:t>Relation “EMPLOYEE”</a:t>
            </a:r>
          </a:p>
          <a:p>
            <a:pPr>
              <a:lnSpc>
                <a:spcPct val="95000"/>
              </a:lnSpc>
            </a:pPr>
            <a:r>
              <a:rPr lang="th-TH" sz="2800" dirty="0" smtClean="0"/>
              <a:t>ประกอบไปด้วย </a:t>
            </a:r>
            <a:r>
              <a:rPr lang="en-US" sz="2800" dirty="0" smtClean="0"/>
              <a:t>4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Tuple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h-TH" sz="2800" dirty="0" smtClean="0"/>
              <a:t>ซึ่งเป็นข้อมูลของพนักงานที่มีเลขประจำตัวตั้งแต่ </a:t>
            </a:r>
            <a:r>
              <a:rPr lang="en-US" sz="2800" dirty="0" smtClean="0"/>
              <a:t>00001 – 00004</a:t>
            </a:r>
          </a:p>
          <a:p>
            <a:pPr>
              <a:lnSpc>
                <a:spcPct val="95000"/>
              </a:lnSpc>
            </a:pPr>
            <a:r>
              <a:rPr lang="th-TH" sz="2800" dirty="0" smtClean="0"/>
              <a:t>แต่ละ </a:t>
            </a:r>
            <a:r>
              <a:rPr lang="en-US" sz="2800" dirty="0" smtClean="0"/>
              <a:t>Tuple </a:t>
            </a:r>
            <a:r>
              <a:rPr lang="th-TH" sz="2800" dirty="0" smtClean="0"/>
              <a:t>จะประกอบด้วย </a:t>
            </a:r>
            <a:r>
              <a:rPr lang="en-US" sz="2800" dirty="0" smtClean="0"/>
              <a:t>6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Attribute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sz="2800" dirty="0" smtClean="0"/>
              <a:t>ได้แก่ </a:t>
            </a:r>
            <a:r>
              <a:rPr lang="en-US" sz="2800" dirty="0" smtClean="0"/>
              <a:t>“</a:t>
            </a:r>
            <a:r>
              <a:rPr lang="en-US" sz="2800" dirty="0" err="1" smtClean="0"/>
              <a:t>EmpID</a:t>
            </a:r>
            <a:r>
              <a:rPr lang="en-US" sz="2800" dirty="0" smtClean="0"/>
              <a:t>”, “Name”, “Surname”, “Sex”, “Salary” </a:t>
            </a:r>
            <a:r>
              <a:rPr lang="th-TH" sz="2800" dirty="0" smtClean="0"/>
              <a:t>และ </a:t>
            </a:r>
            <a:r>
              <a:rPr lang="en-US" sz="2800" dirty="0" smtClean="0"/>
              <a:t>“</a:t>
            </a:r>
            <a:r>
              <a:rPr lang="en-US" sz="2800" dirty="0" err="1" smtClean="0"/>
              <a:t>DeptID</a:t>
            </a:r>
            <a:r>
              <a:rPr lang="en-US" sz="2800" dirty="0" smtClean="0"/>
              <a:t>” </a:t>
            </a:r>
            <a:endParaRPr lang="th-TH" sz="2800" dirty="0"/>
          </a:p>
        </p:txBody>
      </p:sp>
      <p:sp>
        <p:nvSpPr>
          <p:cNvPr id="7" name="Rectangle 6"/>
          <p:cNvSpPr/>
          <p:nvPr/>
        </p:nvSpPr>
        <p:spPr>
          <a:xfrm>
            <a:off x="1117308" y="1422269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EMPLOYEE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93812" y="2852936"/>
            <a:ext cx="423497" cy="216024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93812" y="3348069"/>
            <a:ext cx="423497" cy="216024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93812" y="3771900"/>
            <a:ext cx="423497" cy="216024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93811" y="4243608"/>
            <a:ext cx="423497" cy="216024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769655" y="2079763"/>
            <a:ext cx="432047" cy="278539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>
            <a:off x="3502124" y="2062118"/>
            <a:ext cx="432047" cy="278539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Down Arrow 14"/>
          <p:cNvSpPr/>
          <p:nvPr/>
        </p:nvSpPr>
        <p:spPr>
          <a:xfrm>
            <a:off x="5223612" y="2052890"/>
            <a:ext cx="432047" cy="278539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Down Arrow 15"/>
          <p:cNvSpPr/>
          <p:nvPr/>
        </p:nvSpPr>
        <p:spPr>
          <a:xfrm>
            <a:off x="6814492" y="2052889"/>
            <a:ext cx="432047" cy="278539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Down Arrow 16"/>
          <p:cNvSpPr/>
          <p:nvPr/>
        </p:nvSpPr>
        <p:spPr>
          <a:xfrm>
            <a:off x="8405372" y="2010802"/>
            <a:ext cx="432047" cy="278539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Down Arrow 17"/>
          <p:cNvSpPr/>
          <p:nvPr/>
        </p:nvSpPr>
        <p:spPr>
          <a:xfrm>
            <a:off x="10288273" y="2052888"/>
            <a:ext cx="432047" cy="278539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08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เป็นการนิยามขอบเขตของค่าที่เป็นไปได้ให้กับข้อมูลแต่ละ </a:t>
            </a:r>
            <a:r>
              <a:rPr lang="en-US" dirty="0" smtClean="0"/>
              <a:t>Attribute</a:t>
            </a:r>
          </a:p>
          <a:p>
            <a:r>
              <a:rPr lang="th-TH" dirty="0" smtClean="0"/>
              <a:t>เป็นการป้องกันไม่ให้เกิดการป้อนข้อมูลที่เกินขอบเขตที่กำหนด</a:t>
            </a:r>
          </a:p>
          <a:p>
            <a:r>
              <a:rPr lang="th-TH" dirty="0" smtClean="0"/>
              <a:t>เช่น การกำหนดให้เงินเดือนของพนักงานต้องมีค่ามากกว่า </a:t>
            </a:r>
            <a:r>
              <a:rPr lang="en-US" dirty="0" smtClean="0"/>
              <a:t>0 </a:t>
            </a:r>
            <a:r>
              <a:rPr lang="th-TH" dirty="0" smtClean="0"/>
              <a:t>เสมอ หรือกำหนดให้เพศของพนักงานจะต้องมีแค่ชาย </a:t>
            </a:r>
            <a:r>
              <a:rPr lang="en-US" dirty="0" smtClean="0"/>
              <a:t>(M) </a:t>
            </a:r>
            <a:r>
              <a:rPr lang="th-TH" dirty="0" smtClean="0"/>
              <a:t>หรือหญิง </a:t>
            </a:r>
            <a:r>
              <a:rPr lang="en-US" dirty="0" smtClean="0"/>
              <a:t>(F) </a:t>
            </a:r>
            <a:r>
              <a:rPr lang="th-TH" dirty="0" smtClean="0"/>
              <a:t>เท่านั้น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304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701800"/>
            <a:ext cx="10377703" cy="4470400"/>
          </a:xfrm>
        </p:spPr>
        <p:txBody>
          <a:bodyPr/>
          <a:lstStyle/>
          <a:p>
            <a:r>
              <a:rPr lang="en-US" dirty="0" smtClean="0"/>
              <a:t>1) </a:t>
            </a:r>
            <a:r>
              <a:rPr lang="th-TH" dirty="0" smtClean="0"/>
              <a:t>จะต้องเป็นค่าที่มีความหมายในหน่วยที่เล็กที่สุด</a:t>
            </a:r>
            <a:r>
              <a:rPr lang="en-US" dirty="0" smtClean="0"/>
              <a:t> (Atomicity)</a:t>
            </a:r>
            <a:r>
              <a:rPr lang="th-TH" dirty="0" smtClean="0"/>
              <a:t> เช่น “จังหวัด” สามารถนำมาเป็นโดเมนได้ แต่ “ที่อยู่” ไม่สามารถเป็นโดเมนได้เพราะสามารถแยกย่อยได้อีกเป็นบ้านเลขที่ ถนน ตำบล อำเภอ จังหวัด</a:t>
            </a:r>
          </a:p>
          <a:p>
            <a:r>
              <a:rPr lang="en-US" dirty="0" smtClean="0"/>
              <a:t>2) </a:t>
            </a:r>
            <a:r>
              <a:rPr lang="th-TH" dirty="0" smtClean="0"/>
              <a:t>ข้อมูลที่สามารถนำมากำหนด </a:t>
            </a:r>
            <a:r>
              <a:rPr lang="en-US" dirty="0" smtClean="0"/>
              <a:t>Domain </a:t>
            </a:r>
            <a:r>
              <a:rPr lang="th-TH" dirty="0" smtClean="0"/>
              <a:t>ได้ จะต้องเป็นอิสระจากข้อมูลอื่น เช่น รหัสพนักงานของแต่ละคน ชื่อจังหวัด รหัสแผนก เป็นต้น</a:t>
            </a:r>
          </a:p>
          <a:p>
            <a:r>
              <a:rPr lang="en-US" dirty="0" smtClean="0"/>
              <a:t>3) </a:t>
            </a:r>
            <a:r>
              <a:rPr lang="th-TH" dirty="0" smtClean="0"/>
              <a:t>ข้อมูลที่นำมากำหนดโดเมนจะต้องเป็นข้อมูลประเภทเดียวกัน เช่น เพศ ควรจะมีแค่ </a:t>
            </a:r>
            <a:r>
              <a:rPr lang="en-US" dirty="0" smtClean="0"/>
              <a:t>F </a:t>
            </a:r>
            <a:r>
              <a:rPr lang="th-TH" dirty="0" smtClean="0"/>
              <a:t>หรือ </a:t>
            </a:r>
            <a:r>
              <a:rPr lang="en-US" dirty="0" smtClean="0"/>
              <a:t>M </a:t>
            </a:r>
            <a:r>
              <a:rPr lang="th-TH" dirty="0" smtClean="0"/>
              <a:t>ไม่ควรกำหนดเป็น </a:t>
            </a:r>
            <a:r>
              <a:rPr lang="en-US" dirty="0" smtClean="0"/>
              <a:t>0 </a:t>
            </a:r>
            <a:r>
              <a:rPr lang="th-TH" dirty="0" smtClean="0"/>
              <a:t>หรือ </a:t>
            </a:r>
            <a:r>
              <a:rPr lang="en-US" dirty="0" smtClean="0"/>
              <a:t>1 </a:t>
            </a:r>
            <a:r>
              <a:rPr lang="th-TH" dirty="0" smtClean="0"/>
              <a:t>ด้วย</a:t>
            </a:r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คุณสมบัติของ </a:t>
            </a:r>
            <a:r>
              <a:rPr lang="en-US" dirty="0" smtClean="0"/>
              <a:t>Domain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16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4) </a:t>
            </a:r>
            <a:r>
              <a:rPr lang="th-TH" dirty="0" smtClean="0"/>
              <a:t>โดเมนที่กำหนดให้กับ </a:t>
            </a:r>
            <a:r>
              <a:rPr lang="en-US" dirty="0" smtClean="0"/>
              <a:t>Attribute </a:t>
            </a:r>
            <a:r>
              <a:rPr lang="th-TH" dirty="0" smtClean="0"/>
              <a:t>อื่นที่อ้างถึง สามารถถ่ายทอดโดเมนของตนเองให้กับ </a:t>
            </a:r>
            <a:r>
              <a:rPr lang="en-US" dirty="0" smtClean="0"/>
              <a:t>Attribute </a:t>
            </a:r>
            <a:r>
              <a:rPr lang="th-TH" dirty="0" smtClean="0"/>
              <a:t>ในอีก </a:t>
            </a:r>
            <a:r>
              <a:rPr lang="en-US" dirty="0" smtClean="0"/>
              <a:t>Relation </a:t>
            </a:r>
            <a:r>
              <a:rPr lang="th-TH" dirty="0" smtClean="0"/>
              <a:t>หนึ่งที่อ้างถึงด้วย ดังตัวอย่างต่อไปนี้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คุณสมบัติของ </a:t>
            </a:r>
            <a:r>
              <a:rPr lang="en-US" dirty="0" smtClean="0"/>
              <a:t>Domain</a:t>
            </a:r>
            <a:r>
              <a:rPr lang="th-TH" dirty="0" smtClean="0"/>
              <a:t> </a:t>
            </a:r>
            <a:r>
              <a:rPr lang="en-US" i="1" dirty="0" smtClean="0"/>
              <a:t>[cont.]</a:t>
            </a:r>
            <a:endParaRPr lang="th-TH" i="1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518774"/>
              </p:ext>
            </p:extLst>
          </p:nvPr>
        </p:nvGraphicFramePr>
        <p:xfrm>
          <a:off x="693812" y="3895822"/>
          <a:ext cx="6840762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3811" y="3041219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EMPLOYEE</a:t>
            </a:r>
            <a:endParaRPr lang="th-TH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632078"/>
              </p:ext>
            </p:extLst>
          </p:nvPr>
        </p:nvGraphicFramePr>
        <p:xfrm>
          <a:off x="8614690" y="3886200"/>
          <a:ext cx="2659972" cy="1828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29986"/>
                <a:gridCol w="13299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ฝ่ายบุคคล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ฝ่ายไอที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ฝ่ายการตลาด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639981" y="3195836"/>
            <a:ext cx="1527165" cy="57606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DEPARTMENT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34574" y="4581128"/>
            <a:ext cx="1105407" cy="0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34574" y="5013176"/>
            <a:ext cx="1105407" cy="0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34574" y="5517232"/>
            <a:ext cx="1105407" cy="0"/>
          </a:xfrm>
          <a:prstGeom prst="straightConnector1">
            <a:avLst/>
          </a:prstGeom>
          <a:ln w="381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 flipH="1" flipV="1">
            <a:off x="7296419" y="4675268"/>
            <a:ext cx="1556428" cy="1080116"/>
          </a:xfrm>
          <a:prstGeom prst="curvedConnector3">
            <a:avLst>
              <a:gd name="adj1" fmla="val 100475"/>
            </a:avLst>
          </a:prstGeom>
          <a:ln w="38100">
            <a:solidFill>
              <a:schemeClr val="accent5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44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5) </a:t>
            </a:r>
            <a:r>
              <a:rPr lang="th-TH" dirty="0" smtClean="0"/>
              <a:t>ค่าของโดเมนที่กำหนดให้กับข้อมูล ไม่จำเป็นต้องปรากฏในข้อมูลนั้นๆ เช่น กรณีที่กำหนดให้โดเมนของเงินเดือนพนักงานมากกว่า </a:t>
            </a:r>
            <a:r>
              <a:rPr lang="en-US" dirty="0" smtClean="0"/>
              <a:t>0 </a:t>
            </a:r>
            <a:r>
              <a:rPr lang="th-TH" dirty="0" smtClean="0"/>
              <a:t>ไม่ได้หมายความว่าทุกจำนวนที่มาค่ามากกว่า </a:t>
            </a:r>
            <a:r>
              <a:rPr lang="en-US" dirty="0" smtClean="0"/>
              <a:t>0 </a:t>
            </a:r>
            <a:r>
              <a:rPr lang="th-TH" dirty="0" smtClean="0"/>
              <a:t>จะต้องเป็นข้อมูลใน </a:t>
            </a:r>
            <a:r>
              <a:rPr lang="en-US" dirty="0" smtClean="0"/>
              <a:t>attribute </a:t>
            </a:r>
            <a:r>
              <a:rPr lang="th-TH" dirty="0" smtClean="0"/>
              <a:t>เงินเดือนพนักงาน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คุณสมบัติของ </a:t>
            </a:r>
            <a:r>
              <a:rPr lang="en-US" dirty="0"/>
              <a:t>Domain</a:t>
            </a:r>
            <a:r>
              <a:rPr lang="th-TH" dirty="0"/>
              <a:t> </a:t>
            </a:r>
            <a:r>
              <a:rPr lang="en-US" i="1" dirty="0"/>
              <a:t>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664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1607</Words>
  <Application>Microsoft Office PowerPoint</Application>
  <PresentationFormat>Custom</PresentationFormat>
  <Paragraphs>517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TH SarabunPSK</vt:lpstr>
      <vt:lpstr>Class open house presentation</vt:lpstr>
      <vt:lpstr>บทที่ 4 โครงสร้างฐานข้อมูลแบบ Relational (Relational Database Model)</vt:lpstr>
      <vt:lpstr>Overview</vt:lpstr>
      <vt:lpstr>บทนำ</vt:lpstr>
      <vt:lpstr>Relation</vt:lpstr>
      <vt:lpstr>ตัวอย่างที่ 1 ตัวอย่าง Relation ของ Employee</vt:lpstr>
      <vt:lpstr>Domain</vt:lpstr>
      <vt:lpstr>คุณสมบัติของ Domain</vt:lpstr>
      <vt:lpstr>คุณสมบัติของ Domain [cont.]</vt:lpstr>
      <vt:lpstr>คุณสมบัติของ Domain [cont.]</vt:lpstr>
      <vt:lpstr>คุณสมบัติของ Relation</vt:lpstr>
      <vt:lpstr>คุณสมบัติของ Relation [cont.]</vt:lpstr>
      <vt:lpstr>PowerPoint Presentation</vt:lpstr>
      <vt:lpstr>คุณสมบัติของ Relation [cont.]</vt:lpstr>
      <vt:lpstr>ประเภทของ Relation</vt:lpstr>
      <vt:lpstr>ประเภทของ Relation [cont.]</vt:lpstr>
      <vt:lpstr>Degree</vt:lpstr>
      <vt:lpstr>Cardinality</vt:lpstr>
      <vt:lpstr>Catalog ของ Relational Model</vt:lpstr>
      <vt:lpstr>Catalog ของ Relational Model [cont.]</vt:lpstr>
      <vt:lpstr>สรุป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2016-01-14T13:57:36Z</dcterms:created>
  <dcterms:modified xsi:type="dcterms:W3CDTF">2016-02-08T07:58:57Z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