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282" r:id="rId28"/>
    <p:sldId id="283" r:id="rId29"/>
    <p:sldId id="284" r:id="rId30"/>
    <p:sldId id="285" r:id="rId31"/>
    <p:sldId id="286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9EBF5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1/31/2016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2CCC-0B22-4462-B6A4-8C7842E89213}" type="datetime1">
              <a:rPr lang="en-US" smtClean="0"/>
              <a:t>1/31/2016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3C2-B47F-4DEE-B1F9-04F85C3C84E8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DC97-5B19-4702-A424-A1EFBAF212F3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8B43-BD0C-46C5-B388-D9652E96BC50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C0-1431-47AD-9621-00C6714A9609}" type="datetime1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A74-A50D-41F7-BE7E-E31EAA1B581C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7A3-8960-478D-9CDC-6E97BBCC58D8}" type="datetime1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DB2B-74EC-48EA-8E32-5B8F62884C0F}" type="datetime1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BBE3-70AA-4E4B-8D6B-F2FE063A9DB8}" type="datetime1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4219-E006-488C-A2EB-85313FD97DB8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5497-890B-4E11-86CB-1153B179FF7C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F0E4FC6-BEEF-444E-8B11-CEB36C87C989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800" b="1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 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en-US" dirty="0" smtClean="0"/>
          </a:p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en-US" dirty="0" smtClean="0"/>
              <a:t>312 </a:t>
            </a:r>
            <a:r>
              <a:rPr lang="th-TH" dirty="0" smtClean="0"/>
              <a:t>ระบบการจัดการฐานข้อมูลทางธุรกิจ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th-TH" dirty="0" smtClean="0"/>
              <a:t>แบบจำลองของฐานข้อมูล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(Database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แต่ละรายการของข้อมูล </a:t>
            </a:r>
            <a:r>
              <a:rPr lang="en-US" dirty="0"/>
              <a:t>A </a:t>
            </a:r>
            <a:r>
              <a:rPr lang="th-TH" dirty="0"/>
              <a:t>มีความสัมพันธ์กับข้อมูล </a:t>
            </a:r>
            <a:r>
              <a:rPr lang="en-US" dirty="0"/>
              <a:t>B </a:t>
            </a:r>
            <a:r>
              <a:rPr lang="th-TH" dirty="0" smtClean="0"/>
              <a:t>มากกว่าหนึ่งรายการ </a:t>
            </a:r>
            <a:endParaRPr lang="en-US" dirty="0" smtClean="0"/>
          </a:p>
          <a:p>
            <a:r>
              <a:rPr lang="th-TH" dirty="0" smtClean="0"/>
              <a:t>เช่น ทีมฟุตบอล </a:t>
            </a:r>
            <a:r>
              <a:rPr lang="en-US" dirty="0" smtClean="0"/>
              <a:t>1 </a:t>
            </a:r>
            <a:r>
              <a:rPr lang="th-TH" dirty="0" smtClean="0"/>
              <a:t>ทีม สามารถมีผู้เล่นได้หลายคน</a:t>
            </a:r>
            <a:r>
              <a:rPr lang="en-US" dirty="0" smtClean="0"/>
              <a:t> </a:t>
            </a:r>
            <a:r>
              <a:rPr lang="th-TH" dirty="0" smtClean="0"/>
              <a:t>แต่ผู้เล่นสามารถสังกัดทีมฟุตบอลได้เพียง </a:t>
            </a:r>
            <a:r>
              <a:rPr lang="en-US" dirty="0" smtClean="0"/>
              <a:t>1 </a:t>
            </a:r>
            <a:r>
              <a:rPr lang="th-TH" dirty="0" smtClean="0"/>
              <a:t>ทีมเท่านั้น (ไม่รวมทีมชาติ)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ประเภทของความสัมพันธ์ของข้อมูล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One-to-Many</a:t>
            </a:r>
            <a:endParaRPr lang="th-TH" dirty="0"/>
          </a:p>
        </p:txBody>
      </p:sp>
      <p:sp>
        <p:nvSpPr>
          <p:cNvPr id="5" name="Flowchart: Process 4"/>
          <p:cNvSpPr/>
          <p:nvPr/>
        </p:nvSpPr>
        <p:spPr>
          <a:xfrm>
            <a:off x="2277988" y="3930896"/>
            <a:ext cx="1440160" cy="86409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th-TH" dirty="0"/>
          </a:p>
        </p:txBody>
      </p:sp>
      <p:sp>
        <p:nvSpPr>
          <p:cNvPr id="6" name="Flowchart: Decision 5"/>
          <p:cNvSpPr/>
          <p:nvPr/>
        </p:nvSpPr>
        <p:spPr>
          <a:xfrm>
            <a:off x="5394798" y="3928736"/>
            <a:ext cx="1296144" cy="868416"/>
          </a:xfrm>
          <a:prstGeom prst="flowChartDecisi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Process 6"/>
          <p:cNvSpPr/>
          <p:nvPr/>
        </p:nvSpPr>
        <p:spPr>
          <a:xfrm>
            <a:off x="8323724" y="3928736"/>
            <a:ext cx="1440160" cy="86409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th-TH" dirty="0"/>
          </a:p>
        </p:txBody>
      </p:sp>
      <p:cxnSp>
        <p:nvCxnSpPr>
          <p:cNvPr id="8" name="Straight Connector 7"/>
          <p:cNvCxnSpPr>
            <a:stCxn id="5" idx="3"/>
            <a:endCxn id="6" idx="1"/>
          </p:cNvCxnSpPr>
          <p:nvPr/>
        </p:nvCxnSpPr>
        <p:spPr>
          <a:xfrm>
            <a:off x="3718148" y="4362944"/>
            <a:ext cx="1676650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6690942" y="4360784"/>
            <a:ext cx="1632782" cy="216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34172" y="3928736"/>
            <a:ext cx="3600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807066" y="3955244"/>
            <a:ext cx="3600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05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ตัวอย่างที่ </a:t>
            </a:r>
            <a:r>
              <a:rPr lang="en-US" dirty="0" smtClean="0"/>
              <a:t>2 </a:t>
            </a:r>
            <a:r>
              <a:rPr lang="th-TH" dirty="0"/>
              <a:t>กรณีลูกค้าสามารถมีบัญชีเงินฝาก</a:t>
            </a:r>
            <a:r>
              <a:rPr lang="th-TH" dirty="0" smtClean="0"/>
              <a:t>ได้มากกว่าหนึ่งบัญชี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390728"/>
              </p:ext>
            </p:extLst>
          </p:nvPr>
        </p:nvGraphicFramePr>
        <p:xfrm>
          <a:off x="1117309" y="2348880"/>
          <a:ext cx="5625174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5058"/>
                <a:gridCol w="2165941"/>
                <a:gridCol w="158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1111122222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จิราพร</a:t>
                      </a:r>
                      <a:r>
                        <a:rPr lang="th-TH" baseline="0" dirty="0" smtClean="0"/>
                        <a:t> สมตน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บางซื่อ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2222222222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สุภาพร</a:t>
                      </a:r>
                      <a:r>
                        <a:rPr lang="th-TH" baseline="0" dirty="0" smtClean="0"/>
                        <a:t> อุดมศิลป์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ปทุมวัน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กิตติ</a:t>
                      </a:r>
                      <a:r>
                        <a:rPr lang="th-TH" baseline="0" dirty="0" smtClean="0"/>
                        <a:t> มั่นคง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บางบอน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สมชาย ตั้งเจริญ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 </a:t>
                      </a:r>
                      <a:r>
                        <a:rPr lang="th-TH" dirty="0" smtClean="0"/>
                        <a:t>ลาดพร้าว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442752"/>
              </p:ext>
            </p:extLst>
          </p:nvPr>
        </p:nvGraphicFramePr>
        <p:xfrm>
          <a:off x="7636758" y="2348880"/>
          <a:ext cx="3072342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71"/>
                <a:gridCol w="153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1111122222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2222222222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125,558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1117309" y="1772816"/>
            <a:ext cx="1448711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CUSTOMER</a:t>
            </a:r>
            <a:endParaRPr lang="th-TH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7670905" y="1772816"/>
            <a:ext cx="1448711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ACCOUNT</a:t>
            </a:r>
            <a:endParaRPr lang="th-TH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5820" y="2780928"/>
            <a:ext cx="6192688" cy="9361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7564750" y="2756610"/>
            <a:ext cx="3282190" cy="9361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6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</a:t>
            </a:r>
            <a:r>
              <a:rPr lang="en-US" dirty="0"/>
              <a:t>2 </a:t>
            </a:r>
            <a:r>
              <a:rPr lang="th-TH" dirty="0"/>
              <a:t>กรณีลูกค้าสามารถมีบัญชีเงินฝากได้มากกว่าหนึ่ง</a:t>
            </a:r>
            <a:r>
              <a:rPr lang="th-TH" dirty="0" smtClean="0"/>
              <a:t>บัญชี</a:t>
            </a:r>
            <a:r>
              <a:rPr lang="en-US" dirty="0" smtClean="0"/>
              <a:t> [cont.]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86397"/>
              </p:ext>
            </p:extLst>
          </p:nvPr>
        </p:nvGraphicFramePr>
        <p:xfrm>
          <a:off x="2277988" y="2370968"/>
          <a:ext cx="7488833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47748"/>
                <a:gridCol w="2249907"/>
                <a:gridCol w="1645589"/>
                <a:gridCol w="16455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1111122222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จิราพร</a:t>
                      </a:r>
                      <a:r>
                        <a:rPr lang="th-TH" baseline="0" dirty="0" smtClean="0"/>
                        <a:t> สมตน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บางซื่อ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2222222222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สุภาพร</a:t>
                      </a:r>
                      <a:r>
                        <a:rPr lang="th-TH" baseline="0" dirty="0" smtClean="0"/>
                        <a:t> อุดมศิลป์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ปทุมวัน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กิตติ</a:t>
                      </a:r>
                      <a:r>
                        <a:rPr lang="th-TH" baseline="0" dirty="0" smtClean="0"/>
                        <a:t> มั่นคง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บางบอน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125,558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สมชาย ตั้งเจริญ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 </a:t>
                      </a:r>
                      <a:r>
                        <a:rPr lang="th-TH" dirty="0" smtClean="0"/>
                        <a:t>ลาดพร้าว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4006180" y="1678466"/>
            <a:ext cx="4032448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สามารถสร้างความสัมพันธ์ได้ดังนี้</a:t>
            </a:r>
            <a:endParaRPr lang="th-TH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61965" y="2852936"/>
            <a:ext cx="7848872" cy="9361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7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แต่ละรายการของข้อมูล </a:t>
            </a:r>
            <a:r>
              <a:rPr lang="en-US" dirty="0"/>
              <a:t>A </a:t>
            </a:r>
            <a:r>
              <a:rPr lang="th-TH" dirty="0"/>
              <a:t>มีความสัมพันธ์กับข้อมูล </a:t>
            </a:r>
            <a:r>
              <a:rPr lang="en-US" dirty="0"/>
              <a:t>B </a:t>
            </a:r>
            <a:r>
              <a:rPr lang="th-TH" dirty="0"/>
              <a:t>มากกว่าหนึ่ง</a:t>
            </a:r>
            <a:r>
              <a:rPr lang="th-TH" dirty="0" smtClean="0"/>
              <a:t>รายการ</a:t>
            </a:r>
            <a:r>
              <a:rPr lang="en-US" dirty="0" smtClean="0"/>
              <a:t> </a:t>
            </a:r>
            <a:r>
              <a:rPr lang="th-TH" dirty="0" smtClean="0"/>
              <a:t>ในขณะเดียวกันแต่ละรายการของข้อมูล </a:t>
            </a:r>
            <a:r>
              <a:rPr lang="en-US" dirty="0" smtClean="0"/>
              <a:t>B </a:t>
            </a:r>
            <a:r>
              <a:rPr lang="th-TH" dirty="0" smtClean="0"/>
              <a:t>ก็มีความสัมพันธ์กับข้อมูล </a:t>
            </a:r>
            <a:r>
              <a:rPr lang="en-US" dirty="0" smtClean="0"/>
              <a:t>A </a:t>
            </a:r>
            <a:r>
              <a:rPr lang="th-TH" dirty="0" smtClean="0"/>
              <a:t>มากกว่าหนึ่งรายการเช่นเดียวกัน </a:t>
            </a:r>
            <a:endParaRPr lang="en-US" dirty="0" smtClean="0"/>
          </a:p>
          <a:p>
            <a:r>
              <a:rPr lang="th-TH" dirty="0" smtClean="0"/>
              <a:t>เช่น นักศึกษา </a:t>
            </a:r>
            <a:r>
              <a:rPr lang="en-US" dirty="0" smtClean="0"/>
              <a:t>1 </a:t>
            </a:r>
            <a:r>
              <a:rPr lang="th-TH" dirty="0" smtClean="0"/>
              <a:t>คนสามารถลงทะเบียนได้มากกว่า </a:t>
            </a:r>
            <a:r>
              <a:rPr lang="en-US" dirty="0" smtClean="0"/>
              <a:t>1 </a:t>
            </a:r>
            <a:r>
              <a:rPr lang="th-TH" dirty="0" smtClean="0"/>
              <a:t>รายวิชา และใน </a:t>
            </a:r>
            <a:r>
              <a:rPr lang="en-US" dirty="0" smtClean="0"/>
              <a:t>1 </a:t>
            </a:r>
            <a:r>
              <a:rPr lang="th-TH" dirty="0" smtClean="0"/>
              <a:t>รายวิชาก็สามารถมีนักศึกษาลงทะเบียนได้มากกว่า </a:t>
            </a:r>
            <a:r>
              <a:rPr lang="en-US" dirty="0" smtClean="0"/>
              <a:t>1 </a:t>
            </a:r>
            <a:r>
              <a:rPr lang="th-TH" dirty="0" smtClean="0"/>
              <a:t>คนเช่นกัน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ประเภทของความสัมพันธ์ของข้อมูล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Many-to-Many</a:t>
            </a:r>
            <a:endParaRPr lang="th-TH" dirty="0"/>
          </a:p>
        </p:txBody>
      </p:sp>
      <p:sp>
        <p:nvSpPr>
          <p:cNvPr id="5" name="Flowchart: Process 4"/>
          <p:cNvSpPr/>
          <p:nvPr/>
        </p:nvSpPr>
        <p:spPr>
          <a:xfrm>
            <a:off x="2349996" y="4509120"/>
            <a:ext cx="1440160" cy="86409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th-TH" dirty="0"/>
          </a:p>
        </p:txBody>
      </p:sp>
      <p:sp>
        <p:nvSpPr>
          <p:cNvPr id="6" name="Flowchart: Decision 5"/>
          <p:cNvSpPr/>
          <p:nvPr/>
        </p:nvSpPr>
        <p:spPr>
          <a:xfrm>
            <a:off x="5466806" y="4506960"/>
            <a:ext cx="1296144" cy="868416"/>
          </a:xfrm>
          <a:prstGeom prst="flowChartDecisi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Process 6"/>
          <p:cNvSpPr/>
          <p:nvPr/>
        </p:nvSpPr>
        <p:spPr>
          <a:xfrm>
            <a:off x="8395732" y="4506960"/>
            <a:ext cx="1440160" cy="86409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th-TH" dirty="0"/>
          </a:p>
        </p:txBody>
      </p:sp>
      <p:cxnSp>
        <p:nvCxnSpPr>
          <p:cNvPr id="8" name="Straight Connector 7"/>
          <p:cNvCxnSpPr>
            <a:stCxn id="5" idx="3"/>
            <a:endCxn id="6" idx="1"/>
          </p:cNvCxnSpPr>
          <p:nvPr/>
        </p:nvCxnSpPr>
        <p:spPr>
          <a:xfrm>
            <a:off x="3790156" y="4941168"/>
            <a:ext cx="1676650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6762950" y="4939008"/>
            <a:ext cx="1632782" cy="216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6180" y="4506960"/>
            <a:ext cx="3600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879074" y="4533468"/>
            <a:ext cx="3600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23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ตัวอย่างที่ </a:t>
            </a:r>
            <a:r>
              <a:rPr lang="en-US" sz="4000" dirty="0"/>
              <a:t>3</a:t>
            </a:r>
            <a:r>
              <a:rPr lang="en-US" sz="4000" dirty="0" smtClean="0"/>
              <a:t> </a:t>
            </a:r>
            <a:r>
              <a:rPr lang="th-TH" sz="4000" dirty="0"/>
              <a:t>กรณีลูกค้าสามารถมีบัญชีเงินฝากได้มากกว่าหนึ่ง</a:t>
            </a:r>
            <a:r>
              <a:rPr lang="th-TH" sz="4000" dirty="0" smtClean="0"/>
              <a:t>บัญชี</a:t>
            </a:r>
            <a:r>
              <a:rPr lang="en-US" sz="4000" dirty="0" smtClean="0"/>
              <a:t> </a:t>
            </a:r>
            <a:r>
              <a:rPr lang="th-TH" sz="4000" dirty="0" smtClean="0"/>
              <a:t>และแต่ละบัญชีสามารถมีเจ้าของบัญชีได้มากกว่าหนึ่งคน (บัญชีกลุ่ม)</a:t>
            </a:r>
            <a:endParaRPr lang="th-TH" sz="40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232818"/>
              </p:ext>
            </p:extLst>
          </p:nvPr>
        </p:nvGraphicFramePr>
        <p:xfrm>
          <a:off x="1117309" y="2348880"/>
          <a:ext cx="5625174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5058"/>
                <a:gridCol w="2165941"/>
                <a:gridCol w="158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1111122222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จิราพร</a:t>
                      </a:r>
                      <a:r>
                        <a:rPr lang="th-TH" baseline="0" dirty="0" smtClean="0"/>
                        <a:t> สมตน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บางซื่อ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1111122222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สุภาพร</a:t>
                      </a:r>
                      <a:r>
                        <a:rPr lang="th-TH" baseline="0" dirty="0" smtClean="0"/>
                        <a:t> อุดมศิลป์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ปทุมวัน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กิตติ</a:t>
                      </a:r>
                      <a:r>
                        <a:rPr lang="th-TH" baseline="0" dirty="0" smtClean="0"/>
                        <a:t> มั่นคง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บางบอน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สมชาย ตั้งเจริญ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 </a:t>
                      </a:r>
                      <a:r>
                        <a:rPr lang="th-TH" dirty="0" smtClean="0"/>
                        <a:t>ลาดพร้าว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417325"/>
              </p:ext>
            </p:extLst>
          </p:nvPr>
        </p:nvGraphicFramePr>
        <p:xfrm>
          <a:off x="7636758" y="2348880"/>
          <a:ext cx="3072342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71"/>
                <a:gridCol w="153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1111122222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125,558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1117309" y="1772816"/>
            <a:ext cx="1448711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CUSTOMER</a:t>
            </a:r>
            <a:endParaRPr lang="th-TH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7670905" y="1772816"/>
            <a:ext cx="1448711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ACCOUNT</a:t>
            </a:r>
            <a:endParaRPr lang="th-TH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33552" y="3284984"/>
            <a:ext cx="6192688" cy="8757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7564750" y="3284984"/>
            <a:ext cx="3282190" cy="4077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49711" cy="1397000"/>
          </a:xfrm>
        </p:spPr>
        <p:txBody>
          <a:bodyPr>
            <a:normAutofit/>
          </a:bodyPr>
          <a:lstStyle/>
          <a:p>
            <a:r>
              <a:rPr lang="th-TH" sz="4000" dirty="0"/>
              <a:t>ตัวอย่างที่ </a:t>
            </a:r>
            <a:r>
              <a:rPr lang="en-US" sz="4000" dirty="0"/>
              <a:t>3 </a:t>
            </a:r>
            <a:r>
              <a:rPr lang="th-TH" sz="4000" dirty="0"/>
              <a:t>กรณีลูกค้าสามารถมีบัญชีเงินฝากได้มากกว่าหนึ่งบัญชี</a:t>
            </a:r>
            <a:r>
              <a:rPr lang="en-US" sz="4000" dirty="0"/>
              <a:t> </a:t>
            </a:r>
            <a:r>
              <a:rPr lang="th-TH" sz="4000" dirty="0"/>
              <a:t>และแต่ละบัญชีสามารถมีเจ้าของบัญชีได้มากกว่าหนึ่งคน (บัญชีกลุ่ม</a:t>
            </a:r>
            <a:r>
              <a:rPr lang="th-TH" sz="4000" dirty="0" smtClean="0"/>
              <a:t>) </a:t>
            </a:r>
            <a:r>
              <a:rPr lang="en-US" sz="4000" i="1" dirty="0" smtClean="0"/>
              <a:t>[cont.]</a:t>
            </a:r>
            <a:endParaRPr lang="th-TH" sz="4000" i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624168"/>
              </p:ext>
            </p:extLst>
          </p:nvPr>
        </p:nvGraphicFramePr>
        <p:xfrm>
          <a:off x="2237707" y="2409304"/>
          <a:ext cx="8208912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2228"/>
                <a:gridCol w="2052228"/>
                <a:gridCol w="2370595"/>
                <a:gridCol w="1733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1111122222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58,000</a:t>
                      </a:r>
                      <a:endParaRPr lang="th-TH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จิราพร</a:t>
                      </a:r>
                      <a:r>
                        <a:rPr lang="th-TH" baseline="0" dirty="0" smtClean="0"/>
                        <a:t> สมตน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บางซื่อ กทม.</a:t>
                      </a:r>
                      <a:endParaRPr lang="th-TH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1111111111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5,400</a:t>
                      </a:r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สุภาพร</a:t>
                      </a:r>
                      <a:r>
                        <a:rPr lang="th-TH" baseline="0" dirty="0" smtClean="0"/>
                        <a:t> อุดมศิลป์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ปทุมวัน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กิตติ</a:t>
                      </a:r>
                      <a:r>
                        <a:rPr lang="th-TH" baseline="0" dirty="0" smtClean="0"/>
                        <a:t> มั่นคง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บางบอน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125,558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สมชาย ตั้งเจริญ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 </a:t>
                      </a:r>
                      <a:r>
                        <a:rPr lang="th-TH" dirty="0" smtClean="0"/>
                        <a:t>ลาดพร้าว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3502124" y="1678466"/>
            <a:ext cx="5256584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สามารถสร้างความสัมพันธ์ตามมุมมองจากบัญชี ได้ดังนี้</a:t>
            </a:r>
            <a:endParaRPr lang="th-TH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97968" y="2852936"/>
            <a:ext cx="8460940" cy="9361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7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ใช้ในการนำเสนอรายละเอียดของโครงสร้างข้อมูลของฐานข้อมูล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2 </a:t>
            </a:r>
            <a:r>
              <a:rPr lang="th-TH" dirty="0" smtClean="0"/>
              <a:t>แบบ ได้แก่</a:t>
            </a:r>
          </a:p>
          <a:p>
            <a:pPr lvl="1"/>
            <a:r>
              <a:rPr lang="th-TH" dirty="0" smtClean="0"/>
              <a:t>แบบจำลองฐานข้อมูลแบบลำดับชั้น </a:t>
            </a:r>
            <a:r>
              <a:rPr lang="en-US" dirty="0" smtClean="0"/>
              <a:t>(Hierarchical Database Model)</a:t>
            </a:r>
          </a:p>
          <a:p>
            <a:pPr lvl="1"/>
            <a:r>
              <a:rPr lang="th-TH" dirty="0"/>
              <a:t>แบบจำลองฐานข้อมูล</a:t>
            </a:r>
            <a:r>
              <a:rPr lang="th-TH" dirty="0" smtClean="0"/>
              <a:t>แบบเครือข่าย </a:t>
            </a:r>
            <a:r>
              <a:rPr lang="en-US" dirty="0" smtClean="0"/>
              <a:t>(Network Database Model)</a:t>
            </a:r>
          </a:p>
          <a:p>
            <a:pPr lvl="1"/>
            <a:r>
              <a:rPr lang="th-TH" dirty="0"/>
              <a:t>แบบจำลอง</a:t>
            </a:r>
            <a:r>
              <a:rPr lang="th-TH" dirty="0" smtClean="0"/>
              <a:t>ฐานข้อมูลเชิงสัมพันธ์ </a:t>
            </a:r>
            <a:r>
              <a:rPr lang="en-US" dirty="0" smtClean="0"/>
              <a:t>(Relational Database Model)</a:t>
            </a:r>
          </a:p>
          <a:p>
            <a:pPr lvl="1"/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แบบจำลองของฐานข้อมูล </a:t>
            </a:r>
            <a:r>
              <a:rPr lang="en-US" dirty="0"/>
              <a:t>(Database Model</a:t>
            </a:r>
            <a:r>
              <a:rPr lang="en-US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52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เป็นโครงสร้างข้อมูลที่อยู่ในรูปแบบลำดับชั้น </a:t>
            </a:r>
            <a:r>
              <a:rPr lang="en-US" dirty="0" smtClean="0"/>
              <a:t>(Hierarchy) </a:t>
            </a:r>
            <a:r>
              <a:rPr lang="th-TH" dirty="0" smtClean="0"/>
              <a:t>หรือ </a:t>
            </a:r>
            <a:r>
              <a:rPr lang="en-US" dirty="0" smtClean="0"/>
              <a:t>Tree </a:t>
            </a:r>
            <a:endParaRPr lang="th-TH" dirty="0" smtClean="0"/>
          </a:p>
          <a:p>
            <a:r>
              <a:rPr lang="th-TH" dirty="0" smtClean="0"/>
              <a:t>มีการใช้ </a:t>
            </a:r>
            <a:r>
              <a:rPr lang="en-US" dirty="0" smtClean="0"/>
              <a:t>Pointer </a:t>
            </a:r>
            <a:r>
              <a:rPr lang="th-TH" dirty="0" smtClean="0"/>
              <a:t>เป็นตัวชี้ที่ใช้อ้างอิงตำแหน่งของข้อมูล</a:t>
            </a:r>
          </a:p>
          <a:p>
            <a:r>
              <a:rPr lang="th-TH" dirty="0" smtClean="0"/>
              <a:t>เป็นโครงสร้างข้อมูลที่ใช้สร้างฐานข้อมูลของยาน</a:t>
            </a:r>
            <a:r>
              <a:rPr lang="th-TH" dirty="0" err="1" smtClean="0"/>
              <a:t>อวกาศอพอลโล</a:t>
            </a:r>
            <a:r>
              <a:rPr lang="th-TH" dirty="0" smtClean="0"/>
              <a:t>ที่นำมนุษย์คนแรกไปสู่ดวงจันทร์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Database </a:t>
            </a:r>
            <a:r>
              <a:rPr lang="en-US" dirty="0" smtClean="0"/>
              <a:t>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56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http://www2.amk.fi/digma.fi/www.amk.fi/material/attachments/vanhaamk/etuotanto/0303011/5gxhOAL0l/HierarchicalDatabaseMode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/>
          <a:stretch/>
        </p:blipFill>
        <p:spPr bwMode="auto">
          <a:xfrm>
            <a:off x="1625663" y="336562"/>
            <a:ext cx="910783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สามารถกำหนดกฎเกณฑ์ที่ใช้ควบคุมความถูกต้องของข้อมูลได้ง่าย เพราะมีโครงสร้างแบบ </a:t>
            </a:r>
            <a:r>
              <a:rPr lang="en-US" dirty="0" smtClean="0"/>
              <a:t>Tree </a:t>
            </a:r>
            <a:r>
              <a:rPr lang="th-TH" dirty="0" smtClean="0"/>
              <a:t>ซึ่ง </a:t>
            </a:r>
            <a:r>
              <a:rPr lang="en-US" dirty="0" smtClean="0"/>
              <a:t>Parent Node </a:t>
            </a:r>
            <a:r>
              <a:rPr lang="th-TH" dirty="0" smtClean="0"/>
              <a:t>สามารถถ่ายทอดไปยัง </a:t>
            </a:r>
            <a:r>
              <a:rPr lang="en-US" dirty="0" smtClean="0"/>
              <a:t>Children Node </a:t>
            </a:r>
            <a:r>
              <a:rPr lang="th-TH" dirty="0" smtClean="0"/>
              <a:t>ได้</a:t>
            </a:r>
          </a:p>
          <a:p>
            <a:r>
              <a:rPr lang="th-TH" dirty="0" smtClean="0"/>
              <a:t>มีโครงสร้างที่เหมาะกับความสัมพันธ์ข้อมูลแบบ </a:t>
            </a:r>
            <a:r>
              <a:rPr lang="en-US" dirty="0" smtClean="0"/>
              <a:t>One-to-Many </a:t>
            </a:r>
          </a:p>
          <a:p>
            <a:r>
              <a:rPr lang="th-TH" dirty="0" smtClean="0"/>
              <a:t>มีโครงสร้างที่เหมาะสมกับระบบคอมพิวเตอร์ที่มีขนาดใหญ่ เช่น ระบบ </a:t>
            </a:r>
            <a:r>
              <a:rPr lang="en-US" dirty="0" smtClean="0"/>
              <a:t>Mainframe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ข้อดีของ </a:t>
            </a:r>
            <a:r>
              <a:rPr lang="en-US" dirty="0"/>
              <a:t>Hierarchical Database 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11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แบบจำลองของข้อมูล </a:t>
            </a:r>
            <a:r>
              <a:rPr lang="en-US" dirty="0" smtClean="0"/>
              <a:t>(Data Model)</a:t>
            </a:r>
          </a:p>
          <a:p>
            <a:r>
              <a:rPr lang="th-TH" dirty="0" smtClean="0"/>
              <a:t>ประเภทของความสัมพันธ์ของข้อมูล</a:t>
            </a:r>
          </a:p>
          <a:p>
            <a:r>
              <a:rPr lang="th-TH" dirty="0" smtClean="0"/>
              <a:t>แบบจำลองของฐานข้อมูล </a:t>
            </a:r>
            <a:r>
              <a:rPr lang="en-US" dirty="0" smtClean="0"/>
              <a:t>(Database Model)</a:t>
            </a:r>
          </a:p>
          <a:p>
            <a:r>
              <a:rPr lang="en-US" dirty="0" smtClean="0"/>
              <a:t>Hierarchical Database Model</a:t>
            </a:r>
          </a:p>
          <a:p>
            <a:r>
              <a:rPr lang="en-US" dirty="0" smtClean="0"/>
              <a:t>Network Database Model</a:t>
            </a:r>
          </a:p>
          <a:p>
            <a:r>
              <a:rPr lang="en-US" dirty="0" smtClean="0"/>
              <a:t>Relational Database Model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www.ayende.com/Blog/Images/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81125"/>
            <a:ext cx="4943475" cy="392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ผู้ใช้ฐานข้อมูลจะต้องทราบถึงโครงสร้างของข้อมูลที่จัดเก็บอยู่ในฐานข้อมูล จึงจะสามารถเรียกใช้ข้อมูลได้ ถึงแม้จะมี </a:t>
            </a:r>
            <a:r>
              <a:rPr lang="en-US" dirty="0" smtClean="0"/>
              <a:t>DBMS </a:t>
            </a:r>
            <a:r>
              <a:rPr lang="th-TH" dirty="0" smtClean="0"/>
              <a:t>ก็ตาม แต่ </a:t>
            </a:r>
            <a:r>
              <a:rPr lang="en-US" dirty="0" smtClean="0"/>
              <a:t>DBMS </a:t>
            </a:r>
            <a:r>
              <a:rPr lang="th-TH" dirty="0" smtClean="0"/>
              <a:t>ในโครงสร้างแบบนี้พัฒนาได้ยาก</a:t>
            </a:r>
          </a:p>
          <a:p>
            <a:r>
              <a:rPr lang="th-TH" dirty="0" smtClean="0"/>
              <a:t>ไม่สามารถรองรับข้อมูลที่มีความสัมพันธ์แบบ </a:t>
            </a:r>
            <a:r>
              <a:rPr lang="en-US" dirty="0" smtClean="0"/>
              <a:t>Many-to-Many </a:t>
            </a:r>
            <a:r>
              <a:rPr lang="th-TH" dirty="0" smtClean="0"/>
              <a:t>ได้ เนื่องจาก </a:t>
            </a:r>
            <a:r>
              <a:rPr lang="en-US" dirty="0" smtClean="0"/>
              <a:t>Children Node </a:t>
            </a:r>
            <a:r>
              <a:rPr lang="th-TH" dirty="0" smtClean="0"/>
              <a:t>สามารถมี </a:t>
            </a:r>
            <a:r>
              <a:rPr lang="en-US" dirty="0" smtClean="0"/>
              <a:t>Parent Node </a:t>
            </a:r>
            <a:r>
              <a:rPr lang="th-TH" dirty="0" smtClean="0"/>
              <a:t>ได้เพียง</a:t>
            </a:r>
            <a:r>
              <a:rPr lang="th-TH" dirty="0" err="1" smtClean="0"/>
              <a:t>โหนด</a:t>
            </a:r>
            <a:r>
              <a:rPr lang="th-TH" dirty="0" smtClean="0"/>
              <a:t>เดียวเท่านั้น</a:t>
            </a:r>
          </a:p>
          <a:p>
            <a:r>
              <a:rPr lang="th-TH" dirty="0" smtClean="0"/>
              <a:t>การเปลี่ยนแปลงโครงสร้างกระทำได้ยาก เพราะโครงสร้างแบบ </a:t>
            </a:r>
            <a:r>
              <a:rPr lang="en-US" dirty="0" smtClean="0"/>
              <a:t>Tree </a:t>
            </a:r>
            <a:r>
              <a:rPr lang="th-TH" dirty="0" smtClean="0"/>
              <a:t>มีความยืดหยุ่นน้อย</a:t>
            </a:r>
          </a:p>
          <a:p>
            <a:r>
              <a:rPr lang="th-TH" dirty="0" smtClean="0"/>
              <a:t>โครงสร้างไม่รองรับการทำงานแบบ </a:t>
            </a:r>
            <a:r>
              <a:rPr lang="en-US" dirty="0" smtClean="0"/>
              <a:t>Ad-Hoc</a:t>
            </a:r>
          </a:p>
          <a:p>
            <a:r>
              <a:rPr lang="th-TH" dirty="0" smtClean="0"/>
              <a:t>ไม่มีรูปแบบที่เป็นมาตรฐาน ส่งผลให้การถ่ายโอนข้อมูลต่างองค์กรกระทำได้ยาก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ข้อเสียของ </a:t>
            </a:r>
            <a:r>
              <a:rPr lang="en-US" dirty="0"/>
              <a:t>Hierarchical Database 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8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พัฒนาต่อมาจาก </a:t>
            </a:r>
            <a:r>
              <a:rPr lang="en-US" dirty="0" smtClean="0"/>
              <a:t>Hierarchical Database Model </a:t>
            </a:r>
            <a:r>
              <a:rPr lang="th-TH" dirty="0" smtClean="0"/>
              <a:t>โดยมุ่งหวังให้เป็นโครงสร้างข้อมูลมาตรฐาน มีความยืดหยุ่น และสามารถรองรับความสัมพันธ์แบบ </a:t>
            </a:r>
            <a:r>
              <a:rPr lang="en-US" dirty="0" smtClean="0"/>
              <a:t>Many-to-Many </a:t>
            </a:r>
            <a:r>
              <a:rPr lang="th-TH" dirty="0" smtClean="0"/>
              <a:t>ได้</a:t>
            </a:r>
            <a:endParaRPr lang="en-US" dirty="0" smtClean="0"/>
          </a:p>
          <a:p>
            <a:r>
              <a:rPr lang="th-TH" dirty="0" smtClean="0"/>
              <a:t>จุดเด่นคือ </a:t>
            </a:r>
            <a:r>
              <a:rPr lang="en-US" dirty="0" smtClean="0"/>
              <a:t>Children Node </a:t>
            </a:r>
            <a:r>
              <a:rPr lang="th-TH" dirty="0" smtClean="0"/>
              <a:t>สามารถมี </a:t>
            </a:r>
            <a:r>
              <a:rPr lang="en-US" dirty="0" smtClean="0"/>
              <a:t>Parent Node </a:t>
            </a:r>
            <a:r>
              <a:rPr lang="th-TH" dirty="0" smtClean="0"/>
              <a:t>ได้มากกว่า </a:t>
            </a:r>
            <a:r>
              <a:rPr lang="en-US" dirty="0" smtClean="0"/>
              <a:t>1 </a:t>
            </a:r>
            <a:r>
              <a:rPr lang="th-TH" dirty="0" smtClean="0"/>
              <a:t>ตัว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Database Model</a:t>
            </a:r>
            <a:endParaRPr lang="th-TH" dirty="0"/>
          </a:p>
        </p:txBody>
      </p:sp>
      <p:pic>
        <p:nvPicPr>
          <p:cNvPr id="2050" name="Picture 2" descr="http://2.bp.blogspot.com/-zJDx7Xf4sMo/Uv77zgaU5jI/AAAAAAAAAJc/mcFJ1CQC7EU/s1600/Picture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3726851"/>
            <a:ext cx="540060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 descr="http://www.computerbusinessresearch.com/_/rsrc/1244747622399/Home/database/network-database-model/188.bmp?height=384&amp;width=93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 b="33333"/>
          <a:stretch/>
        </p:blipFill>
        <p:spPr bwMode="auto">
          <a:xfrm>
            <a:off x="549796" y="116631"/>
            <a:ext cx="10335804" cy="6284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รองรับข้อมูลที่มีความสัมพันธ์แบบ </a:t>
            </a:r>
            <a:r>
              <a:rPr lang="en-US" dirty="0" smtClean="0"/>
              <a:t>Many-to-Many</a:t>
            </a:r>
          </a:p>
          <a:p>
            <a:r>
              <a:rPr lang="th-TH" dirty="0" smtClean="0"/>
              <a:t>สามารถเข้าถึงข้อมูลใน </a:t>
            </a:r>
            <a:r>
              <a:rPr lang="en-US" dirty="0" smtClean="0"/>
              <a:t>record </a:t>
            </a:r>
            <a:r>
              <a:rPr lang="th-TH" dirty="0" smtClean="0"/>
              <a:t>อื่น ๆ ได้รวดเร็วกว่า </a:t>
            </a:r>
            <a:r>
              <a:rPr lang="en-US" dirty="0" smtClean="0"/>
              <a:t>Hierarchical DB Model</a:t>
            </a:r>
          </a:p>
          <a:p>
            <a:r>
              <a:rPr lang="th-TH" dirty="0" smtClean="0"/>
              <a:t>สามารถกำหนดกฎเกณฑ์ที่ใช้ควบคุมความถูกต้องของข้อมูลได้ง่าย</a:t>
            </a:r>
          </a:p>
          <a:p>
            <a:r>
              <a:rPr lang="th-TH" dirty="0" smtClean="0"/>
              <a:t>โปรแกรม </a:t>
            </a:r>
            <a:r>
              <a:rPr lang="en-US" dirty="0" smtClean="0"/>
              <a:t>DBMS </a:t>
            </a:r>
            <a:r>
              <a:rPr lang="th-TH" dirty="0" smtClean="0"/>
              <a:t>จะมีความเป็นอิสระจากฐานข้อมูลมากกว่าการใช้โครงสร้างแบบ </a:t>
            </a:r>
            <a:r>
              <a:rPr lang="en-US" dirty="0"/>
              <a:t>Hierarchical DB </a:t>
            </a:r>
            <a:r>
              <a:rPr lang="en-US" dirty="0" smtClean="0"/>
              <a:t>Model </a:t>
            </a:r>
            <a:r>
              <a:rPr lang="th-TH" dirty="0" smtClean="0"/>
              <a:t>เพราะโครงสร้างมีความซับซ้อนน้อยกว่า</a:t>
            </a:r>
            <a:endParaRPr lang="en-US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ข้อดีของ </a:t>
            </a:r>
            <a:r>
              <a:rPr lang="en-US" dirty="0" smtClean="0"/>
              <a:t>Network Database </a:t>
            </a:r>
            <a:r>
              <a:rPr lang="en-US" dirty="0"/>
              <a:t>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39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การออกแบบฐานข้อมูลจะกระทำได้ค่อนข้างยาก เพราะต้องกำหนด </a:t>
            </a:r>
            <a:r>
              <a:rPr lang="en-US" dirty="0" smtClean="0"/>
              <a:t>Set </a:t>
            </a:r>
            <a:r>
              <a:rPr lang="th-TH" dirty="0" smtClean="0"/>
              <a:t>ของความสัมพันธ์ให้ครอบคลุมทุก ๆ ข้อมูล</a:t>
            </a:r>
          </a:p>
          <a:p>
            <a:r>
              <a:rPr lang="th-TH" dirty="0" smtClean="0"/>
              <a:t>การเปลี่ยนแปลงโครงสร้างของข้อมูลกระทำได้ยาก เพราะต้องคำนึงถึง </a:t>
            </a:r>
            <a:r>
              <a:rPr lang="en-US" dirty="0" smtClean="0"/>
              <a:t>Set </a:t>
            </a:r>
            <a:r>
              <a:rPr lang="th-TH" dirty="0" smtClean="0"/>
              <a:t>ของความสัมพันธ์ต่าง ๆ ที่กำหนดไว้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ข้อเสียของ </a:t>
            </a:r>
            <a:r>
              <a:rPr lang="en-US" dirty="0"/>
              <a:t>Network Database 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27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จัดเป็นแบบจำลองที่ก่อให้เกิดการปฏิวัติระบบฐานข้อมูลขึ้น เนื่องจากเป็นโครงสร้างฐานข้อมูลที่สามารถใช้งานได้อย่างแพร่หลาย ไม่ว่าจะเป็นคอมพิวเตอร์ส่วนบุคคล ไปจนถึงคอมพิวเตอร์ที่มีประสิทธิภาพสูง</a:t>
            </a:r>
          </a:p>
          <a:p>
            <a:r>
              <a:rPr lang="th-TH" dirty="0" smtClean="0"/>
              <a:t>รูปแบบของข้อมูลประเภทนี้จะมีลักษณะเป็นตาราง </a:t>
            </a:r>
            <a:r>
              <a:rPr lang="en-US" dirty="0" smtClean="0"/>
              <a:t>(Table) </a:t>
            </a:r>
            <a:r>
              <a:rPr lang="th-TH" dirty="0" smtClean="0"/>
              <a:t>ที่ประกอบไปด้วยแถวและคอลัมน์ ซึ่งข้อมูลจะแยกออกจากกันเป็นเอกเทศที่มีความเป็นอิสระ แต่สามารถนำมาสร้างความสัมพันธ์ร่วมกันได้</a:t>
            </a:r>
          </a:p>
          <a:p>
            <a:r>
              <a:rPr lang="th-TH" dirty="0" smtClean="0"/>
              <a:t>รายละเอียดทั้งหมดจะกล่าวถึงในบทต่อไป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 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94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จุดประสงค์หลักในการสร้างแบบจำลองเชิงสัมพันธ์ ประกอบไปด้วย</a:t>
            </a:r>
          </a:p>
          <a:p>
            <a:pPr lvl="1"/>
            <a:r>
              <a:rPr lang="th-TH" dirty="0" smtClean="0"/>
              <a:t>จัดเก็บข้อมูลบนโครงสร้างข้อมูลที่ง่าย (ตาราง)</a:t>
            </a:r>
          </a:p>
          <a:p>
            <a:pPr lvl="1"/>
            <a:r>
              <a:rPr lang="th-TH" dirty="0" smtClean="0"/>
              <a:t>สามารถเข้าถึงการประมวลผลแบบกลุ่ม </a:t>
            </a:r>
            <a:r>
              <a:rPr lang="en-US" dirty="0" smtClean="0"/>
              <a:t>(set-at-a-time) </a:t>
            </a:r>
            <a:r>
              <a:rPr lang="th-TH" dirty="0" smtClean="0"/>
              <a:t>โดยใช้ภาษาจัดการข้อมูล </a:t>
            </a:r>
            <a:r>
              <a:rPr lang="en-US" dirty="0" smtClean="0"/>
              <a:t>(DML) </a:t>
            </a:r>
            <a:r>
              <a:rPr lang="th-TH" dirty="0" smtClean="0"/>
              <a:t>ซึ่งเป็นภาษาระดับสูง</a:t>
            </a:r>
          </a:p>
          <a:p>
            <a:pPr lvl="1"/>
            <a:r>
              <a:rPr lang="th-TH" dirty="0" smtClean="0"/>
              <a:t>เป็นอิสระจากการจัดเก็บทางกายภาพ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</a:t>
            </a:r>
            <a:r>
              <a:rPr lang="en-US" dirty="0" smtClean="0"/>
              <a:t>Model</a:t>
            </a:r>
            <a:r>
              <a:rPr lang="th-TH" dirty="0" smtClean="0"/>
              <a:t> </a:t>
            </a:r>
            <a:r>
              <a:rPr lang="en-US" dirty="0" smtClean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93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27</a:t>
            </a:fld>
            <a:endParaRPr lang="en-US"/>
          </a:p>
        </p:txBody>
      </p:sp>
      <p:pic>
        <p:nvPicPr>
          <p:cNvPr id="5" name="Content Placeholder 4" descr="database_fundamentals_th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20918" r="5264"/>
          <a:stretch/>
        </p:blipFill>
        <p:spPr>
          <a:xfrm>
            <a:off x="1117309" y="1370908"/>
            <a:ext cx="9263493" cy="5350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10" y="188640"/>
            <a:ext cx="10157354" cy="1068536"/>
          </a:xfrm>
        </p:spPr>
        <p:txBody>
          <a:bodyPr>
            <a:normAutofit/>
          </a:bodyPr>
          <a:lstStyle/>
          <a:p>
            <a:r>
              <a:rPr lang="th-TH" sz="4400" dirty="0" smtClean="0"/>
              <a:t>ตัวอย่างการออกแบบฐานข้อมูลเชิงสัมพันธ์ โดยใช้ </a:t>
            </a:r>
            <a:r>
              <a:rPr lang="en-US" sz="4400" dirty="0" smtClean="0"/>
              <a:t>E-R Diagram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9619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/>
              <a:t>ข้อดี</a:t>
            </a:r>
          </a:p>
          <a:p>
            <a:r>
              <a:rPr lang="th-TH" dirty="0" smtClean="0"/>
              <a:t>ทั้งข้อมูลและโครงสร้างมีความเป็นอิสระจากโปรแกรมที่ใช้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DBMS </a:t>
            </a:r>
            <a:r>
              <a:rPr lang="th-TH" dirty="0" smtClean="0"/>
              <a:t>ให้เลือกใช้งานอย่างหลากหลาย</a:t>
            </a:r>
          </a:p>
          <a:p>
            <a:pPr marL="0" indent="0">
              <a:buNone/>
            </a:pPr>
            <a:r>
              <a:rPr lang="th-TH" b="1" dirty="0" smtClean="0"/>
              <a:t>ข้อเสีย</a:t>
            </a:r>
          </a:p>
          <a:p>
            <a:r>
              <a:rPr lang="th-TH" dirty="0" smtClean="0"/>
              <a:t>ใช้ทรัพยากรจาก </a:t>
            </a:r>
            <a:r>
              <a:rPr lang="en-US" dirty="0" smtClean="0"/>
              <a:t>Hardware </a:t>
            </a:r>
            <a:r>
              <a:rPr lang="th-TH" dirty="0" smtClean="0"/>
              <a:t>และ </a:t>
            </a:r>
            <a:r>
              <a:rPr lang="en-US" dirty="0" smtClean="0"/>
              <a:t>Operating System </a:t>
            </a:r>
            <a:r>
              <a:rPr lang="th-TH" dirty="0" smtClean="0"/>
              <a:t>ค่อนข้างสูง</a:t>
            </a:r>
            <a:r>
              <a:rPr lang="en-US" dirty="0"/>
              <a:t> </a:t>
            </a:r>
            <a:r>
              <a:rPr lang="th-TH" dirty="0" smtClean="0"/>
              <a:t>เนื่องจาก </a:t>
            </a:r>
            <a:r>
              <a:rPr lang="en-US" dirty="0" smtClean="0"/>
              <a:t>DBMS </a:t>
            </a:r>
            <a:r>
              <a:rPr lang="th-TH" dirty="0" smtClean="0"/>
              <a:t>ของฐานข้อมูลที่มีโครงสร้างแบบ </a:t>
            </a:r>
            <a:r>
              <a:rPr lang="en-US" dirty="0" smtClean="0"/>
              <a:t>Relational </a:t>
            </a:r>
            <a:r>
              <a:rPr lang="th-TH" dirty="0" smtClean="0"/>
              <a:t>จะทำหน้าที่จัดการข้อมูลภายในฐานข้อมูลแทนผู้ใช้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ข้อดี</a:t>
            </a:r>
            <a:r>
              <a:rPr lang="en-US" dirty="0" smtClean="0"/>
              <a:t>-</a:t>
            </a:r>
            <a:r>
              <a:rPr lang="th-TH" dirty="0" smtClean="0"/>
              <a:t>ข้อเสียของ </a:t>
            </a:r>
            <a:r>
              <a:rPr lang="en-US" dirty="0"/>
              <a:t>Relational Database Model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5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แบบจำลองข้อมูล </a:t>
            </a:r>
            <a:r>
              <a:rPr lang="en-US" dirty="0" smtClean="0"/>
              <a:t>(Data Model) </a:t>
            </a:r>
            <a:r>
              <a:rPr lang="th-TH" dirty="0" smtClean="0"/>
              <a:t>ใช้สำหรับการอธิบายโครงสร้างและความสัมพันธ์ระหว่างข้อมูลภายในฐานข้อมูล จากรูปแบบแนวความคิดให้อยู่ในรูปแบบที่สามารถเข้าใจได้</a:t>
            </a:r>
            <a:r>
              <a:rPr lang="th-TH" dirty="0" smtClean="0"/>
              <a:t>ง่าย</a:t>
            </a:r>
          </a:p>
          <a:p>
            <a:r>
              <a:rPr lang="th-TH" dirty="0" smtClean="0"/>
              <a:t>ความสัมพันธ์ข้อมูลมี </a:t>
            </a:r>
            <a:r>
              <a:rPr lang="en-US" dirty="0" smtClean="0"/>
              <a:t>3 </a:t>
            </a:r>
            <a:r>
              <a:rPr lang="th-TH" dirty="0" smtClean="0"/>
              <a:t>แบบคือ </a:t>
            </a:r>
            <a:r>
              <a:rPr lang="en-US" dirty="0" smtClean="0"/>
              <a:t>One-to-One, One-to-Many </a:t>
            </a:r>
            <a:r>
              <a:rPr lang="th-TH" dirty="0" smtClean="0"/>
              <a:t>และ </a:t>
            </a:r>
            <a:r>
              <a:rPr lang="en-US" dirty="0" smtClean="0"/>
              <a:t>Many-to-Many</a:t>
            </a:r>
            <a:endParaRPr lang="th-TH" dirty="0" smtClean="0"/>
          </a:p>
          <a:p>
            <a:r>
              <a:rPr lang="th-TH" dirty="0" smtClean="0"/>
              <a:t>แบบจำลองฐานข้อมูล</a:t>
            </a:r>
            <a:r>
              <a:rPr lang="en-US" dirty="0" smtClean="0"/>
              <a:t> (Database Model) </a:t>
            </a:r>
            <a:r>
              <a:rPr lang="th-TH" dirty="0" smtClean="0"/>
              <a:t>ใช้อธิบายและออกแบบโครงสร้างของฐานข้อมูลมี </a:t>
            </a:r>
            <a:r>
              <a:rPr lang="en-US" dirty="0" smtClean="0"/>
              <a:t>3 </a:t>
            </a:r>
            <a:r>
              <a:rPr lang="th-TH" dirty="0" smtClean="0"/>
              <a:t>แบบ คือ </a:t>
            </a:r>
            <a:r>
              <a:rPr lang="en-US" dirty="0" smtClean="0"/>
              <a:t>Hierarchy, Network </a:t>
            </a:r>
            <a:r>
              <a:rPr lang="th-TH" dirty="0" smtClean="0"/>
              <a:t>และ </a:t>
            </a:r>
            <a:r>
              <a:rPr lang="en-US" dirty="0" smtClean="0"/>
              <a:t>Relational 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03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การนำเสนอสิ่งต่าง ๆ ที่อยู่ในรูปแบบของแนวความคิด ปกตินิยมใช้แบบจำลอง </a:t>
            </a:r>
            <a:r>
              <a:rPr lang="en-US" dirty="0" smtClean="0"/>
              <a:t>(Model) </a:t>
            </a:r>
            <a:endParaRPr lang="th-TH" dirty="0"/>
          </a:p>
          <a:p>
            <a:r>
              <a:rPr lang="th-TH" dirty="0" smtClean="0"/>
              <a:t>แบบจำลองฐานข้อมูล </a:t>
            </a:r>
            <a:r>
              <a:rPr lang="en-US" dirty="0" smtClean="0"/>
              <a:t>(Database Model) </a:t>
            </a:r>
            <a:r>
              <a:rPr lang="th-TH" dirty="0" smtClean="0"/>
              <a:t>ถูกนำมาใช้ในการอธิบายรายละเอียดต่าง ๆ ของการออกแบบฐานข้อมูลและโครงสร้างของฐานข้อมูล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61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โครงสร้างข้อมูลรูปแบบต่าง ๆ สามารถสรุปได้ดังตารางนี้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</a:t>
            </a:r>
            <a:r>
              <a:rPr lang="en-US" dirty="0" smtClean="0"/>
              <a:t>[cont.]</a:t>
            </a: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94479"/>
              </p:ext>
            </p:extLst>
          </p:nvPr>
        </p:nvGraphicFramePr>
        <p:xfrm>
          <a:off x="1363302" y="2425985"/>
          <a:ext cx="9433047" cy="293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349"/>
                <a:gridCol w="3144349"/>
                <a:gridCol w="3144349"/>
              </a:tblGrid>
              <a:tr h="587851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Independence*</a:t>
                      </a:r>
                      <a:endParaRPr lang="th-TH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Structure Independence**</a:t>
                      </a:r>
                      <a:endParaRPr lang="th-TH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7851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r>
                        <a:rPr lang="en-US" sz="24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  <a:endParaRPr lang="th-TH" sz="2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th-TH" dirty="0"/>
                    </a:p>
                  </a:txBody>
                  <a:tcPr/>
                </a:tc>
              </a:tr>
              <a:tr h="587851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Hierarchical Database</a:t>
                      </a:r>
                      <a:endParaRPr lang="th-TH" sz="2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th-TH" dirty="0"/>
                    </a:p>
                  </a:txBody>
                  <a:tcPr/>
                </a:tc>
              </a:tr>
              <a:tr h="587851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Network Database</a:t>
                      </a:r>
                      <a:endParaRPr lang="th-TH" sz="2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th-TH" dirty="0"/>
                    </a:p>
                  </a:txBody>
                  <a:tcPr/>
                </a:tc>
              </a:tr>
              <a:tr h="587851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Relational Database</a:t>
                      </a:r>
                      <a:endParaRPr lang="th-TH" sz="2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41884" y="5877272"/>
            <a:ext cx="8568952" cy="8442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* Data Independence </a:t>
            </a:r>
            <a:r>
              <a:rPr lang="th-TH" dirty="0" smtClean="0"/>
              <a:t>คือความเป็นอิสระของข้อมูลจากโปรแกรมที่ใช้</a:t>
            </a:r>
          </a:p>
          <a:p>
            <a:r>
              <a:rPr lang="en-US" dirty="0" smtClean="0"/>
              <a:t>** Structure Independence </a:t>
            </a:r>
            <a:r>
              <a:rPr lang="th-TH" dirty="0" smtClean="0"/>
              <a:t>คือความสามารถในการแก้ไขโครงสร้างของข้อมูลโดยไม่กระทบต่อ </a:t>
            </a:r>
            <a:r>
              <a:rPr lang="en-US" dirty="0" smtClean="0"/>
              <a:t>DBMS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8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ใช้อธิบายโครงสร้างและความสัมพันธ์ระหว่างข้อมูลภายในฐานข้อมูล</a:t>
            </a:r>
          </a:p>
          <a:p>
            <a:r>
              <a:rPr lang="th-TH" dirty="0" smtClean="0"/>
              <a:t>สามารถอธิบายแนวความคิด</a:t>
            </a:r>
            <a:r>
              <a:rPr lang="th-TH" dirty="0" smtClean="0"/>
              <a:t>ที่</a:t>
            </a:r>
            <a:r>
              <a:rPr lang="th-TH" dirty="0" smtClean="0"/>
              <a:t>เข้าใจยาก</a:t>
            </a:r>
            <a:r>
              <a:rPr lang="th-TH" dirty="0" smtClean="0"/>
              <a:t>ยาก </a:t>
            </a:r>
            <a:r>
              <a:rPr lang="th-TH" dirty="0" smtClean="0"/>
              <a:t>ให้สามารถเข้าใจและจับต้องได้ง่ายยิ่งขึ้น</a:t>
            </a:r>
          </a:p>
          <a:p>
            <a:r>
              <a:rPr lang="th-TH" dirty="0" smtClean="0"/>
              <a:t>แบบจำลองของข้อมูลประกอบด้วย </a:t>
            </a:r>
            <a:r>
              <a:rPr lang="en-US" dirty="0" smtClean="0"/>
              <a:t>3 </a:t>
            </a:r>
            <a:r>
              <a:rPr lang="th-TH" dirty="0" smtClean="0"/>
              <a:t>ส่วนหลัก คือ</a:t>
            </a:r>
          </a:p>
          <a:p>
            <a:pPr lvl="1"/>
            <a:r>
              <a:rPr lang="th-TH" dirty="0" smtClean="0"/>
              <a:t>ข้อมูลต่าง ๆ ที่ประกอบกันเป็นฐานข้อมูล</a:t>
            </a:r>
          </a:p>
          <a:p>
            <a:pPr lvl="1"/>
            <a:r>
              <a:rPr lang="th-TH" dirty="0" smtClean="0"/>
              <a:t>กฎต่าง ๆ ที่ใช้ควบคุมความถูกต้องของข้อมูล</a:t>
            </a:r>
          </a:p>
          <a:p>
            <a:pPr lvl="1"/>
            <a:r>
              <a:rPr lang="th-TH" dirty="0" smtClean="0"/>
              <a:t>การกระทำต่าง ๆ ที่ใช้งานร่วมกับฐานข้อมูล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แบบจำลองของข้อมูล </a:t>
            </a:r>
            <a:r>
              <a:rPr lang="en-US" dirty="0"/>
              <a:t>(Data Model</a:t>
            </a:r>
            <a:r>
              <a:rPr lang="en-US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58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แบบจำลองข้อมูล แบ่งได้เป็น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th-TH" dirty="0" smtClean="0"/>
              <a:t>ประเภท คือ</a:t>
            </a:r>
          </a:p>
          <a:p>
            <a:r>
              <a:rPr lang="en-US" b="1" dirty="0" smtClean="0"/>
              <a:t>Conceptual Model </a:t>
            </a:r>
            <a:r>
              <a:rPr lang="th-TH" dirty="0" smtClean="0"/>
              <a:t>เป็นแบบจำลองที่นำมาใช้ออกแบบฐานข้อมูล</a:t>
            </a:r>
            <a:r>
              <a:rPr lang="en-US" dirty="0" smtClean="0"/>
              <a:t> </a:t>
            </a:r>
            <a:r>
              <a:rPr lang="th-TH" dirty="0" smtClean="0"/>
              <a:t>เพื่อแสดงให้เห็นข้อมูลและความสัมพันธ์ แบบจำลองของฐานข้อมูลนิยมใช้ </a:t>
            </a:r>
            <a:r>
              <a:rPr lang="en-US" dirty="0" smtClean="0"/>
              <a:t>Entity-Relationship Model (E-R Model) </a:t>
            </a:r>
            <a:r>
              <a:rPr lang="th-TH" dirty="0" smtClean="0"/>
              <a:t>และ </a:t>
            </a:r>
            <a:r>
              <a:rPr lang="en-US" dirty="0" smtClean="0"/>
              <a:t>Object-Oriented Model</a:t>
            </a:r>
          </a:p>
          <a:p>
            <a:r>
              <a:rPr lang="en-US" b="1" dirty="0" smtClean="0"/>
              <a:t>Implementation Model </a:t>
            </a:r>
            <a:r>
              <a:rPr lang="th-TH" dirty="0" smtClean="0"/>
              <a:t>ใช้อธิบายโครงสร้างของฐานข้อมูลแต่ละประเภท เช่น </a:t>
            </a:r>
            <a:r>
              <a:rPr lang="en-US" dirty="0" smtClean="0"/>
              <a:t>Hierarchical DB Model, Network DB Model </a:t>
            </a:r>
            <a:r>
              <a:rPr lang="th-TH" dirty="0" smtClean="0"/>
              <a:t>และ </a:t>
            </a:r>
            <a:r>
              <a:rPr lang="en-US" dirty="0" smtClean="0"/>
              <a:t>Relational DB Model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แบบจำลองของข้อมูล </a:t>
            </a:r>
            <a:r>
              <a:rPr lang="en-US" dirty="0"/>
              <a:t>(Data Model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99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ความสัมพันธ์ของข้อมูลแบ่งออกเป็น </a:t>
            </a:r>
            <a:r>
              <a:rPr lang="en-US" dirty="0" smtClean="0"/>
              <a:t>3 </a:t>
            </a:r>
            <a:r>
              <a:rPr lang="th-TH" dirty="0" smtClean="0"/>
              <a:t>ลักษณะ ได้แก่</a:t>
            </a:r>
          </a:p>
          <a:p>
            <a:r>
              <a:rPr lang="en-US" dirty="0" smtClean="0"/>
              <a:t>One-to-One</a:t>
            </a:r>
            <a:endParaRPr lang="th-TH" dirty="0" smtClean="0"/>
          </a:p>
          <a:p>
            <a:r>
              <a:rPr lang="en-US" dirty="0" smtClean="0"/>
              <a:t>One-to-Many</a:t>
            </a:r>
          </a:p>
          <a:p>
            <a:r>
              <a:rPr lang="en-US" dirty="0" smtClean="0"/>
              <a:t>Many-to-Many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ประเภทของความสัมพันธ์ของ</a:t>
            </a:r>
            <a:r>
              <a:rPr lang="th-TH" dirty="0" smtClean="0"/>
              <a:t>ข้อมูล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9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แต่ละรายการของข้อมูล </a:t>
            </a:r>
            <a:r>
              <a:rPr lang="en-US" dirty="0" smtClean="0"/>
              <a:t>A </a:t>
            </a:r>
            <a:r>
              <a:rPr lang="th-TH" dirty="0" smtClean="0"/>
              <a:t>มีความสัมพันธ์กับข้อมูล </a:t>
            </a:r>
            <a:r>
              <a:rPr lang="en-US" dirty="0" smtClean="0"/>
              <a:t>B </a:t>
            </a:r>
            <a:r>
              <a:rPr lang="th-TH" dirty="0" smtClean="0"/>
              <a:t>เพียงรายการเดียว เช่น สามีสามารถมีภรรยาได้เพียงคนเดียว และภรรยาก็สามารถมีสามีได้คนเดียวเช่นกัน (ถ้าไม่นอกใจ)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ประเภทของความสัมพันธ์ของ</a:t>
            </a:r>
            <a:r>
              <a:rPr lang="th-TH" dirty="0" smtClean="0"/>
              <a:t>ข้อมูล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One-to-One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638028" y="3140968"/>
            <a:ext cx="1440160" cy="86409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th-TH" dirty="0"/>
          </a:p>
        </p:txBody>
      </p:sp>
      <p:sp>
        <p:nvSpPr>
          <p:cNvPr id="6" name="Flowchart: Decision 5"/>
          <p:cNvSpPr/>
          <p:nvPr/>
        </p:nvSpPr>
        <p:spPr>
          <a:xfrm>
            <a:off x="5754838" y="3138808"/>
            <a:ext cx="1296144" cy="868416"/>
          </a:xfrm>
          <a:prstGeom prst="flowChartDecisi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Process 6"/>
          <p:cNvSpPr/>
          <p:nvPr/>
        </p:nvSpPr>
        <p:spPr>
          <a:xfrm>
            <a:off x="8683764" y="3138808"/>
            <a:ext cx="1440160" cy="86409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th-TH" dirty="0"/>
          </a:p>
        </p:txBody>
      </p:sp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4078188" y="3573016"/>
            <a:ext cx="1676650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7050982" y="3570856"/>
            <a:ext cx="1632782" cy="216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4212" y="3138808"/>
            <a:ext cx="3600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8167106" y="3165316"/>
            <a:ext cx="3600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16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35459"/>
              </p:ext>
            </p:extLst>
          </p:nvPr>
        </p:nvGraphicFramePr>
        <p:xfrm>
          <a:off x="1117309" y="2348880"/>
          <a:ext cx="5625174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5058"/>
                <a:gridCol w="2165941"/>
                <a:gridCol w="158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จิราพร</a:t>
                      </a:r>
                      <a:r>
                        <a:rPr lang="th-TH" baseline="0" dirty="0" smtClean="0"/>
                        <a:t> สมตน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บางซื่อ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2222222222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สุภาพร</a:t>
                      </a:r>
                      <a:r>
                        <a:rPr lang="th-TH" baseline="0" dirty="0" smtClean="0"/>
                        <a:t> อุดมศิลป์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ปทุมวัน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กิตติ</a:t>
                      </a:r>
                      <a:r>
                        <a:rPr lang="th-TH" baseline="0" dirty="0" smtClean="0"/>
                        <a:t> มั่นคง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บางบอน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สมชาย ตั้งเจริญ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 </a:t>
                      </a:r>
                      <a:r>
                        <a:rPr lang="th-TH" dirty="0" smtClean="0"/>
                        <a:t>ลาดพร้าว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 </a:t>
            </a:r>
            <a:r>
              <a:rPr lang="th-TH" dirty="0" smtClean="0"/>
              <a:t>กรณีลูกค้าสามารถมีบัญชีเงินฝากได้เพียงบัญชีเดียว และบัญชีเงินฝากสามารถมีเจ้าของบัญชีได้เพียงคนเดียว</a:t>
            </a:r>
            <a:endParaRPr lang="th-TH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2547"/>
              </p:ext>
            </p:extLst>
          </p:nvPr>
        </p:nvGraphicFramePr>
        <p:xfrm>
          <a:off x="7636758" y="2348880"/>
          <a:ext cx="3072342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71"/>
                <a:gridCol w="153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2222222222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125,558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1117309" y="1772816"/>
            <a:ext cx="1448711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CUSTOMER</a:t>
            </a:r>
            <a:endParaRPr lang="th-TH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7670905" y="1772816"/>
            <a:ext cx="1448711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ACCOUNT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76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ตัวอย่างที่ </a:t>
            </a:r>
            <a:r>
              <a:rPr lang="en-US" dirty="0"/>
              <a:t>1 </a:t>
            </a:r>
            <a:r>
              <a:rPr lang="th-TH" dirty="0"/>
              <a:t>กรณีลูกค้าสามารถมีบัญชีเงินฝากได้เพียงบัญชีเดียว และบัญชีเงินฝากสามารถมีเจ้าของบัญชีได้เพียงคน</a:t>
            </a:r>
            <a:r>
              <a:rPr lang="th-TH" dirty="0" smtClean="0"/>
              <a:t>เดียว</a:t>
            </a:r>
            <a:r>
              <a:rPr lang="en-US" dirty="0" smtClean="0"/>
              <a:t> [cont.]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862476"/>
              </p:ext>
            </p:extLst>
          </p:nvPr>
        </p:nvGraphicFramePr>
        <p:xfrm>
          <a:off x="2205980" y="2565400"/>
          <a:ext cx="7272809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1563"/>
                <a:gridCol w="2185006"/>
                <a:gridCol w="1598120"/>
                <a:gridCol w="1598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ACC_NO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แพง</a:t>
                      </a:r>
                      <a:r>
                        <a:rPr lang="th-TH" baseline="0" dirty="0" smtClean="0"/>
                        <a:t> พลเมืองดี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th-TH" dirty="0" smtClean="0"/>
                        <a:t>บางพลัด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จิราพร</a:t>
                      </a:r>
                      <a:r>
                        <a:rPr lang="th-TH" baseline="0" dirty="0" smtClean="0"/>
                        <a:t> สมตน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บางซื่อ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2222222222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สุภาพร</a:t>
                      </a:r>
                      <a:r>
                        <a:rPr lang="th-TH" baseline="0" dirty="0" smtClean="0"/>
                        <a:t> อุดมศิลป์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ปทุมวัน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3333333333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กิตติ</a:t>
                      </a:r>
                      <a:r>
                        <a:rPr lang="th-TH" baseline="0" dirty="0" smtClean="0"/>
                        <a:t> มั่นคง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บางบอน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4444444444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125,558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สมชาย ตั้งเจริญ</a:t>
                      </a:r>
                      <a:r>
                        <a:rPr lang="th-TH" baseline="0" dirty="0" smtClean="0"/>
                        <a:t>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 </a:t>
                      </a:r>
                      <a:r>
                        <a:rPr lang="th-TH" dirty="0" smtClean="0"/>
                        <a:t>ลาดพร้าว กทม.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5555555555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3646140" y="1767272"/>
            <a:ext cx="4032448" cy="504056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สามารถสร้างความสัมพันธ์ได้ดังนี้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463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1688</Words>
  <Application>Microsoft Office PowerPoint</Application>
  <PresentationFormat>Custom</PresentationFormat>
  <Paragraphs>338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TH SarabunPSK</vt:lpstr>
      <vt:lpstr>Class open house presentation</vt:lpstr>
      <vt:lpstr>บทที่ 3 แบบจำลองของฐานข้อมูล (Database Model)</vt:lpstr>
      <vt:lpstr>Overview</vt:lpstr>
      <vt:lpstr>บทนำ</vt:lpstr>
      <vt:lpstr>แบบจำลองของข้อมูล (Data Model)</vt:lpstr>
      <vt:lpstr>แบบจำลองของข้อมูล (Data Model) [cont.]</vt:lpstr>
      <vt:lpstr>ประเภทของความสัมพันธ์ของข้อมูล</vt:lpstr>
      <vt:lpstr>ประเภทของความสัมพันธ์ของข้อมูล One-to-One</vt:lpstr>
      <vt:lpstr>ตัวอย่างที่ 1 กรณีลูกค้าสามารถมีบัญชีเงินฝากได้เพียงบัญชีเดียว และบัญชีเงินฝากสามารถมีเจ้าของบัญชีได้เพียงคนเดียว</vt:lpstr>
      <vt:lpstr>ตัวอย่างที่ 1 กรณีลูกค้าสามารถมีบัญชีเงินฝากได้เพียงบัญชีเดียว และบัญชีเงินฝากสามารถมีเจ้าของบัญชีได้เพียงคนเดียว [cont.]</vt:lpstr>
      <vt:lpstr>ประเภทของความสัมพันธ์ของข้อมูล One-to-Many</vt:lpstr>
      <vt:lpstr>ตัวอย่างที่ 2 กรณีลูกค้าสามารถมีบัญชีเงินฝากได้มากกว่าหนึ่งบัญชี</vt:lpstr>
      <vt:lpstr>ตัวอย่างที่ 2 กรณีลูกค้าสามารถมีบัญชีเงินฝากได้มากกว่าหนึ่งบัญชี [cont.]</vt:lpstr>
      <vt:lpstr>ประเภทของความสัมพันธ์ของข้อมูล Many-to-Many</vt:lpstr>
      <vt:lpstr>ตัวอย่างที่ 3 กรณีลูกค้าสามารถมีบัญชีเงินฝากได้มากกว่าหนึ่งบัญชี และแต่ละบัญชีสามารถมีเจ้าของบัญชีได้มากกว่าหนึ่งคน (บัญชีกลุ่ม)</vt:lpstr>
      <vt:lpstr>ตัวอย่างที่ 3 กรณีลูกค้าสามารถมีบัญชีเงินฝากได้มากกว่าหนึ่งบัญชี และแต่ละบัญชีสามารถมีเจ้าของบัญชีได้มากกว่าหนึ่งคน (บัญชีกลุ่ม) [cont.]</vt:lpstr>
      <vt:lpstr>แบบจำลองของฐานข้อมูล (Database Model)</vt:lpstr>
      <vt:lpstr>Hierarchical Database Model</vt:lpstr>
      <vt:lpstr>PowerPoint Presentation</vt:lpstr>
      <vt:lpstr>ข้อดีของ Hierarchical Database Model</vt:lpstr>
      <vt:lpstr>ข้อเสียของ Hierarchical Database Model</vt:lpstr>
      <vt:lpstr>Network Database Model</vt:lpstr>
      <vt:lpstr>PowerPoint Presentation</vt:lpstr>
      <vt:lpstr>ข้อดีของ Network Database Model</vt:lpstr>
      <vt:lpstr>ข้อเสียของ Network Database Model</vt:lpstr>
      <vt:lpstr>Relational Database Model</vt:lpstr>
      <vt:lpstr>Relational Database Model [cont.]</vt:lpstr>
      <vt:lpstr>ตัวอย่างการออกแบบฐานข้อมูลเชิงสัมพันธ์ โดยใช้ E-R Diagram</vt:lpstr>
      <vt:lpstr>ข้อดี-ข้อเสียของ Relational Database Model</vt:lpstr>
      <vt:lpstr>สรุป</vt:lpstr>
      <vt:lpstr>สรุป [cont.]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2016-01-14T13:57:36Z</dcterms:created>
  <dcterms:modified xsi:type="dcterms:W3CDTF">2016-01-31T13:50:32Z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