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327" r:id="rId5"/>
    <p:sldId id="328" r:id="rId6"/>
    <p:sldId id="329" r:id="rId7"/>
    <p:sldId id="330" r:id="rId8"/>
    <p:sldId id="332" r:id="rId9"/>
    <p:sldId id="331" r:id="rId10"/>
    <p:sldId id="333" r:id="rId11"/>
    <p:sldId id="334" r:id="rId12"/>
    <p:sldId id="335" r:id="rId13"/>
    <p:sldId id="336" r:id="rId14"/>
    <p:sldId id="337" r:id="rId15"/>
    <p:sldId id="338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E9EBF5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81" d="100"/>
          <a:sy n="81" d="100"/>
        </p:scale>
        <p:origin x="120" y="82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3/7/2016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2CCC-0B22-4462-B6A4-8C7842E89213}" type="datetime1">
              <a:rPr lang="en-US" smtClean="0"/>
              <a:t>3/7/2016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3C2-B47F-4DEE-B1F9-04F85C3C84E8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DC97-5B19-4702-A424-A1EFBAF212F3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8B43-BD0C-46C5-B388-D9652E96BC50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C0-1431-47AD-9621-00C6714A9609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A74-A50D-41F7-BE7E-E31EAA1B581C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07A3-8960-478D-9CDC-6E97BBCC58D8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DB2B-74EC-48EA-8E32-5B8F62884C0F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BBE3-70AA-4E4B-8D6B-F2FE063A9DB8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4219-E006-488C-A2EB-85313FD97DB8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5497-890B-4E11-86CB-1153B179FF7C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F0E4FC6-BEEF-444E-8B11-CEB36C87C989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800" b="1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โดย อ.อภิพงศ์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en-US" dirty="0" smtClean="0"/>
          </a:p>
          <a:p>
            <a:r>
              <a:rPr lang="th-TH" dirty="0" smtClean="0"/>
              <a:t>รายวิชา </a:t>
            </a:r>
            <a:r>
              <a:rPr lang="th-TH" dirty="0" err="1" smtClean="0"/>
              <a:t>สธ</a:t>
            </a:r>
            <a:r>
              <a:rPr lang="en-US" dirty="0" smtClean="0"/>
              <a:t>312 </a:t>
            </a:r>
            <a:r>
              <a:rPr lang="th-TH" dirty="0" smtClean="0"/>
              <a:t>ระบบการจัดการฐานข้อมูลทางธุรกิจ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259" y="1498601"/>
            <a:ext cx="7462565" cy="3298825"/>
          </a:xfrm>
        </p:spPr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th-TH" dirty="0" smtClean="0"/>
              <a:t>การจัดการกับข้อมูล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(Data Manipulation) </a:t>
            </a:r>
            <a:br>
              <a:rPr lang="en-US" dirty="0" smtClean="0"/>
            </a:br>
            <a:r>
              <a:rPr lang="en-US" dirty="0" smtClean="0"/>
              <a:t>Part2 </a:t>
            </a:r>
            <a:r>
              <a:rPr lang="en-US" dirty="0" smtClean="0"/>
              <a:t>– Relational </a:t>
            </a:r>
            <a:r>
              <a:rPr lang="en-US" dirty="0" smtClean="0"/>
              <a:t>Calculus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ตัวอย่างเช่น</a:t>
            </a:r>
          </a:p>
          <a:p>
            <a:r>
              <a:rPr lang="en-US" dirty="0" smtClean="0"/>
              <a:t>EXISTS SPX (SPX.S# = SX.S# AND SPX.P# = “P2”)</a:t>
            </a:r>
          </a:p>
          <a:p>
            <a:pPr lvl="1"/>
            <a:r>
              <a:rPr lang="th-TH" dirty="0" smtClean="0"/>
              <a:t>เป็นคำสั่งตรวจสอบว่ามี </a:t>
            </a:r>
            <a:r>
              <a:rPr lang="en-US" dirty="0" smtClean="0"/>
              <a:t>Tuple </a:t>
            </a:r>
            <a:r>
              <a:rPr lang="th-TH" dirty="0" smtClean="0"/>
              <a:t>ใดใน </a:t>
            </a:r>
            <a:r>
              <a:rPr lang="en-US" dirty="0" smtClean="0"/>
              <a:t>SPX </a:t>
            </a:r>
            <a:r>
              <a:rPr lang="th-TH" dirty="0" smtClean="0"/>
              <a:t>หรือไม่ที่มีค่าตรงกับค่าของแอ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</a:t>
            </a:r>
            <a:r>
              <a:rPr lang="en-US" dirty="0" smtClean="0"/>
              <a:t>S# </a:t>
            </a:r>
            <a:r>
              <a:rPr lang="th-TH" dirty="0" smtClean="0"/>
              <a:t>ใน </a:t>
            </a:r>
            <a:r>
              <a:rPr lang="en-US" dirty="0" smtClean="0"/>
              <a:t>SX </a:t>
            </a:r>
            <a:r>
              <a:rPr lang="th-TH" dirty="0" smtClean="0"/>
              <a:t>และมีค่าของแอ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</a:t>
            </a:r>
            <a:r>
              <a:rPr lang="en-US" dirty="0" smtClean="0"/>
              <a:t>P# </a:t>
            </a:r>
            <a:r>
              <a:rPr lang="th-TH" dirty="0" smtClean="0"/>
              <a:t>เท่ากับ </a:t>
            </a:r>
            <a:r>
              <a:rPr lang="en-US" dirty="0" smtClean="0"/>
              <a:t>P2</a:t>
            </a:r>
          </a:p>
          <a:p>
            <a:r>
              <a:rPr lang="en-US" dirty="0" smtClean="0"/>
              <a:t>FORALL PX (PX.COLOR = “RED”)</a:t>
            </a:r>
          </a:p>
          <a:p>
            <a:pPr lvl="1"/>
            <a:r>
              <a:rPr lang="th-TH" dirty="0" smtClean="0"/>
              <a:t>เป็นคำสั่งที่ใช้ตรวจสอบว่าทุก </a:t>
            </a:r>
            <a:r>
              <a:rPr lang="en-US" dirty="0" smtClean="0"/>
              <a:t>Tuple </a:t>
            </a:r>
            <a:r>
              <a:rPr lang="th-TH" dirty="0" smtClean="0"/>
              <a:t>ใน </a:t>
            </a:r>
            <a:r>
              <a:rPr lang="en-US" dirty="0" smtClean="0"/>
              <a:t>PX </a:t>
            </a:r>
            <a:r>
              <a:rPr lang="th-TH" dirty="0" smtClean="0"/>
              <a:t>มีค่าของแอ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</a:t>
            </a:r>
            <a:r>
              <a:rPr lang="en-US" dirty="0" smtClean="0"/>
              <a:t>COLOR </a:t>
            </a:r>
            <a:r>
              <a:rPr lang="th-TH" dirty="0" smtClean="0"/>
              <a:t>เป็น </a:t>
            </a:r>
            <a:r>
              <a:rPr lang="en-US" dirty="0" smtClean="0"/>
              <a:t>“RED” </a:t>
            </a:r>
            <a:r>
              <a:rPr lang="th-TH" dirty="0" smtClean="0"/>
              <a:t>หรือไม่</a:t>
            </a:r>
          </a:p>
          <a:p>
            <a:pPr lvl="1"/>
            <a:endParaRPr lang="th-TH" dirty="0"/>
          </a:p>
          <a:p>
            <a:r>
              <a:rPr lang="th-TH" i="1" dirty="0" smtClean="0"/>
              <a:t>นักศึกษาสามารถศึกษาคำสั่งเพิ่มเติมในหนังสือเรียน หน้า</a:t>
            </a:r>
            <a:r>
              <a:rPr lang="en-US" i="1" dirty="0" smtClean="0"/>
              <a:t> 91</a:t>
            </a:r>
            <a:endParaRPr lang="th-TH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noProof="1"/>
              <a:t>Tuple Relational Calculus</a:t>
            </a:r>
            <a:r>
              <a:rPr lang="th-TH" altLang="th-TH" noProof="1"/>
              <a:t> </a:t>
            </a:r>
            <a:r>
              <a:rPr lang="en-US" altLang="th-TH" noProof="1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98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แตกต่างกับ </a:t>
            </a:r>
            <a:r>
              <a:rPr lang="en-US" dirty="0" smtClean="0"/>
              <a:t>Tuple-oriented Relational Calculus </a:t>
            </a:r>
            <a:r>
              <a:rPr lang="th-TH" dirty="0" smtClean="0"/>
              <a:t>ตรงที่จะใช้ตัวแปรโดเมนแทนการใช้ </a:t>
            </a:r>
            <a:r>
              <a:rPr lang="en-US" dirty="0" smtClean="0"/>
              <a:t>Tuple </a:t>
            </a:r>
            <a:r>
              <a:rPr lang="th-TH" dirty="0" smtClean="0"/>
              <a:t>เรียกตัวแปรนี้ว่า </a:t>
            </a:r>
            <a:r>
              <a:rPr lang="en-US" dirty="0" smtClean="0"/>
              <a:t>Domain Variable</a:t>
            </a:r>
          </a:p>
          <a:p>
            <a:r>
              <a:rPr lang="th-TH" dirty="0" smtClean="0"/>
              <a:t>มีรูปแบบคือ </a:t>
            </a:r>
            <a:r>
              <a:rPr lang="en-US" dirty="0" smtClean="0"/>
              <a:t>R(pair, pair, …)</a:t>
            </a:r>
          </a:p>
          <a:p>
            <a:pPr lvl="1"/>
            <a:r>
              <a:rPr lang="en-US" dirty="0" smtClean="0"/>
              <a:t>R </a:t>
            </a:r>
            <a:r>
              <a:rPr lang="th-TH" dirty="0" smtClean="0"/>
              <a:t>คือ </a:t>
            </a:r>
            <a:r>
              <a:rPr lang="en-US" dirty="0" smtClean="0"/>
              <a:t>Relation </a:t>
            </a:r>
            <a:r>
              <a:rPr lang="th-TH" dirty="0" smtClean="0"/>
              <a:t>และ </a:t>
            </a:r>
            <a:r>
              <a:rPr lang="en-US" dirty="0" smtClean="0"/>
              <a:t>pair </a:t>
            </a:r>
            <a:r>
              <a:rPr lang="th-TH" dirty="0" smtClean="0"/>
              <a:t>คือค่าของแอ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ที่ต้องการ มีลักษณะเป็นคู่ลำดับ </a:t>
            </a:r>
            <a:r>
              <a:rPr lang="en-US" dirty="0" smtClean="0"/>
              <a:t>A:v </a:t>
            </a:r>
            <a:r>
              <a:rPr lang="th-TH" dirty="0" smtClean="0"/>
              <a:t>ซึ่ง </a:t>
            </a:r>
            <a:r>
              <a:rPr lang="en-US" dirty="0" smtClean="0"/>
              <a:t>A </a:t>
            </a:r>
            <a:r>
              <a:rPr lang="th-TH" dirty="0" smtClean="0"/>
              <a:t>เป็นชื่อ      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ของ</a:t>
            </a:r>
            <a:r>
              <a:rPr lang="en-US" dirty="0" smtClean="0"/>
              <a:t> R </a:t>
            </a:r>
            <a:r>
              <a:rPr lang="th-TH" dirty="0" smtClean="0"/>
              <a:t>และ </a:t>
            </a:r>
            <a:r>
              <a:rPr lang="en-US" dirty="0" smtClean="0"/>
              <a:t>v </a:t>
            </a:r>
            <a:r>
              <a:rPr lang="th-TH" dirty="0" smtClean="0"/>
              <a:t>เป็นค่าของแอ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นั้น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Domain-oriented Relational Calculus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95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</a:p>
          <a:p>
            <a:r>
              <a:rPr lang="en-US" dirty="0" smtClean="0"/>
              <a:t>SX WHERE EXISTS STATUSX (STATUSX&gt;20 AND </a:t>
            </a:r>
            <a:r>
              <a:rPr lang="th-TH" dirty="0" smtClean="0"/>
              <a:t>                                          </a:t>
            </a:r>
            <a:r>
              <a:rPr lang="en-US" dirty="0" smtClean="0"/>
              <a:t>S(S#:SX, STATUS:STATUSX, CITY: “</a:t>
            </a:r>
            <a:r>
              <a:rPr lang="th-TH" dirty="0" smtClean="0"/>
              <a:t>สมุทรปราการ</a:t>
            </a:r>
            <a:r>
              <a:rPr lang="en-US" dirty="0" smtClean="0"/>
              <a:t>”))</a:t>
            </a:r>
            <a:endParaRPr lang="th-TH" dirty="0" smtClean="0"/>
          </a:p>
          <a:p>
            <a:pPr lvl="1"/>
            <a:r>
              <a:rPr lang="th-TH" dirty="0" smtClean="0"/>
              <a:t>แสดงรหัสของผู้ผลิตที่ตั้งอยู่ในจังหวัดสมุทรปราการและมีค่าของ </a:t>
            </a:r>
            <a:r>
              <a:rPr lang="en-US" dirty="0" smtClean="0"/>
              <a:t>STATUS </a:t>
            </a:r>
            <a:r>
              <a:rPr lang="th-TH" dirty="0" smtClean="0"/>
              <a:t>มากกว่า </a:t>
            </a:r>
            <a:r>
              <a:rPr lang="en-US" dirty="0" smtClean="0"/>
              <a:t>20 </a:t>
            </a:r>
            <a:r>
              <a:rPr lang="th-TH" dirty="0" smtClean="0"/>
              <a:t>ซึ่งคำที่นำไปค้นหาจะอยู่หลังเครื่องหมาย </a:t>
            </a:r>
            <a:r>
              <a:rPr lang="en-US" dirty="0" smtClean="0"/>
              <a:t>‘:’ </a:t>
            </a:r>
            <a:r>
              <a:rPr lang="th-TH" dirty="0" smtClean="0"/>
              <a:t>คั่น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Domain-oriented Relational </a:t>
            </a:r>
            <a:r>
              <a:rPr lang="en-US" dirty="0" smtClean="0"/>
              <a:t>Calculus</a:t>
            </a:r>
            <a:r>
              <a:rPr lang="th-TH" dirty="0" smtClean="0"/>
              <a:t> </a:t>
            </a:r>
            <a:r>
              <a:rPr lang="en-US" dirty="0" smtClean="0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11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คำสั่งในกลุ่ม </a:t>
            </a:r>
            <a:r>
              <a:rPr lang="en-US" b="1" dirty="0" smtClean="0"/>
              <a:t>Relational Algebra </a:t>
            </a:r>
            <a:r>
              <a:rPr lang="th-TH" dirty="0" smtClean="0"/>
              <a:t>เป็นคำสั่งพื้นฐาน สามารถนำไปสร้างเป็น </a:t>
            </a:r>
            <a:r>
              <a:rPr lang="en-US" dirty="0" smtClean="0"/>
              <a:t>Procedure </a:t>
            </a:r>
            <a:r>
              <a:rPr lang="th-TH" dirty="0" smtClean="0"/>
              <a:t>ที่ประกอบไปด้วยคำสั่งต่าง ๆ ที่ทำงานเป็นลำดับ</a:t>
            </a:r>
          </a:p>
          <a:p>
            <a:r>
              <a:rPr lang="th-TH" dirty="0" smtClean="0"/>
              <a:t>คำสั่งใน </a:t>
            </a:r>
            <a:r>
              <a:rPr lang="en-US" b="1" dirty="0" smtClean="0"/>
              <a:t>Relational Calculus </a:t>
            </a:r>
            <a:r>
              <a:rPr lang="th-TH" dirty="0" smtClean="0"/>
              <a:t>เป็นคำสั่งที่มีรูปแบบการใช้งานที่ง่ายขึ้น และใน </a:t>
            </a:r>
            <a:r>
              <a:rPr lang="en-US" dirty="0" smtClean="0"/>
              <a:t>1 </a:t>
            </a:r>
            <a:r>
              <a:rPr lang="th-TH" dirty="0" smtClean="0"/>
              <a:t>คำสั่ง</a:t>
            </a:r>
            <a:r>
              <a:rPr lang="en-US" dirty="0" smtClean="0"/>
              <a:t> </a:t>
            </a:r>
            <a:r>
              <a:rPr lang="th-TH" dirty="0" smtClean="0"/>
              <a:t>ใน </a:t>
            </a:r>
            <a:r>
              <a:rPr lang="en-US" dirty="0" smtClean="0"/>
              <a:t>Relational Calculus </a:t>
            </a:r>
            <a:r>
              <a:rPr lang="th-TH" dirty="0" smtClean="0"/>
              <a:t>จะสร้างขึ้นจากหลายๆคำสั่งของ </a:t>
            </a:r>
            <a:r>
              <a:rPr lang="en-US" dirty="0" smtClean="0"/>
              <a:t>Relational Algebra</a:t>
            </a:r>
            <a:r>
              <a:rPr lang="th-TH" dirty="0" smtClean="0"/>
              <a:t>                  มาประกอบกัน</a:t>
            </a:r>
          </a:p>
          <a:p>
            <a:r>
              <a:rPr lang="th-TH" dirty="0" smtClean="0"/>
              <a:t>คำสั่งทั้งสองกลุ่มได้ถูกนำไปใช้เป็นพื้นฐานในการพัฒนาผลิตภัณฑ์ทางด้านฐานข้อมูลต่าง ๆ เป็นจำนวนมาก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</a:t>
            </a:r>
            <a:r>
              <a:rPr lang="en-US" dirty="0"/>
              <a:t>Algebra </a:t>
            </a:r>
            <a:r>
              <a:rPr lang="th-TH" dirty="0"/>
              <a:t>และ </a:t>
            </a:r>
            <a:r>
              <a:rPr lang="en-US" dirty="0"/>
              <a:t>Relational </a:t>
            </a:r>
            <a:r>
              <a:rPr lang="en-US" dirty="0" smtClean="0"/>
              <a:t>Calculus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/>
              <a:t>ให้นักศึกษาทำการศึกษาตัวอย่างเพิ่มเติม</a:t>
            </a:r>
            <a:br>
              <a:rPr lang="th-TH" sz="4400" dirty="0" smtClean="0"/>
            </a:br>
            <a:r>
              <a:rPr lang="th-TH" sz="4400" dirty="0" smtClean="0"/>
              <a:t>ในตัวอย่างที่ </a:t>
            </a:r>
            <a:r>
              <a:rPr lang="en-US" sz="4400" dirty="0" smtClean="0"/>
              <a:t>6.10 </a:t>
            </a:r>
            <a:r>
              <a:rPr lang="th-TH" sz="4400" dirty="0" smtClean="0"/>
              <a:t>ในหนังสือเรียนหน้า </a:t>
            </a:r>
            <a:r>
              <a:rPr lang="en-US" sz="4400" dirty="0" smtClean="0"/>
              <a:t>94 – 96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6469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แคลคูลัสเชิงสัมพันธ์ </a:t>
            </a:r>
            <a:r>
              <a:rPr lang="en-US" sz="3600" dirty="0" smtClean="0"/>
              <a:t>(Relational Calculus)</a:t>
            </a:r>
            <a:endParaRPr lang="en-US" sz="3600" dirty="0" smtClean="0"/>
          </a:p>
          <a:p>
            <a:pPr lvl="1"/>
            <a:r>
              <a:rPr lang="en-US" sz="3200" dirty="0" smtClean="0"/>
              <a:t>Tuple-oriented Relational Calculus</a:t>
            </a:r>
            <a:endParaRPr lang="th-TH" sz="3200" dirty="0" smtClean="0"/>
          </a:p>
          <a:p>
            <a:pPr lvl="1"/>
            <a:r>
              <a:rPr lang="en-US" sz="3200" dirty="0" smtClean="0"/>
              <a:t>Domain-oriented Relational Calculus</a:t>
            </a:r>
          </a:p>
          <a:p>
            <a:r>
              <a:rPr lang="en-US" sz="3600" dirty="0" smtClean="0"/>
              <a:t>Relational Algebra </a:t>
            </a:r>
            <a:r>
              <a:rPr lang="th-TH" sz="3600" dirty="0" smtClean="0"/>
              <a:t>และ </a:t>
            </a:r>
            <a:r>
              <a:rPr lang="en-US" sz="3600" dirty="0" smtClean="0"/>
              <a:t>Relational Calculus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75D13ACB-C1CD-4AB2-967E-90C72179BCD9}" type="slidenum">
              <a:rPr lang="en-GB" altLang="th-TH" sz="800" b="0"/>
              <a:pPr/>
              <a:t>3</a:t>
            </a:fld>
            <a:endParaRPr lang="en-GB" altLang="th-TH" sz="800" b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Relational Calculus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306" y="1628800"/>
            <a:ext cx="82296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GB" altLang="th-TH" sz="2800" dirty="0"/>
              <a:t>Relational calculus </a:t>
            </a:r>
            <a:r>
              <a:rPr lang="th-TH" altLang="th-TH" sz="2800" dirty="0"/>
              <a:t>เป็นรูปแบบการปฏิบัติการในลักษณะ </a:t>
            </a:r>
            <a:r>
              <a:rPr lang="en-US" altLang="th-TH" sz="2800" dirty="0" smtClean="0"/>
              <a:t>Nonprocedural Query Language </a:t>
            </a:r>
            <a:r>
              <a:rPr lang="th-TH" altLang="th-TH" sz="2800" dirty="0" smtClean="0"/>
              <a:t>ที่เป็นการกำหนดคำสั่งที่ใช้เรียกข้อมูลต่าง ๆ ที่ต้องการจาก</a:t>
            </a:r>
            <a:r>
              <a:rPr lang="th-TH" altLang="th-TH" sz="2800" dirty="0" err="1" smtClean="0"/>
              <a:t>รีเช</a:t>
            </a:r>
            <a:r>
              <a:rPr lang="th-TH" altLang="th-TH" sz="2800" dirty="0" smtClean="0"/>
              <a:t>ลั่น โดยไม่สนใจวิธีการที่จะได้มาซึ่งผลลัพธ์</a:t>
            </a:r>
            <a:endParaRPr lang="th-TH" altLang="th-TH" sz="2800" dirty="0"/>
          </a:p>
          <a:p>
            <a:r>
              <a:rPr lang="th-TH" altLang="th-TH" sz="2800" dirty="0"/>
              <a:t>มีบทบาทสำคัญในการออกแบบภาษาเรียกดูข้อมูล</a:t>
            </a:r>
            <a:r>
              <a:rPr lang="en-US" altLang="th-TH" sz="2800" dirty="0"/>
              <a:t> (</a:t>
            </a:r>
            <a:r>
              <a:rPr lang="en-GB" altLang="th-TH" sz="2800" dirty="0"/>
              <a:t>query language</a:t>
            </a:r>
            <a:r>
              <a:rPr lang="en-GB" altLang="th-TH" sz="2800" dirty="0" smtClean="0"/>
              <a:t>)</a:t>
            </a:r>
            <a:endParaRPr lang="th-TH" altLang="th-TH" dirty="0" smtClean="0"/>
          </a:p>
          <a:p>
            <a:r>
              <a:rPr lang="th-TH" altLang="th-TH" sz="2800" dirty="0"/>
              <a:t>ยึดหลักเกณฑ์ว่าต้องการเรียกดูข้อมูลอะไร</a:t>
            </a:r>
            <a:r>
              <a:rPr lang="en-GB" altLang="th-TH" sz="2800" dirty="0"/>
              <a:t> (what) </a:t>
            </a:r>
            <a:r>
              <a:rPr lang="th-TH" altLang="th-TH" sz="2800" dirty="0"/>
              <a:t>มากกว่าเรียกดูอย่างไร</a:t>
            </a:r>
            <a:r>
              <a:rPr lang="en-GB" altLang="th-TH" sz="2800" dirty="0"/>
              <a:t> (</a:t>
            </a:r>
            <a:r>
              <a:rPr lang="en-GB" altLang="th-TH" sz="2800" dirty="0" smtClean="0"/>
              <a:t>how)</a:t>
            </a:r>
            <a:r>
              <a:rPr lang="th-TH" altLang="th-TH" sz="2800" dirty="0" smtClean="0"/>
              <a:t> </a:t>
            </a:r>
            <a:r>
              <a:rPr lang="th-TH" altLang="th-TH" sz="2800" i="1" dirty="0" smtClean="0"/>
              <a:t>“เน้นผลลัพธ์มากกว่าวิธีการ”</a:t>
            </a:r>
            <a:endParaRPr lang="en-GB" altLang="th-TH" sz="2800" i="1" dirty="0"/>
          </a:p>
        </p:txBody>
      </p:sp>
    </p:spTree>
    <p:extLst>
      <p:ext uri="{BB962C8B-B14F-4D97-AF65-F5344CB8AC3E}">
        <p14:creationId xmlns:p14="http://schemas.microsoft.com/office/powerpoint/2010/main" val="13804659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BBC9DC4D-A085-44AB-8758-106D6A1C8A94}" type="slidenum">
              <a:rPr lang="en-GB" altLang="th-TH" sz="800" b="0"/>
              <a:pPr/>
              <a:t>4</a:t>
            </a:fld>
            <a:endParaRPr lang="en-GB" altLang="th-TH" sz="800" b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Relational </a:t>
            </a:r>
            <a:r>
              <a:rPr lang="en-GB" altLang="th-TH" dirty="0" smtClean="0"/>
              <a:t>Calculus</a:t>
            </a:r>
            <a:r>
              <a:rPr lang="th-TH" altLang="th-TH" dirty="0" smtClean="0"/>
              <a:t> </a:t>
            </a:r>
            <a:r>
              <a:rPr lang="en-US" altLang="th-TH" dirty="0" smtClean="0"/>
              <a:t>[cont.]</a:t>
            </a:r>
            <a:endParaRPr lang="en-GB" altLang="th-TH" dirty="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1838" y="1844824"/>
            <a:ext cx="8229600" cy="25193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th-TH" altLang="th-TH" sz="2800" dirty="0"/>
              <a:t>ผู้ใช้สามารถกำหนดรูปแบบการค้นหาในลักษณะของนิพจน์และสมการทาง</a:t>
            </a:r>
            <a:r>
              <a:rPr lang="th-TH" altLang="th-TH" sz="2800" dirty="0" smtClean="0"/>
              <a:t>คณิตศาสตร์</a:t>
            </a:r>
            <a:endParaRPr lang="th-TH" altLang="th-TH" sz="2800" dirty="0"/>
          </a:p>
          <a:p>
            <a:pPr>
              <a:lnSpc>
                <a:spcPct val="90000"/>
              </a:lnSpc>
            </a:pPr>
            <a:r>
              <a:rPr lang="th-TH" altLang="th-TH" sz="2800" dirty="0"/>
              <a:t>ผลลัพธ์ของคำตอบจะได้ </a:t>
            </a:r>
            <a:r>
              <a:rPr lang="en-US" altLang="th-TH" sz="2800" dirty="0"/>
              <a:t>tuple </a:t>
            </a:r>
            <a:r>
              <a:rPr lang="th-TH" altLang="th-TH" sz="2800" dirty="0"/>
              <a:t>จากความสัมพันธ์ที่ส่งผลให้สมการ</a:t>
            </a:r>
            <a:r>
              <a:rPr lang="th-TH" altLang="th-TH" sz="2800" dirty="0" smtClean="0"/>
              <a:t>คณิต</a:t>
            </a:r>
            <a:r>
              <a:rPr lang="th-TH" altLang="th-TH" sz="2800" dirty="0"/>
              <a:t>ศ</a:t>
            </a:r>
            <a:r>
              <a:rPr lang="th-TH" altLang="th-TH" sz="2800" dirty="0" smtClean="0"/>
              <a:t>าสตร์</a:t>
            </a:r>
            <a:r>
              <a:rPr lang="th-TH" altLang="th-TH" sz="2800" dirty="0"/>
              <a:t>นั้นมีค่าเป็นจริง</a:t>
            </a:r>
            <a:endParaRPr lang="en-GB" altLang="th-TH" sz="2800" dirty="0"/>
          </a:p>
        </p:txBody>
      </p:sp>
    </p:spTree>
    <p:extLst>
      <p:ext uri="{BB962C8B-B14F-4D97-AF65-F5344CB8AC3E}">
        <p14:creationId xmlns:p14="http://schemas.microsoft.com/office/powerpoint/2010/main" val="42863772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092900"/>
              </p:ext>
            </p:extLst>
          </p:nvPr>
        </p:nvGraphicFramePr>
        <p:xfrm>
          <a:off x="1141475" y="1988840"/>
          <a:ext cx="4472757" cy="1371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90919"/>
                <a:gridCol w="1490919"/>
                <a:gridCol w="1490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S#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SP#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ตัวอย่างการใช้ </a:t>
            </a:r>
            <a:r>
              <a:rPr lang="en-US" dirty="0" smtClean="0"/>
              <a:t>RA </a:t>
            </a:r>
            <a:r>
              <a:rPr lang="th-TH" dirty="0" smtClean="0"/>
              <a:t>เทียบกับ </a:t>
            </a:r>
            <a:r>
              <a:rPr lang="en-US" dirty="0" smtClean="0"/>
              <a:t>RC</a:t>
            </a:r>
            <a:endParaRPr lang="th-TH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5138"/>
              </p:ext>
            </p:extLst>
          </p:nvPr>
        </p:nvGraphicFramePr>
        <p:xfrm>
          <a:off x="6526460" y="1984138"/>
          <a:ext cx="4472757" cy="1371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90919"/>
                <a:gridCol w="1490919"/>
                <a:gridCol w="1490919"/>
              </a:tblGrid>
              <a:tr h="43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SP#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</a:t>
                      </a:r>
                      <a:r>
                        <a:rPr lang="en-US" baseline="0" dirty="0" smtClean="0"/>
                        <a:t>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กทม.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</a:t>
                      </a:r>
                      <a:r>
                        <a:rPr lang="en-US" baseline="0" dirty="0" smtClean="0"/>
                        <a:t>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1475" y="1507070"/>
            <a:ext cx="704465" cy="443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/>
              <a:t>SX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26460" y="1473200"/>
            <a:ext cx="704465" cy="443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/>
              <a:t>SPX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69876" y="3645024"/>
            <a:ext cx="9145016" cy="1144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3600" dirty="0" smtClean="0"/>
              <a:t>คำถาม</a:t>
            </a:r>
            <a:r>
              <a:rPr lang="en-US" sz="3600" dirty="0" smtClean="0"/>
              <a:t>: </a:t>
            </a:r>
            <a:r>
              <a:rPr lang="th-TH" sz="3600" dirty="0" smtClean="0"/>
              <a:t>ต้องการแสดงชื่อและจังหวัดที่ตั้งของบริษัทที่ผลิตชิ้นส่วน </a:t>
            </a:r>
            <a:r>
              <a:rPr lang="en-US" sz="3600" dirty="0" smtClean="0"/>
              <a:t>P2            </a:t>
            </a:r>
            <a:r>
              <a:rPr lang="th-TH" sz="3600" dirty="0" smtClean="0"/>
              <a:t>ที่ได้มาจาก</a:t>
            </a:r>
            <a:r>
              <a:rPr lang="th-TH" sz="3600" dirty="0" err="1" smtClean="0"/>
              <a:t>รีเลชั่น</a:t>
            </a:r>
            <a:r>
              <a:rPr lang="th-TH" sz="3600" dirty="0" smtClean="0"/>
              <a:t> </a:t>
            </a:r>
            <a:r>
              <a:rPr lang="en-US" sz="3600" dirty="0" smtClean="0"/>
              <a:t>SX </a:t>
            </a:r>
            <a:r>
              <a:rPr lang="th-TH" sz="3600" dirty="0" smtClean="0"/>
              <a:t>และ </a:t>
            </a:r>
            <a:r>
              <a:rPr lang="en-US" sz="3600" dirty="0" smtClean="0"/>
              <a:t>SPX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0673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Algebra</a:t>
            </a:r>
          </a:p>
          <a:p>
            <a:pPr lvl="1"/>
            <a:r>
              <a:rPr lang="en-US" dirty="0" smtClean="0"/>
              <a:t>1) JOIN SX </a:t>
            </a:r>
            <a:r>
              <a:rPr lang="th-TH" dirty="0" smtClean="0"/>
              <a:t>และ </a:t>
            </a:r>
            <a:r>
              <a:rPr lang="en-US" dirty="0" smtClean="0"/>
              <a:t>SPX </a:t>
            </a:r>
            <a:r>
              <a:rPr lang="th-TH" dirty="0" smtClean="0"/>
              <a:t>ด้วยแอ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</a:t>
            </a:r>
            <a:r>
              <a:rPr lang="en-US" dirty="0" smtClean="0"/>
              <a:t>SP#</a:t>
            </a:r>
          </a:p>
          <a:p>
            <a:pPr lvl="1"/>
            <a:r>
              <a:rPr lang="en-US" dirty="0" smtClean="0"/>
              <a:t>2) SELECT </a:t>
            </a:r>
            <a:r>
              <a:rPr lang="th-TH" dirty="0" smtClean="0"/>
              <a:t>เฉพาะ </a:t>
            </a:r>
            <a:r>
              <a:rPr lang="en-US" dirty="0" smtClean="0"/>
              <a:t>Tuple </a:t>
            </a:r>
            <a:r>
              <a:rPr lang="th-TH" dirty="0" smtClean="0"/>
              <a:t>ที่มีแอ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 </a:t>
            </a:r>
            <a:r>
              <a:rPr lang="en-US" dirty="0" smtClean="0"/>
              <a:t>S# </a:t>
            </a:r>
            <a:r>
              <a:rPr lang="th-TH" dirty="0" smtClean="0"/>
              <a:t>เป็น </a:t>
            </a:r>
            <a:r>
              <a:rPr lang="en-US" dirty="0" smtClean="0"/>
              <a:t>P2</a:t>
            </a:r>
          </a:p>
          <a:p>
            <a:pPr lvl="1"/>
            <a:r>
              <a:rPr lang="en-US" dirty="0" smtClean="0"/>
              <a:t>3) PROJECT </a:t>
            </a:r>
            <a:r>
              <a:rPr lang="th-TH" dirty="0" smtClean="0"/>
              <a:t>ผลลัพธ์ให้แสดงเฉพาะแอ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</a:t>
            </a:r>
            <a:r>
              <a:rPr lang="en-US" dirty="0" smtClean="0"/>
              <a:t>SNAME </a:t>
            </a:r>
            <a:r>
              <a:rPr lang="th-TH" dirty="0" smtClean="0"/>
              <a:t>และ </a:t>
            </a:r>
            <a:r>
              <a:rPr lang="en-US" dirty="0" smtClean="0"/>
              <a:t>City</a:t>
            </a:r>
          </a:p>
          <a:p>
            <a:r>
              <a:rPr lang="en-US" dirty="0" smtClean="0"/>
              <a:t>Relational Calculus</a:t>
            </a:r>
          </a:p>
          <a:p>
            <a:pPr lvl="1"/>
            <a:r>
              <a:rPr lang="en-US" dirty="0" smtClean="0"/>
              <a:t>(SX.SNAME, SPX.CITY) WHERE EXISTS SPX (SPX.SP# = SX.SP# AND SX.S# = “P2”)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ตัวอย่างการใช้ </a:t>
            </a:r>
            <a:r>
              <a:rPr lang="en-US" dirty="0"/>
              <a:t>RA </a:t>
            </a:r>
            <a:r>
              <a:rPr lang="th-TH" dirty="0"/>
              <a:t>เทียบกับ </a:t>
            </a:r>
            <a:r>
              <a:rPr lang="en-US" dirty="0" smtClean="0"/>
              <a:t>RC 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15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9F9552A3-214E-46C4-9085-DEBA3CE45670}" type="slidenum">
              <a:rPr lang="en-GB" altLang="th-TH" sz="800" b="0"/>
              <a:pPr/>
              <a:t>7</a:t>
            </a:fld>
            <a:endParaRPr lang="en-GB" altLang="th-TH" sz="800" b="0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th-TH" noProof="1" smtClean="0"/>
              <a:t>Tuple Relational Calculus</a:t>
            </a:r>
            <a:endParaRPr lang="en-US" altLang="th-TH" i="1" noProof="1" smtClean="0">
              <a:solidFill>
                <a:srgbClr val="000000"/>
              </a:solidFill>
            </a:endParaRPr>
          </a:p>
        </p:txBody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17309" y="1663700"/>
            <a:ext cx="8863303" cy="3709988"/>
          </a:xfrm>
        </p:spPr>
        <p:txBody>
          <a:bodyPr>
            <a:normAutofit lnSpcReduction="10000"/>
          </a:bodyPr>
          <a:lstStyle/>
          <a:p>
            <a:r>
              <a:rPr lang="th-TH" altLang="th-TH" sz="2800" dirty="0"/>
              <a:t>สนใจในการค้นหา </a:t>
            </a:r>
            <a:r>
              <a:rPr lang="en-GB" altLang="th-TH" sz="2800" dirty="0"/>
              <a:t>tuples </a:t>
            </a:r>
            <a:r>
              <a:rPr lang="th-TH" altLang="th-TH" sz="2800" dirty="0"/>
              <a:t>จากเงื่อนไขที่กำหนดที่เป็นจริง โดยตั้งอยู่บนพื้นฐาน</a:t>
            </a:r>
            <a:r>
              <a:rPr lang="th-TH" altLang="th-TH" sz="2800" dirty="0" smtClean="0"/>
              <a:t>ของ</a:t>
            </a:r>
            <a:r>
              <a:rPr lang="en-US" altLang="th-TH" sz="2800" dirty="0" smtClean="0"/>
              <a:t>        </a:t>
            </a:r>
            <a:r>
              <a:rPr lang="th-TH" altLang="th-TH" sz="2800" dirty="0" smtClean="0"/>
              <a:t>ตัว</a:t>
            </a:r>
            <a:r>
              <a:rPr lang="th-TH" altLang="th-TH" sz="2800" dirty="0"/>
              <a:t>แปร </a:t>
            </a:r>
            <a:r>
              <a:rPr lang="en-US" altLang="th-TH" sz="2800" dirty="0"/>
              <a:t>tuple</a:t>
            </a:r>
            <a:r>
              <a:rPr lang="th-TH" altLang="th-TH" sz="2800" dirty="0"/>
              <a:t> </a:t>
            </a:r>
            <a:r>
              <a:rPr lang="en-US" altLang="th-TH" sz="2800" dirty="0"/>
              <a:t>(</a:t>
            </a:r>
            <a:r>
              <a:rPr lang="en-GB" altLang="th-TH" sz="2800" dirty="0"/>
              <a:t>tuple variables</a:t>
            </a:r>
            <a:r>
              <a:rPr lang="en-GB" altLang="th-TH" sz="2800" dirty="0" smtClean="0"/>
              <a:t>)</a:t>
            </a:r>
            <a:endParaRPr lang="en-GB" altLang="th-TH" sz="2800" dirty="0"/>
          </a:p>
          <a:p>
            <a:pPr lvl="1">
              <a:lnSpc>
                <a:spcPct val="20000"/>
              </a:lnSpc>
            </a:pPr>
            <a:endParaRPr lang="en-GB" altLang="th-TH" dirty="0" smtClean="0"/>
          </a:p>
          <a:p>
            <a:r>
              <a:rPr lang="en-GB" altLang="th-TH" sz="2800" dirty="0"/>
              <a:t>Tuple variable </a:t>
            </a:r>
            <a:r>
              <a:rPr lang="th-TH" altLang="th-TH" sz="2800" dirty="0"/>
              <a:t>คือ ตัวแปรที่ทำหน้าที่แทน </a:t>
            </a:r>
            <a:r>
              <a:rPr lang="en-US" altLang="th-TH" sz="2800" dirty="0"/>
              <a:t>tuple</a:t>
            </a:r>
            <a:r>
              <a:rPr lang="th-TH" altLang="th-TH" sz="2800" dirty="0"/>
              <a:t> </a:t>
            </a:r>
            <a:r>
              <a:rPr lang="th-TH" altLang="th-TH" sz="2800" dirty="0" smtClean="0"/>
              <a:t>ของ</a:t>
            </a:r>
            <a:r>
              <a:rPr lang="th-TH" altLang="th-TH" sz="2800" dirty="0" err="1"/>
              <a:t>รีเลชั่น</a:t>
            </a:r>
            <a:r>
              <a:rPr lang="th-TH" altLang="th-TH" sz="2800" dirty="0"/>
              <a:t>นั้นเพื่อจะได้อ้างถึงช่วงข้อมูลตาม</a:t>
            </a:r>
            <a:r>
              <a:rPr lang="th-TH" altLang="th-TH" sz="2800" dirty="0" smtClean="0"/>
              <a:t>เงื่อนไขที่ต้องการ</a:t>
            </a:r>
            <a:endParaRPr lang="en-US" altLang="th-TH" sz="2800" dirty="0" smtClean="0"/>
          </a:p>
          <a:p>
            <a:r>
              <a:rPr lang="th-TH" altLang="th-TH" sz="2800" dirty="0" smtClean="0"/>
              <a:t>การกำหนด </a:t>
            </a:r>
            <a:r>
              <a:rPr lang="en-US" altLang="th-TH" sz="2800" dirty="0" smtClean="0"/>
              <a:t>tuple variable </a:t>
            </a:r>
            <a:r>
              <a:rPr lang="th-TH" altLang="th-TH" sz="2800" dirty="0" smtClean="0"/>
              <a:t>จะใช้คำสั่ง </a:t>
            </a:r>
            <a:r>
              <a:rPr lang="en-US" altLang="th-TH" sz="2800" b="1" dirty="0" smtClean="0"/>
              <a:t>RANGE</a:t>
            </a:r>
            <a:r>
              <a:rPr lang="en-US" altLang="th-TH" sz="2800" dirty="0" smtClean="0"/>
              <a:t> </a:t>
            </a:r>
            <a:r>
              <a:rPr lang="th-TH" altLang="th-TH" sz="2800" dirty="0" smtClean="0"/>
              <a:t>มีรูปแบบดังนี้</a:t>
            </a:r>
          </a:p>
          <a:p>
            <a:pPr lvl="1"/>
            <a:r>
              <a:rPr lang="en-US" altLang="th-TH" sz="2400" b="1" dirty="0" smtClean="0"/>
              <a:t>RANGE OF</a:t>
            </a:r>
            <a:r>
              <a:rPr lang="en-US" altLang="th-TH" sz="2400" dirty="0" smtClean="0"/>
              <a:t> T </a:t>
            </a:r>
            <a:r>
              <a:rPr lang="en-US" altLang="th-TH" sz="2400" b="1" dirty="0" smtClean="0"/>
              <a:t>IS</a:t>
            </a:r>
            <a:r>
              <a:rPr lang="en-US" altLang="th-TH" sz="2400" dirty="0" smtClean="0"/>
              <a:t> X1; X2; …, </a:t>
            </a:r>
            <a:r>
              <a:rPr lang="en-US" altLang="th-TH" sz="2400" dirty="0" err="1" smtClean="0"/>
              <a:t>Xn</a:t>
            </a:r>
            <a:endParaRPr lang="en-US" altLang="th-TH" sz="2400" dirty="0" smtClean="0"/>
          </a:p>
          <a:p>
            <a:pPr lvl="1"/>
            <a:r>
              <a:rPr lang="th-TH" altLang="th-TH" sz="2400" dirty="0" smtClean="0"/>
              <a:t>โดยที่ </a:t>
            </a:r>
            <a:r>
              <a:rPr lang="en-US" altLang="th-TH" sz="2400" dirty="0" smtClean="0"/>
              <a:t>T </a:t>
            </a:r>
            <a:r>
              <a:rPr lang="th-TH" altLang="th-TH" sz="2400" dirty="0" smtClean="0"/>
              <a:t>คือชื่อของตัวแปร </a:t>
            </a:r>
            <a:r>
              <a:rPr lang="en-US" altLang="th-TH" sz="2400" dirty="0" smtClean="0"/>
              <a:t>tuple </a:t>
            </a:r>
            <a:r>
              <a:rPr lang="th-TH" altLang="th-TH" sz="2400" dirty="0" smtClean="0"/>
              <a:t>และ </a:t>
            </a:r>
            <a:r>
              <a:rPr lang="en-US" altLang="th-TH" sz="2400" dirty="0" err="1" smtClean="0"/>
              <a:t>Xn</a:t>
            </a:r>
            <a:r>
              <a:rPr lang="en-US" altLang="th-TH" sz="2400" dirty="0" smtClean="0"/>
              <a:t> </a:t>
            </a:r>
            <a:r>
              <a:rPr lang="th-TH" altLang="th-TH" sz="2400" dirty="0" smtClean="0"/>
              <a:t>คือชื่อของ</a:t>
            </a:r>
            <a:r>
              <a:rPr lang="th-TH" altLang="th-TH" sz="2400" dirty="0" err="1" smtClean="0"/>
              <a:t>รีเลชั่น</a:t>
            </a:r>
            <a:r>
              <a:rPr lang="th-TH" altLang="th-TH" sz="2400" dirty="0" smtClean="0"/>
              <a:t> หรือเงื่อนไขที่ใช้เลือกข้อมูลจาก</a:t>
            </a:r>
            <a:r>
              <a:rPr lang="th-TH" altLang="th-TH" sz="2400" dirty="0" err="1" smtClean="0"/>
              <a:t>รีเลชั่น</a:t>
            </a:r>
            <a:endParaRPr lang="en-GB" altLang="th-TH" sz="2400" dirty="0"/>
          </a:p>
        </p:txBody>
      </p:sp>
    </p:spTree>
    <p:extLst>
      <p:ext uri="{BB962C8B-B14F-4D97-AF65-F5344CB8AC3E}">
        <p14:creationId xmlns:p14="http://schemas.microsoft.com/office/powerpoint/2010/main" val="25456660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Free Variable</a:t>
            </a:r>
            <a:r>
              <a:rPr lang="th-TH" sz="3600" b="1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ตัวแปรอิสระ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Tuple Variable </a:t>
            </a:r>
            <a:r>
              <a:rPr lang="th-TH" dirty="0" smtClean="0"/>
              <a:t>ที่นำไปใช้กับตัวดำเนินการที่ใช้กำหนดค่าหรือเปรียบเทียบ</a:t>
            </a:r>
          </a:p>
          <a:p>
            <a:r>
              <a:rPr lang="th-TH" dirty="0" smtClean="0"/>
              <a:t>เช่น </a:t>
            </a:r>
            <a:r>
              <a:rPr lang="en-US" dirty="0" smtClean="0"/>
              <a:t>SX.S# = “S1” </a:t>
            </a:r>
            <a:r>
              <a:rPr lang="th-TH" dirty="0" smtClean="0"/>
              <a:t>เป็นการกำหนดค่า </a:t>
            </a:r>
            <a:r>
              <a:rPr lang="en-US" dirty="0" smtClean="0"/>
              <a:t>“S1” </a:t>
            </a:r>
            <a:r>
              <a:rPr lang="th-TH" dirty="0" smtClean="0"/>
              <a:t>ให้กับแอ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</a:t>
            </a:r>
            <a:r>
              <a:rPr lang="en-US" dirty="0" smtClean="0"/>
              <a:t>“S#” </a:t>
            </a:r>
            <a:r>
              <a:rPr lang="th-TH" dirty="0" smtClean="0"/>
              <a:t>ของ</a:t>
            </a:r>
            <a:r>
              <a:rPr lang="en-US" dirty="0" smtClean="0"/>
              <a:t> Tuple Variable “SX”</a:t>
            </a:r>
          </a:p>
          <a:p>
            <a:r>
              <a:rPr lang="en-US" dirty="0" smtClean="0"/>
              <a:t>PX.WEIGHT &lt;15 OR PX.WEIGHT &gt; 25 </a:t>
            </a:r>
            <a:r>
              <a:rPr lang="th-TH" dirty="0" smtClean="0"/>
              <a:t>เป็นการเปรียบเทียบแอ</a:t>
            </a:r>
            <a:r>
              <a:rPr lang="th-TH" dirty="0" err="1" smtClean="0"/>
              <a:t>ตทริบิวต์</a:t>
            </a:r>
            <a:r>
              <a:rPr lang="th-TH" dirty="0" smtClean="0"/>
              <a:t> </a:t>
            </a:r>
            <a:r>
              <a:rPr lang="en-US" dirty="0" smtClean="0"/>
              <a:t>WEIGHT </a:t>
            </a:r>
            <a:r>
              <a:rPr lang="th-TH" dirty="0" smtClean="0"/>
              <a:t>ของ </a:t>
            </a:r>
            <a:r>
              <a:rPr lang="en-US" dirty="0" smtClean="0"/>
              <a:t>Tuple Variable “PX”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noProof="1"/>
              <a:t>Tuple </a:t>
            </a:r>
            <a:r>
              <a:rPr lang="en-US" altLang="th-TH" noProof="1"/>
              <a:t>Relational </a:t>
            </a:r>
            <a:r>
              <a:rPr lang="en-US" altLang="th-TH" noProof="1" smtClean="0"/>
              <a:t>Calculus</a:t>
            </a:r>
            <a:r>
              <a:rPr lang="th-TH" altLang="th-TH" noProof="1" smtClean="0"/>
              <a:t> </a:t>
            </a:r>
            <a:r>
              <a:rPr lang="en-US" altLang="th-TH" noProof="1" smtClean="0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63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Bound Variable </a:t>
            </a:r>
            <a:r>
              <a:rPr lang="en-US" dirty="0" smtClean="0"/>
              <a:t>(</a:t>
            </a:r>
            <a:r>
              <a:rPr lang="th-TH" dirty="0" smtClean="0"/>
              <a:t>ตัวแปรแบบไม่อิสระ</a:t>
            </a:r>
            <a:r>
              <a:rPr lang="en-US" dirty="0" smtClean="0"/>
              <a:t>)</a:t>
            </a:r>
            <a:r>
              <a:rPr lang="th-TH" dirty="0" smtClean="0"/>
              <a:t> เป็น </a:t>
            </a:r>
            <a:r>
              <a:rPr lang="en-US" dirty="0" smtClean="0"/>
              <a:t>Tuple Variable </a:t>
            </a:r>
            <a:r>
              <a:rPr lang="th-TH" dirty="0" smtClean="0"/>
              <a:t>ที่ใช้ในการตรวจสอบว่ามีกลุ่มของ </a:t>
            </a:r>
            <a:r>
              <a:rPr lang="en-US" dirty="0" smtClean="0"/>
              <a:t>Tuple </a:t>
            </a:r>
            <a:r>
              <a:rPr lang="th-TH" dirty="0" smtClean="0"/>
              <a:t>ที่ตรงกับเงื่อนไขที่กำหนดหรือไม่ มี </a:t>
            </a:r>
            <a:r>
              <a:rPr lang="en-US" dirty="0" smtClean="0"/>
              <a:t>2 </a:t>
            </a:r>
            <a:r>
              <a:rPr lang="th-TH" dirty="0" smtClean="0"/>
              <a:t>คำสั่งคือ </a:t>
            </a:r>
            <a:r>
              <a:rPr lang="en-US" dirty="0" smtClean="0"/>
              <a:t>EXISTS </a:t>
            </a:r>
            <a:r>
              <a:rPr lang="th-TH" dirty="0" smtClean="0"/>
              <a:t>และ </a:t>
            </a:r>
            <a:r>
              <a:rPr lang="en-US" dirty="0" smtClean="0"/>
              <a:t>FORALL </a:t>
            </a:r>
            <a:endParaRPr lang="th-TH" dirty="0" smtClean="0"/>
          </a:p>
          <a:p>
            <a:r>
              <a:rPr lang="en-US" b="1" dirty="0" smtClean="0"/>
              <a:t>EXISTS</a:t>
            </a:r>
            <a:r>
              <a:rPr lang="en-US" dirty="0" smtClean="0"/>
              <a:t> </a:t>
            </a:r>
            <a:r>
              <a:rPr lang="th-TH" dirty="0" smtClean="0"/>
              <a:t>เป็นคำสั่งที่ตรวจสอบว่ามี </a:t>
            </a:r>
            <a:r>
              <a:rPr lang="en-US" dirty="0" smtClean="0"/>
              <a:t>Tuple </a:t>
            </a:r>
            <a:r>
              <a:rPr lang="th-TH" dirty="0" smtClean="0"/>
              <a:t>ใด </a:t>
            </a:r>
            <a:r>
              <a:rPr lang="en-US" dirty="0" smtClean="0"/>
              <a:t>Tuple </a:t>
            </a:r>
            <a:r>
              <a:rPr lang="th-TH" dirty="0" smtClean="0"/>
              <a:t>หนึ่ง ใน </a:t>
            </a:r>
            <a:r>
              <a:rPr lang="en-US" dirty="0" smtClean="0"/>
              <a:t>Tuple Variable</a:t>
            </a:r>
            <a:r>
              <a:rPr lang="th-TH" dirty="0" smtClean="0"/>
              <a:t> ที่กำหนด เป็นไปตามเงื่อนไขหรือไม่ มีรูปแบบคือ </a:t>
            </a:r>
            <a:r>
              <a:rPr lang="en-US" i="1" dirty="0" smtClean="0"/>
              <a:t>EXISTS x (f)</a:t>
            </a:r>
          </a:p>
          <a:p>
            <a:r>
              <a:rPr lang="en-US" dirty="0" smtClean="0"/>
              <a:t>FORALL </a:t>
            </a:r>
            <a:r>
              <a:rPr lang="th-TH" dirty="0" smtClean="0"/>
              <a:t>เป็นคำสั่งที่ใช้ตรวจสอบว่าทุก </a:t>
            </a:r>
            <a:r>
              <a:rPr lang="en-US" dirty="0" smtClean="0"/>
              <a:t>Tuple </a:t>
            </a:r>
            <a:r>
              <a:rPr lang="th-TH" dirty="0" smtClean="0"/>
              <a:t>ใน </a:t>
            </a:r>
            <a:r>
              <a:rPr lang="en-US" dirty="0" smtClean="0"/>
              <a:t>Tuple Variable </a:t>
            </a:r>
            <a:r>
              <a:rPr lang="th-TH" dirty="0" smtClean="0"/>
              <a:t>ที่กำหนด มีค่าเป็นไปตามเงื่อนไขหรือไม่ มีรูปแบบคือ </a:t>
            </a:r>
            <a:r>
              <a:rPr lang="en-US" i="1" dirty="0" smtClean="0"/>
              <a:t>FORALL x (f)</a:t>
            </a:r>
          </a:p>
          <a:p>
            <a:pPr lvl="1"/>
            <a:r>
              <a:rPr lang="en-US" i="1" dirty="0" smtClean="0"/>
              <a:t>x </a:t>
            </a:r>
            <a:r>
              <a:rPr lang="th-TH" i="1" dirty="0" smtClean="0"/>
              <a:t>คือชื่อของ </a:t>
            </a:r>
            <a:r>
              <a:rPr lang="en-US" i="1" dirty="0" smtClean="0"/>
              <a:t>Tuple Variable </a:t>
            </a:r>
            <a:r>
              <a:rPr lang="th-TH" i="1" dirty="0" smtClean="0"/>
              <a:t>และ </a:t>
            </a:r>
            <a:r>
              <a:rPr lang="en-US" i="1" dirty="0" smtClean="0"/>
              <a:t>f </a:t>
            </a:r>
            <a:r>
              <a:rPr lang="th-TH" i="1" dirty="0" smtClean="0"/>
              <a:t>คือเงื่อนไขในการตรวจสอบ</a:t>
            </a:r>
            <a:endParaRPr lang="en-US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noProof="1"/>
              <a:t>Tuple Relational Calculus</a:t>
            </a:r>
            <a:r>
              <a:rPr lang="th-TH" altLang="th-TH" noProof="1"/>
              <a:t> </a:t>
            </a:r>
            <a:r>
              <a:rPr lang="en-US" altLang="th-TH" noProof="1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85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875</Words>
  <Application>Microsoft Office PowerPoint</Application>
  <PresentationFormat>Custom</PresentationFormat>
  <Paragraphs>96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Tahoma</vt:lpstr>
      <vt:lpstr>TH SarabunPSK</vt:lpstr>
      <vt:lpstr>Times New Roman</vt:lpstr>
      <vt:lpstr>Class open house presentation</vt:lpstr>
      <vt:lpstr>บทที่ 6 การจัดการกับข้อมูล  (Data Manipulation)  Part2 – Relational Calculus</vt:lpstr>
      <vt:lpstr>Overview</vt:lpstr>
      <vt:lpstr>Relational Calculus</vt:lpstr>
      <vt:lpstr>Relational Calculus [cont.]</vt:lpstr>
      <vt:lpstr>ตัวอย่างการใช้ RA เทียบกับ RC</vt:lpstr>
      <vt:lpstr>ตัวอย่างการใช้ RA เทียบกับ RC [cont.]</vt:lpstr>
      <vt:lpstr>Tuple Relational Calculus</vt:lpstr>
      <vt:lpstr>Tuple Relational Calculus [cont.]</vt:lpstr>
      <vt:lpstr>Tuple Relational Calculus [cont.]</vt:lpstr>
      <vt:lpstr>Tuple Relational Calculus [cont.]</vt:lpstr>
      <vt:lpstr>Domain-oriented Relational Calculus</vt:lpstr>
      <vt:lpstr>Domain-oriented Relational Calculus [cont.]</vt:lpstr>
      <vt:lpstr>Relational Algebra และ Relational Calculus</vt:lpstr>
      <vt:lpstr>ให้นักศึกษาทำการศึกษาตัวอย่างเพิ่มเติม ในตัวอย่างที่ 6.10 ในหนังสือเรียนหน้า 94 – 96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2016-01-14T13:57:36Z</dcterms:created>
  <dcterms:modified xsi:type="dcterms:W3CDTF">2016-03-07T10:18:29Z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