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38"/>
  </p:notesMasterIdLst>
  <p:handoutMasterIdLst>
    <p:handoutMasterId r:id="rId39"/>
  </p:handoutMasterIdLst>
  <p:sldIdLst>
    <p:sldId id="257" r:id="rId3"/>
    <p:sldId id="258" r:id="rId4"/>
    <p:sldId id="293" r:id="rId5"/>
    <p:sldId id="294" r:id="rId6"/>
    <p:sldId id="299" r:id="rId7"/>
    <p:sldId id="300" r:id="rId8"/>
    <p:sldId id="301" r:id="rId9"/>
    <p:sldId id="304" r:id="rId10"/>
    <p:sldId id="302" r:id="rId11"/>
    <p:sldId id="303" r:id="rId12"/>
    <p:sldId id="305" r:id="rId13"/>
    <p:sldId id="307" r:id="rId14"/>
    <p:sldId id="309" r:id="rId15"/>
    <p:sldId id="308" r:id="rId16"/>
    <p:sldId id="311" r:id="rId17"/>
    <p:sldId id="310" r:id="rId18"/>
    <p:sldId id="295" r:id="rId19"/>
    <p:sldId id="312" r:id="rId20"/>
    <p:sldId id="313" r:id="rId21"/>
    <p:sldId id="314" r:id="rId22"/>
    <p:sldId id="315" r:id="rId23"/>
    <p:sldId id="316" r:id="rId24"/>
    <p:sldId id="297" r:id="rId25"/>
    <p:sldId id="298" r:id="rId26"/>
    <p:sldId id="296" r:id="rId27"/>
    <p:sldId id="318" r:id="rId28"/>
    <p:sldId id="317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2/28/2016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738" y="868363"/>
            <a:ext cx="6148387" cy="346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694238"/>
            <a:ext cx="4911725" cy="417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06707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2738" y="868363"/>
            <a:ext cx="6148387" cy="3460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694238"/>
            <a:ext cx="4911725" cy="417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11951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2/28/2016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266700"/>
            <a:ext cx="10360501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9708" y="1676400"/>
            <a:ext cx="504905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1907" y="1676400"/>
            <a:ext cx="504905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69C14-AC91-4413-A528-FF779D12DD53}" type="slidenum">
              <a:rPr lang="en-GB" altLang="th-TH"/>
              <a:pPr/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3694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59" y="1498601"/>
            <a:ext cx="7462565" cy="3298825"/>
          </a:xfrm>
        </p:spPr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th-TH" dirty="0" smtClean="0"/>
              <a:t>การจัดการกับข้อมูล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(Data Manipulation) </a:t>
            </a:r>
            <a:br>
              <a:rPr lang="en-US" dirty="0" smtClean="0"/>
            </a:br>
            <a:r>
              <a:rPr lang="en-US" dirty="0" smtClean="0"/>
              <a:t>Part1 – Relational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94041C5A-B516-4D93-926F-6D0BD317EF80}" type="slidenum">
              <a:rPr lang="en-GB" altLang="th-TH" sz="800" b="0"/>
              <a:pPr/>
              <a:t>10</a:t>
            </a:fld>
            <a:endParaRPr lang="en-GB" altLang="th-TH" sz="800" b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smtClean="0"/>
              <a:t>Result - Cartesian product</a:t>
            </a:r>
          </a:p>
        </p:txBody>
      </p:sp>
      <p:pic>
        <p:nvPicPr>
          <p:cNvPr id="20484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1484314"/>
            <a:ext cx="5543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711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2D087194-D702-4B09-9CFC-15284C876E74}" type="slidenum">
              <a:rPr lang="en-GB" altLang="th-TH" sz="800" b="0"/>
              <a:pPr/>
              <a:t>11</a:t>
            </a:fld>
            <a:endParaRPr lang="en-GB" altLang="th-TH" sz="800" b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h-TH" smtClean="0"/>
              <a:t>Union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844676"/>
            <a:ext cx="9153816" cy="4320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th-TH" sz="4000" dirty="0" smtClean="0"/>
              <a:t>R </a:t>
            </a:r>
            <a:r>
              <a:rPr lang="en-GB" altLang="th-TH" sz="4000" dirty="0" smtClean="0">
                <a:sym typeface="Symbol" panose="05050102010706020507" pitchFamily="18" charset="2"/>
              </a:rPr>
              <a:t></a:t>
            </a:r>
            <a:r>
              <a:rPr lang="en-GB" altLang="th-TH" sz="4000" dirty="0" smtClean="0"/>
              <a:t> S </a:t>
            </a:r>
            <a:r>
              <a:rPr lang="th-TH" altLang="th-TH" sz="4000" dirty="0" smtClean="0"/>
              <a:t>หรือ </a:t>
            </a:r>
            <a:r>
              <a:rPr lang="en-US" altLang="th-TH" sz="4000" dirty="0" smtClean="0"/>
              <a:t>R UNION S</a:t>
            </a:r>
            <a:endParaRPr lang="en-GB" altLang="th-TH" sz="4000" dirty="0" smtClean="0"/>
          </a:p>
          <a:p>
            <a:pPr lvl="1">
              <a:lnSpc>
                <a:spcPct val="90000"/>
              </a:lnSpc>
            </a:pPr>
            <a:r>
              <a:rPr lang="th-TH" altLang="th-TH" sz="3600" dirty="0"/>
              <a:t>เป็นการเชื่อมความสัมพันธ์ด้วยการนำ</a:t>
            </a:r>
            <a:r>
              <a:rPr lang="th-TH" altLang="th-TH" sz="3600" dirty="0" err="1"/>
              <a:t>รีเล</a:t>
            </a:r>
            <a:r>
              <a:rPr lang="th-TH" altLang="th-TH" sz="3600" dirty="0"/>
              <a:t>ชัน </a:t>
            </a:r>
            <a:r>
              <a:rPr lang="en-US" altLang="th-TH" sz="3600" dirty="0"/>
              <a:t>R</a:t>
            </a:r>
            <a:r>
              <a:rPr lang="en-GB" altLang="th-TH" sz="3600" dirty="0"/>
              <a:t> </a:t>
            </a:r>
            <a:r>
              <a:rPr lang="th-TH" altLang="th-TH" sz="3600" dirty="0"/>
              <a:t>และ </a:t>
            </a:r>
            <a:r>
              <a:rPr lang="en-GB" altLang="th-TH" sz="3600" dirty="0"/>
              <a:t>S</a:t>
            </a:r>
            <a:r>
              <a:rPr lang="en-US" altLang="th-TH" sz="3600" dirty="0"/>
              <a:t> </a:t>
            </a:r>
            <a:r>
              <a:rPr lang="th-TH" altLang="th-TH" sz="3600" dirty="0"/>
              <a:t>มา </a:t>
            </a:r>
            <a:r>
              <a:rPr lang="en-US" altLang="th-TH" sz="3600" dirty="0"/>
              <a:t>union </a:t>
            </a:r>
            <a:r>
              <a:rPr lang="th-TH" altLang="th-TH" sz="3600" dirty="0"/>
              <a:t>กัน</a:t>
            </a:r>
            <a:endParaRPr lang="en-US" altLang="th-TH" sz="3600" dirty="0"/>
          </a:p>
          <a:p>
            <a:pPr lvl="1">
              <a:lnSpc>
                <a:spcPct val="90000"/>
              </a:lnSpc>
            </a:pPr>
            <a:r>
              <a:rPr lang="th-TH" altLang="th-TH" sz="3600" dirty="0"/>
              <a:t>จะได้จำนวน </a:t>
            </a:r>
            <a:r>
              <a:rPr lang="en-US" altLang="th-TH" sz="3600" dirty="0"/>
              <a:t>tuple </a:t>
            </a:r>
            <a:r>
              <a:rPr lang="th-TH" altLang="th-TH" sz="3600" dirty="0"/>
              <a:t>ทั้งหมดใน </a:t>
            </a:r>
            <a:r>
              <a:rPr lang="en-US" altLang="th-TH" sz="3600" dirty="0"/>
              <a:t>R </a:t>
            </a:r>
            <a:r>
              <a:rPr lang="th-TH" altLang="th-TH" sz="3600" dirty="0"/>
              <a:t>และ </a:t>
            </a:r>
            <a:r>
              <a:rPr lang="en-US" altLang="th-TH" sz="3600" dirty="0"/>
              <a:t>S </a:t>
            </a:r>
            <a:r>
              <a:rPr lang="th-TH" altLang="th-TH" sz="3600" dirty="0"/>
              <a:t>รวมกัน</a:t>
            </a:r>
          </a:p>
          <a:p>
            <a:pPr lvl="1">
              <a:lnSpc>
                <a:spcPct val="90000"/>
              </a:lnSpc>
            </a:pPr>
            <a:r>
              <a:rPr lang="en-US" altLang="th-TH" sz="3600" i="1" dirty="0"/>
              <a:t>Tuple </a:t>
            </a:r>
            <a:r>
              <a:rPr lang="th-TH" altLang="th-TH" sz="3600" i="1" dirty="0"/>
              <a:t>ที่ซ้ำกันจะถูกขจัดออกไป</a:t>
            </a:r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46748" r="67732"/>
          <a:stretch/>
        </p:blipFill>
        <p:spPr>
          <a:xfrm>
            <a:off x="8038628" y="3376073"/>
            <a:ext cx="2736304" cy="331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438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498692"/>
            <a:ext cx="6536586" cy="502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Union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13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6458709C-6B4E-49CA-BC53-EF77266D2C81}" type="slidenum">
              <a:rPr lang="en-GB" altLang="th-TH" sz="800" b="0"/>
              <a:pPr/>
              <a:t>13</a:t>
            </a:fld>
            <a:endParaRPr lang="en-GB" altLang="th-TH" sz="800" b="0"/>
          </a:p>
        </p:txBody>
      </p:sp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smtClean="0"/>
              <a:t>Intersection</a:t>
            </a:r>
          </a:p>
        </p:txBody>
      </p:sp>
      <p:sp>
        <p:nvSpPr>
          <p:cNvPr id="1638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17309" y="1628774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GB" altLang="th-TH" sz="3600" dirty="0" smtClean="0"/>
              <a:t>R </a:t>
            </a:r>
            <a:r>
              <a:rPr lang="en-GB" altLang="th-TH" sz="3600" noProof="1" smtClean="0">
                <a:sym typeface="Symbol" panose="05050102010706020507" pitchFamily="18" charset="2"/>
              </a:rPr>
              <a:t></a:t>
            </a:r>
            <a:r>
              <a:rPr lang="en-GB" altLang="th-TH" sz="3600" dirty="0" smtClean="0"/>
              <a:t> S</a:t>
            </a:r>
            <a:r>
              <a:rPr lang="th-TH" altLang="th-TH" sz="3600" dirty="0" smtClean="0"/>
              <a:t> หรือ </a:t>
            </a:r>
            <a:r>
              <a:rPr lang="en-US" altLang="th-TH" sz="3600" dirty="0" smtClean="0"/>
              <a:t>R INTERSECT S</a:t>
            </a:r>
            <a:endParaRPr lang="en-GB" altLang="th-TH" sz="3600" dirty="0" smtClean="0"/>
          </a:p>
          <a:p>
            <a:pPr lvl="1"/>
            <a:r>
              <a:rPr lang="th-TH" altLang="th-TH" sz="3200" dirty="0" smtClean="0"/>
              <a:t>จะได้กลุ่ม </a:t>
            </a:r>
            <a:r>
              <a:rPr lang="en-US" altLang="th-TH" sz="3200" dirty="0" smtClean="0"/>
              <a:t>tuple </a:t>
            </a:r>
            <a:r>
              <a:rPr lang="th-TH" altLang="th-TH" sz="3200" dirty="0" smtClean="0"/>
              <a:t>ที่อยู่ทั้งใน</a:t>
            </a:r>
            <a:r>
              <a:rPr lang="en-GB" altLang="th-TH" sz="3200" dirty="0" smtClean="0"/>
              <a:t> R </a:t>
            </a:r>
            <a:r>
              <a:rPr lang="th-TH" altLang="th-TH" sz="3200" dirty="0" smtClean="0"/>
              <a:t>และ</a:t>
            </a:r>
            <a:r>
              <a:rPr lang="en-GB" altLang="th-TH" sz="3200" dirty="0" smtClean="0"/>
              <a:t> S </a:t>
            </a:r>
          </a:p>
          <a:p>
            <a:pPr lvl="1"/>
            <a:endParaRPr lang="en-GB" altLang="th-TH" dirty="0" smtClean="0"/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t="46748" r="36054"/>
          <a:stretch/>
        </p:blipFill>
        <p:spPr>
          <a:xfrm>
            <a:off x="6958508" y="1628774"/>
            <a:ext cx="4034524" cy="446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01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481684"/>
            <a:ext cx="8962168" cy="468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Intersection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01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14C0836F-AD03-4D72-BBFE-9254D02E2895}" type="slidenum">
              <a:rPr lang="en-GB" altLang="th-TH" sz="800" b="0"/>
              <a:pPr/>
              <a:t>15</a:t>
            </a:fld>
            <a:endParaRPr lang="en-GB" altLang="th-TH" sz="8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Difference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8" y="1835151"/>
            <a:ext cx="9080791" cy="25304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GB" altLang="th-TH" sz="3600" dirty="0" smtClean="0"/>
              <a:t>R – S </a:t>
            </a:r>
            <a:r>
              <a:rPr lang="th-TH" altLang="th-TH" sz="3600" dirty="0" smtClean="0"/>
              <a:t>หรือ </a:t>
            </a:r>
            <a:r>
              <a:rPr lang="en-US" altLang="th-TH" sz="3600" dirty="0" smtClean="0"/>
              <a:t>R MINUS S</a:t>
            </a:r>
            <a:endParaRPr lang="en-GB" altLang="th-TH" sz="3600" dirty="0" smtClean="0"/>
          </a:p>
          <a:p>
            <a:pPr lvl="1"/>
            <a:r>
              <a:rPr lang="th-TH" altLang="th-TH" sz="3200" dirty="0"/>
              <a:t>เป็นการหาความแตกต่างระหว่างสองความสัมพันธ์</a:t>
            </a:r>
          </a:p>
          <a:p>
            <a:pPr lvl="1"/>
            <a:r>
              <a:rPr lang="th-TH" altLang="th-TH" sz="3200" dirty="0"/>
              <a:t>จะได้ </a:t>
            </a:r>
            <a:r>
              <a:rPr lang="en-US" altLang="th-TH" sz="3200" dirty="0"/>
              <a:t>tuple </a:t>
            </a:r>
            <a:r>
              <a:rPr lang="th-TH" altLang="th-TH" sz="3200" dirty="0"/>
              <a:t>ที่อยู่ใน</a:t>
            </a:r>
            <a:r>
              <a:rPr lang="en-GB" altLang="th-TH" sz="3200" dirty="0"/>
              <a:t> R </a:t>
            </a:r>
            <a:r>
              <a:rPr lang="th-TH" altLang="th-TH" sz="3200" dirty="0"/>
              <a:t>แต่ไม่อยู่ใน</a:t>
            </a:r>
            <a:r>
              <a:rPr lang="en-US" altLang="th-TH" sz="3200" dirty="0"/>
              <a:t> </a:t>
            </a:r>
            <a:r>
              <a:rPr lang="en-GB" altLang="th-TH" sz="3200" dirty="0"/>
              <a:t>S </a:t>
            </a:r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45182"/>
          <a:stretch/>
        </p:blipFill>
        <p:spPr>
          <a:xfrm>
            <a:off x="7606580" y="2204864"/>
            <a:ext cx="4268931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955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414993"/>
            <a:ext cx="6912768" cy="5306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Difference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9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dirty="0" err="1" smtClean="0"/>
              <a:t>รีเลชั่น</a:t>
            </a:r>
            <a:r>
              <a:rPr lang="th-TH" sz="4000" dirty="0" smtClean="0"/>
              <a:t>ที่นำมากระทำในกลุ่มนี้ไม่จำเป็นต้องมีจำนวน </a:t>
            </a:r>
            <a:r>
              <a:rPr lang="en-US" sz="4000" dirty="0" smtClean="0"/>
              <a:t>Attribute </a:t>
            </a:r>
            <a:r>
              <a:rPr lang="th-TH" sz="4000" dirty="0" smtClean="0"/>
              <a:t>ที่เท่ากัน แต่</a:t>
            </a:r>
            <a:r>
              <a:rPr lang="en-US" sz="4000" dirty="0" smtClean="0"/>
              <a:t> Attribute </a:t>
            </a:r>
            <a:r>
              <a:rPr lang="th-TH" sz="4000" dirty="0" smtClean="0"/>
              <a:t>ที่จะนำมากระทำกันจะต้องมีชื่อและโดเมนที่เหมือนกัน</a:t>
            </a:r>
            <a:r>
              <a:rPr lang="en-US" sz="4000" dirty="0" smtClean="0"/>
              <a:t> </a:t>
            </a:r>
          </a:p>
          <a:p>
            <a:r>
              <a:rPr lang="th-TH" sz="4000" dirty="0" smtClean="0"/>
              <a:t>ตัว</a:t>
            </a:r>
            <a:r>
              <a:rPr lang="th-TH" sz="4000" dirty="0"/>
              <a:t>ดำเนินการที่เกี่ยวกับ</a:t>
            </a:r>
            <a:r>
              <a:rPr lang="th-TH" sz="4000" dirty="0" err="1"/>
              <a:t>รี</a:t>
            </a:r>
            <a:r>
              <a:rPr lang="th-TH" sz="4000" dirty="0" err="1" smtClean="0"/>
              <a:t>เล</a:t>
            </a:r>
            <a:r>
              <a:rPr lang="th-TH" sz="4000" dirty="0" smtClean="0"/>
              <a:t>ชันก็จะมีอยู่ </a:t>
            </a:r>
            <a:r>
              <a:rPr lang="en-US" sz="4000" dirty="0" smtClean="0"/>
              <a:t>4 operation</a:t>
            </a:r>
            <a:r>
              <a:rPr lang="th-TH" sz="4000" dirty="0" smtClean="0"/>
              <a:t> </a:t>
            </a:r>
            <a:r>
              <a:rPr lang="th-TH" sz="4000" dirty="0"/>
              <a:t>คือ </a:t>
            </a:r>
            <a:endParaRPr lang="en-US" sz="4000" dirty="0" smtClean="0"/>
          </a:p>
          <a:p>
            <a:pPr lvl="1"/>
            <a:r>
              <a:rPr lang="en-US" sz="3600" dirty="0" smtClean="0"/>
              <a:t>Select</a:t>
            </a:r>
            <a:r>
              <a:rPr lang="th-TH" sz="3600" dirty="0" smtClean="0"/>
              <a:t> หรือ </a:t>
            </a:r>
            <a:r>
              <a:rPr lang="en-US" sz="3600" dirty="0" smtClean="0"/>
              <a:t>Restrict</a:t>
            </a:r>
          </a:p>
          <a:p>
            <a:pPr lvl="1"/>
            <a:r>
              <a:rPr lang="en-US" sz="3600" dirty="0" smtClean="0"/>
              <a:t>Project</a:t>
            </a:r>
          </a:p>
          <a:p>
            <a:pPr lvl="1"/>
            <a:r>
              <a:rPr lang="en-US" sz="3600" dirty="0" smtClean="0"/>
              <a:t>Join</a:t>
            </a:r>
          </a:p>
          <a:p>
            <a:pPr lvl="1"/>
            <a:r>
              <a:rPr lang="en-US" sz="3600" dirty="0" smtClean="0"/>
              <a:t>Divide</a:t>
            </a:r>
            <a:endParaRPr lang="en-US" sz="3600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h-TH" dirty="0" smtClean="0"/>
              <a:t>Special Relational Operation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83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9E4F4ABF-DA45-4B32-A054-4EF55DBDA716}" type="slidenum">
              <a:rPr lang="en-GB" altLang="th-TH" sz="800" b="0"/>
              <a:pPr/>
              <a:t>18</a:t>
            </a:fld>
            <a:endParaRPr lang="en-GB" altLang="th-TH" sz="800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b="1" dirty="0" smtClean="0"/>
              <a:t>Select (or Restrict)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73238"/>
            <a:ext cx="9179216" cy="446407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r>
              <a:rPr lang="th-TH" altLang="th-TH" sz="3600" dirty="0" smtClean="0">
                <a:sym typeface="Symbol" panose="05050102010706020507" pitchFamily="18" charset="2"/>
              </a:rPr>
              <a:t>เป็นการเลือก </a:t>
            </a:r>
            <a:r>
              <a:rPr lang="en-US" altLang="th-TH" sz="3600" dirty="0" smtClean="0">
                <a:sym typeface="Symbol" panose="05050102010706020507" pitchFamily="18" charset="2"/>
              </a:rPr>
              <a:t>Tuple </a:t>
            </a:r>
            <a:r>
              <a:rPr lang="th-TH" altLang="th-TH" sz="3600" dirty="0" smtClean="0">
                <a:sym typeface="Symbol" panose="05050102010706020507" pitchFamily="18" charset="2"/>
              </a:rPr>
              <a:t>ที่เป็นซับเซตใน</a:t>
            </a:r>
            <a:r>
              <a:rPr lang="th-TH" altLang="th-TH" sz="3600" dirty="0" err="1" smtClean="0">
                <a:sym typeface="Symbol" panose="05050102010706020507" pitchFamily="18" charset="2"/>
              </a:rPr>
              <a:t>รีเลชั่น</a:t>
            </a:r>
            <a:r>
              <a:rPr lang="th-TH" altLang="th-TH" sz="3600" dirty="0" smtClean="0">
                <a:sym typeface="Symbol" panose="05050102010706020507" pitchFamily="18" charset="2"/>
              </a:rPr>
              <a:t> เป็นการดำเนินการที่ใช้ใน</a:t>
            </a:r>
            <a:r>
              <a:rPr lang="th-TH" altLang="th-TH" sz="3600" dirty="0" err="1" smtClean="0">
                <a:sym typeface="Symbol" panose="05050102010706020507" pitchFamily="18" charset="2"/>
              </a:rPr>
              <a:t>รีเลชั่น</a:t>
            </a:r>
            <a:r>
              <a:rPr lang="th-TH" altLang="th-TH" sz="3600" dirty="0" smtClean="0">
                <a:sym typeface="Symbol" panose="05050102010706020507" pitchFamily="18" charset="2"/>
              </a:rPr>
              <a:t>เดียว</a:t>
            </a:r>
            <a:endParaRPr lang="en-GB" altLang="th-TH" sz="3600" dirty="0" smtClean="0">
              <a:sym typeface="Symbol" panose="05050102010706020507" pitchFamily="18" charset="2"/>
            </a:endParaRPr>
          </a:p>
          <a:p>
            <a:r>
              <a:rPr lang="th-TH" altLang="th-TH" sz="3800" dirty="0" smtClean="0">
                <a:sym typeface="Symbol" panose="05050102010706020507" pitchFamily="18" charset="2"/>
              </a:rPr>
              <a:t>รูปแบบของการใช้ตัวดำเนินการคือ </a:t>
            </a:r>
          </a:p>
          <a:p>
            <a:r>
              <a:rPr lang="en-GB" altLang="th-TH" sz="4400" dirty="0" smtClean="0">
                <a:sym typeface="Symbol" panose="05050102010706020507" pitchFamily="18" charset="2"/>
              </a:rPr>
              <a:t></a:t>
            </a:r>
            <a:r>
              <a:rPr lang="en-GB" altLang="th-TH" sz="4000" baseline="-14000" dirty="0" smtClean="0"/>
              <a:t>predicate</a:t>
            </a:r>
            <a:r>
              <a:rPr lang="en-GB" altLang="th-TH" sz="4000" dirty="0" smtClean="0"/>
              <a:t> </a:t>
            </a:r>
            <a:r>
              <a:rPr lang="en-GB" altLang="th-TH" sz="3600" dirty="0"/>
              <a:t>(R)</a:t>
            </a:r>
          </a:p>
          <a:p>
            <a:pPr lvl="1"/>
            <a:r>
              <a:rPr lang="en-GB" altLang="th-TH" sz="3200" dirty="0" smtClean="0"/>
              <a:t>R </a:t>
            </a:r>
            <a:r>
              <a:rPr lang="th-TH" altLang="th-TH" sz="3200" dirty="0"/>
              <a:t>คือ</a:t>
            </a:r>
            <a:r>
              <a:rPr lang="th-TH" altLang="th-TH" sz="3200" dirty="0" err="1"/>
              <a:t>รีเลชั่น</a:t>
            </a:r>
            <a:r>
              <a:rPr lang="th-TH" altLang="th-TH" sz="3200" dirty="0"/>
              <a:t>ที่ทำการ </a:t>
            </a:r>
            <a:r>
              <a:rPr lang="en-US" altLang="th-TH" sz="3200" dirty="0"/>
              <a:t>selection</a:t>
            </a:r>
          </a:p>
          <a:p>
            <a:pPr lvl="1"/>
            <a:r>
              <a:rPr lang="en-GB" altLang="th-TH" sz="3200" dirty="0"/>
              <a:t>Predicate </a:t>
            </a:r>
            <a:r>
              <a:rPr lang="th-TH" altLang="th-TH" sz="3200" dirty="0"/>
              <a:t>คือ เงื่อนไขที่</a:t>
            </a:r>
            <a:r>
              <a:rPr lang="th-TH" altLang="th-TH" sz="3200" dirty="0" smtClean="0"/>
              <a:t>กำหนดขึ้น</a:t>
            </a:r>
          </a:p>
          <a:p>
            <a:r>
              <a:rPr lang="th-TH" altLang="th-TH" sz="3600" dirty="0" smtClean="0"/>
              <a:t>หรือ </a:t>
            </a:r>
            <a:r>
              <a:rPr lang="en-US" altLang="th-TH" sz="3600" dirty="0" smtClean="0"/>
              <a:t>(R) </a:t>
            </a:r>
            <a:r>
              <a:rPr lang="en-US" altLang="th-TH" sz="3600" b="1" dirty="0" smtClean="0"/>
              <a:t>WHERE</a:t>
            </a:r>
            <a:r>
              <a:rPr lang="en-US" altLang="th-TH" sz="3600" dirty="0" smtClean="0"/>
              <a:t> predicate </a:t>
            </a:r>
            <a:endParaRPr lang="th-TH" altLang="th-TH" sz="3600" dirty="0" smtClean="0"/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2" b="53995"/>
          <a:stretch/>
        </p:blipFill>
        <p:spPr>
          <a:xfrm>
            <a:off x="7822604" y="2471954"/>
            <a:ext cx="3168352" cy="4240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615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80AE4A5A-E99E-4483-BE38-A4DC6624AE16}" type="slidenum">
              <a:rPr lang="en-GB" altLang="th-TH" sz="800" b="0"/>
              <a:pPr/>
              <a:t>19</a:t>
            </a:fld>
            <a:endParaRPr lang="en-GB" altLang="th-TH" sz="800" b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sz="3600" dirty="0"/>
              <a:t>Example - </a:t>
            </a:r>
            <a:r>
              <a:rPr lang="en-GB" altLang="th-TH" sz="3600" dirty="0" smtClean="0"/>
              <a:t>Select </a:t>
            </a:r>
            <a:r>
              <a:rPr lang="en-GB" altLang="th-TH" sz="3600" dirty="0"/>
              <a:t>(or </a:t>
            </a:r>
            <a:r>
              <a:rPr lang="en-GB" altLang="th-TH" sz="3600" dirty="0" smtClean="0"/>
              <a:t>Restrict)</a:t>
            </a:r>
            <a:endParaRPr lang="en-GB" altLang="th-TH" sz="36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" y="1371600"/>
            <a:ext cx="10555096" cy="4856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48140" y="2460933"/>
            <a:ext cx="2448272" cy="5601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R WHERE Age = 20</a:t>
            </a:r>
            <a:endParaRPr lang="th-TH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02324" y="6205118"/>
            <a:ext cx="4054984" cy="5601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R WHERE Sex = 20 AND Age&gt;19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1647699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พีชคณิตเชิงสัมพันธ์ </a:t>
            </a:r>
            <a:r>
              <a:rPr lang="en-US" sz="3600" dirty="0" smtClean="0"/>
              <a:t>(Relational Algebra)</a:t>
            </a:r>
          </a:p>
          <a:p>
            <a:pPr lvl="1"/>
            <a:r>
              <a:rPr lang="en-US" sz="3200" dirty="0" smtClean="0"/>
              <a:t>Traditional Set Operation </a:t>
            </a:r>
            <a:r>
              <a:rPr lang="th-TH" sz="3200" dirty="0" smtClean="0"/>
              <a:t>คือ </a:t>
            </a:r>
            <a:r>
              <a:rPr lang="en-US" sz="3200" dirty="0" smtClean="0"/>
              <a:t>Union, Intersection, Difference, </a:t>
            </a:r>
            <a:r>
              <a:rPr lang="th-TH" sz="3200" dirty="0" smtClean="0"/>
              <a:t>และ </a:t>
            </a:r>
            <a:r>
              <a:rPr lang="en-US" sz="3200" dirty="0" smtClean="0"/>
              <a:t>Cartesian Product</a:t>
            </a:r>
            <a:endParaRPr lang="th-TH" sz="3200" dirty="0" smtClean="0"/>
          </a:p>
          <a:p>
            <a:pPr lvl="1"/>
            <a:r>
              <a:rPr lang="en-US" sz="3200" dirty="0" smtClean="0"/>
              <a:t>Special Relational Operation </a:t>
            </a:r>
            <a:r>
              <a:rPr lang="th-TH" sz="3200" dirty="0" smtClean="0"/>
              <a:t>คือ </a:t>
            </a:r>
            <a:r>
              <a:rPr lang="en-US" sz="3200" dirty="0" smtClean="0"/>
              <a:t>Select, Project, Join </a:t>
            </a:r>
            <a:r>
              <a:rPr lang="th-TH" sz="3200" dirty="0" smtClean="0"/>
              <a:t>และ </a:t>
            </a:r>
            <a:r>
              <a:rPr lang="en-US" sz="3200" dirty="0" smtClean="0"/>
              <a:t>Divide</a:t>
            </a:r>
          </a:p>
          <a:p>
            <a:pPr lvl="1"/>
            <a:r>
              <a:rPr lang="th-TH" sz="3200" dirty="0" smtClean="0"/>
              <a:t>คำสั่งเพิ่มเติมใน </a:t>
            </a:r>
            <a:r>
              <a:rPr lang="en-US" sz="3200" dirty="0" smtClean="0"/>
              <a:t>Relational Algebra </a:t>
            </a:r>
            <a:r>
              <a:rPr lang="th-TH" sz="3200" dirty="0" smtClean="0"/>
              <a:t>คือ </a:t>
            </a:r>
            <a:r>
              <a:rPr lang="en-US" sz="3200" dirty="0" smtClean="0"/>
              <a:t>Rename, Extend, Summarize, Insert, Update </a:t>
            </a:r>
            <a:r>
              <a:rPr lang="th-TH" sz="3200" dirty="0" smtClean="0"/>
              <a:t>และ </a:t>
            </a:r>
            <a:r>
              <a:rPr lang="en-US" sz="3200" dirty="0" smtClean="0"/>
              <a:t>Delete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2E90B3EA-A019-44A5-AAF2-C734F43B4972}" type="slidenum">
              <a:rPr lang="en-GB" altLang="th-TH" sz="800" b="0"/>
              <a:pPr/>
              <a:t>20</a:t>
            </a:fld>
            <a:endParaRPr lang="en-GB" altLang="th-TH" sz="800" b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Project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62126"/>
            <a:ext cx="7641399" cy="46386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/>
          <a:p>
            <a:r>
              <a:rPr lang="th-TH" altLang="th-TH" sz="3600" dirty="0" smtClean="0">
                <a:sym typeface="Symbol" panose="05050102010706020507" pitchFamily="18" charset="2"/>
              </a:rPr>
              <a:t>เป็นการสร้าง</a:t>
            </a:r>
            <a:r>
              <a:rPr lang="th-TH" altLang="th-TH" sz="3600" dirty="0" err="1" smtClean="0">
                <a:sym typeface="Symbol" panose="05050102010706020507" pitchFamily="18" charset="2"/>
              </a:rPr>
              <a:t>รีเลชั่น</a:t>
            </a:r>
            <a:r>
              <a:rPr lang="th-TH" altLang="th-TH" sz="3600" dirty="0" smtClean="0">
                <a:sym typeface="Symbol" panose="05050102010706020507" pitchFamily="18" charset="2"/>
              </a:rPr>
              <a:t>ใหม่โดยการเลือกซับเซตของ </a:t>
            </a:r>
            <a:r>
              <a:rPr lang="en-US" altLang="th-TH" sz="3600" dirty="0" smtClean="0">
                <a:sym typeface="Symbol" panose="05050102010706020507" pitchFamily="18" charset="2"/>
              </a:rPr>
              <a:t>Attribute </a:t>
            </a:r>
            <a:r>
              <a:rPr lang="th-TH" altLang="th-TH" sz="3600" dirty="0" smtClean="0">
                <a:sym typeface="Symbol" panose="05050102010706020507" pitchFamily="18" charset="2"/>
              </a:rPr>
              <a:t>ใน</a:t>
            </a:r>
            <a:r>
              <a:rPr lang="th-TH" altLang="th-TH" sz="3600" dirty="0" err="1" smtClean="0">
                <a:sym typeface="Symbol" panose="05050102010706020507" pitchFamily="18" charset="2"/>
              </a:rPr>
              <a:t>รีเลชั่น</a:t>
            </a:r>
            <a:r>
              <a:rPr lang="en-US" altLang="th-TH" sz="3600" dirty="0">
                <a:sym typeface="Symbol" panose="05050102010706020507" pitchFamily="18" charset="2"/>
              </a:rPr>
              <a:t> </a:t>
            </a:r>
            <a:r>
              <a:rPr lang="th-TH" altLang="th-TH" sz="3600" dirty="0" smtClean="0">
                <a:sym typeface="Symbol" panose="05050102010706020507" pitchFamily="18" charset="2"/>
              </a:rPr>
              <a:t>โดยจะมีค่าของ </a:t>
            </a:r>
            <a:r>
              <a:rPr lang="en-US" altLang="th-TH" sz="3600" dirty="0" smtClean="0">
                <a:sym typeface="Symbol" panose="05050102010706020507" pitchFamily="18" charset="2"/>
              </a:rPr>
              <a:t>Tuple </a:t>
            </a:r>
            <a:r>
              <a:rPr lang="th-TH" altLang="th-TH" sz="3600" dirty="0" smtClean="0">
                <a:sym typeface="Symbol" panose="05050102010706020507" pitchFamily="18" charset="2"/>
              </a:rPr>
              <a:t>ที่ไม่ซ้ำกัน</a:t>
            </a:r>
            <a:endParaRPr lang="en-GB" altLang="th-TH" sz="3600" dirty="0" smtClean="0">
              <a:sym typeface="Symbol" panose="05050102010706020507" pitchFamily="18" charset="2"/>
            </a:endParaRPr>
          </a:p>
          <a:p>
            <a:r>
              <a:rPr lang="en-GB" altLang="th-TH" sz="4000" dirty="0" smtClean="0">
                <a:sym typeface="Symbol" panose="05050102010706020507" pitchFamily="18" charset="2"/>
              </a:rPr>
              <a:t></a:t>
            </a:r>
            <a:r>
              <a:rPr lang="en-GB" altLang="th-TH" sz="4000" baseline="-14000" dirty="0" smtClean="0"/>
              <a:t>col1, . . . , </a:t>
            </a:r>
            <a:r>
              <a:rPr lang="en-GB" altLang="th-TH" sz="4000" baseline="-14000" dirty="0" err="1" smtClean="0"/>
              <a:t>coln</a:t>
            </a:r>
            <a:r>
              <a:rPr lang="en-GB" altLang="th-TH" sz="3600" dirty="0" smtClean="0"/>
              <a:t>(R</a:t>
            </a:r>
            <a:r>
              <a:rPr lang="en-GB" altLang="th-TH" sz="3600" dirty="0"/>
              <a:t>)</a:t>
            </a:r>
          </a:p>
          <a:p>
            <a:pPr lvl="1"/>
            <a:r>
              <a:rPr lang="th-TH" altLang="th-TH" sz="3600" dirty="0"/>
              <a:t>เป็นการเลือกเฉพาะคอลัมน์หรือ</a:t>
            </a:r>
            <a:r>
              <a:rPr lang="th-TH" altLang="th-TH" sz="3600" dirty="0" err="1"/>
              <a:t>แอตต</a:t>
            </a:r>
            <a:r>
              <a:rPr lang="th-TH" altLang="th-TH" sz="3600" dirty="0"/>
              <a:t>ริ</a:t>
            </a:r>
            <a:r>
              <a:rPr lang="th-TH" altLang="th-TH" sz="3600" dirty="0" err="1" smtClean="0"/>
              <a:t>บิวต์</a:t>
            </a:r>
            <a:r>
              <a:rPr lang="th-TH" altLang="th-TH" sz="3600" dirty="0" smtClean="0"/>
              <a:t>ที่</a:t>
            </a:r>
            <a:r>
              <a:rPr lang="th-TH" altLang="th-TH" sz="3600" dirty="0"/>
              <a:t>ต้องการ</a:t>
            </a:r>
            <a:endParaRPr lang="en-US" altLang="th-TH" sz="3600" dirty="0"/>
          </a:p>
          <a:p>
            <a:pPr lvl="1"/>
            <a:r>
              <a:rPr lang="en-US" altLang="th-TH" sz="3600" dirty="0"/>
              <a:t>col</a:t>
            </a:r>
            <a:r>
              <a:rPr lang="en-US" altLang="th-TH" sz="3600" baseline="-25000" dirty="0"/>
              <a:t>1</a:t>
            </a:r>
            <a:r>
              <a:rPr lang="en-US" altLang="th-TH" sz="3600" dirty="0"/>
              <a:t>…</a:t>
            </a:r>
            <a:r>
              <a:rPr lang="en-US" altLang="th-TH" sz="3600" dirty="0" err="1"/>
              <a:t>col</a:t>
            </a:r>
            <a:r>
              <a:rPr lang="en-US" altLang="th-TH" sz="3600" baseline="-25000" dirty="0" err="1"/>
              <a:t>n</a:t>
            </a:r>
            <a:r>
              <a:rPr lang="en-US" altLang="th-TH" sz="3600" dirty="0"/>
              <a:t> </a:t>
            </a:r>
            <a:r>
              <a:rPr lang="th-TH" altLang="th-TH" sz="3600" dirty="0"/>
              <a:t>คือ คอลัมน์หรือ</a:t>
            </a:r>
            <a:r>
              <a:rPr lang="th-TH" altLang="th-TH" sz="3600" dirty="0" err="1"/>
              <a:t>แอตต</a:t>
            </a:r>
            <a:r>
              <a:rPr lang="th-TH" altLang="th-TH" sz="3600" dirty="0"/>
              <a:t>ริ</a:t>
            </a:r>
            <a:r>
              <a:rPr lang="th-TH" altLang="th-TH" sz="3600" dirty="0" err="1"/>
              <a:t>บิวต์</a:t>
            </a:r>
            <a:r>
              <a:rPr lang="th-TH" altLang="th-TH" sz="3600" dirty="0"/>
              <a:t>ที่เลือก</a:t>
            </a:r>
          </a:p>
          <a:p>
            <a:pPr lvl="1"/>
            <a:r>
              <a:rPr lang="en-US" altLang="th-TH" sz="3600" dirty="0"/>
              <a:t>R </a:t>
            </a:r>
            <a:r>
              <a:rPr lang="th-TH" altLang="th-TH" sz="3600" dirty="0"/>
              <a:t>คือ </a:t>
            </a:r>
            <a:r>
              <a:rPr lang="th-TH" altLang="th-TH" sz="3600" dirty="0" err="1" smtClean="0"/>
              <a:t>รีเลชั่น</a:t>
            </a:r>
            <a:endParaRPr lang="th-TH" altLang="th-TH" sz="3600" dirty="0" smtClean="0"/>
          </a:p>
          <a:p>
            <a:r>
              <a:rPr lang="th-TH" altLang="th-TH" sz="4000" dirty="0" smtClean="0"/>
              <a:t>หรือใช้รูปแบบ </a:t>
            </a:r>
            <a:r>
              <a:rPr lang="en-US" altLang="th-TH" sz="4000" dirty="0" smtClean="0"/>
              <a:t>R[attrib</a:t>
            </a:r>
            <a:r>
              <a:rPr lang="en-US" altLang="th-TH" sz="4000" baseline="-25000" dirty="0" smtClean="0"/>
              <a:t>1</a:t>
            </a:r>
            <a:r>
              <a:rPr lang="en-US" altLang="th-TH" sz="4000" dirty="0" smtClean="0"/>
              <a:t>, …, </a:t>
            </a:r>
            <a:r>
              <a:rPr lang="en-US" altLang="th-TH" sz="4000" dirty="0" err="1" smtClean="0"/>
              <a:t>attrib</a:t>
            </a:r>
            <a:r>
              <a:rPr lang="en-US" altLang="th-TH" sz="4000" baseline="-25000" dirty="0" err="1" smtClean="0"/>
              <a:t>n</a:t>
            </a:r>
            <a:r>
              <a:rPr lang="en-US" altLang="th-TH" sz="4000" dirty="0" smtClean="0"/>
              <a:t>]</a:t>
            </a:r>
            <a:endParaRPr lang="th-TH" altLang="th-TH" sz="4000" dirty="0"/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r="47016" b="53443"/>
          <a:stretch/>
        </p:blipFill>
        <p:spPr>
          <a:xfrm>
            <a:off x="8974732" y="1473200"/>
            <a:ext cx="2880320" cy="4240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879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F5596A46-7DDE-4598-AA7D-6E6C5AC4DFAB}" type="slidenum">
              <a:rPr lang="en-GB" altLang="th-TH" sz="800" b="0"/>
              <a:pPr/>
              <a:t>21</a:t>
            </a:fld>
            <a:endParaRPr lang="en-GB" altLang="th-TH" sz="8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Example - Project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1" y="1412776"/>
            <a:ext cx="7385801" cy="5236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4396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3D105F6F-E743-4291-B7F5-18650D153022}" type="slidenum">
              <a:rPr lang="en-GB" altLang="th-TH" sz="800" b="0"/>
              <a:pPr/>
              <a:t>22</a:t>
            </a:fld>
            <a:endParaRPr lang="en-GB" altLang="th-TH" sz="8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12" y="188913"/>
            <a:ext cx="7772400" cy="11049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Join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3412" y="1315102"/>
            <a:ext cx="8305800" cy="35385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th-TH" altLang="th-TH" dirty="0"/>
              <a:t>เป็นการรวม 2 </a:t>
            </a:r>
            <a:r>
              <a:rPr lang="th-TH" altLang="th-TH" dirty="0" err="1"/>
              <a:t>รีเลชั่น</a:t>
            </a:r>
            <a:r>
              <a:rPr lang="th-TH" altLang="th-TH" dirty="0"/>
              <a:t>ไปเก็บไว้ใน</a:t>
            </a:r>
            <a:r>
              <a:rPr lang="th-TH" altLang="th-TH" dirty="0" err="1"/>
              <a:t>รีเลชั่น</a:t>
            </a:r>
            <a:r>
              <a:rPr lang="th-TH" altLang="th-TH" dirty="0" smtClean="0"/>
              <a:t>ใหม่ ซึ่งทั้ง </a:t>
            </a:r>
            <a:r>
              <a:rPr lang="en-US" altLang="th-TH" dirty="0" smtClean="0"/>
              <a:t>2 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จะต้องมี </a:t>
            </a:r>
            <a:r>
              <a:rPr lang="en-US" altLang="th-TH" dirty="0" smtClean="0"/>
              <a:t>Attribute </a:t>
            </a:r>
            <a:r>
              <a:rPr lang="th-TH" altLang="th-TH" dirty="0" smtClean="0"/>
              <a:t>ที่มีชื่อและโดเมนที่เหมือนกัน</a:t>
            </a:r>
            <a:endParaRPr lang="th-TH" altLang="th-TH" sz="3600" dirty="0" smtClean="0"/>
          </a:p>
          <a:p>
            <a:pPr>
              <a:lnSpc>
                <a:spcPct val="90000"/>
              </a:lnSpc>
            </a:pPr>
            <a:r>
              <a:rPr lang="th-TH" altLang="th-TH" dirty="0" smtClean="0"/>
              <a:t>เป็น </a:t>
            </a:r>
            <a:r>
              <a:rPr lang="en-US" altLang="th-TH" dirty="0"/>
              <a:t>operation</a:t>
            </a:r>
            <a:r>
              <a:rPr lang="th-TH" altLang="th-TH" dirty="0"/>
              <a:t> ที่ถือกำเนิดมาจากผลคูณ </a:t>
            </a:r>
            <a:r>
              <a:rPr lang="en-US" altLang="th-TH" dirty="0" smtClean="0"/>
              <a:t>Cartesian</a:t>
            </a:r>
            <a:endParaRPr lang="th-TH" altLang="th-TH" dirty="0" smtClean="0"/>
          </a:p>
        </p:txBody>
      </p:sp>
      <p:pic>
        <p:nvPicPr>
          <p:cNvPr id="5" name="Picture 2053" descr="C04NF01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8"/>
          <a:stretch/>
        </p:blipFill>
        <p:spPr>
          <a:xfrm>
            <a:off x="1629916" y="3284984"/>
            <a:ext cx="9749805" cy="2869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020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th-TH" dirty="0"/>
              <a:t>R </a:t>
            </a:r>
            <a:r>
              <a:rPr lang="en-GB" altLang="th-T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►◄</a:t>
            </a:r>
            <a:r>
              <a:rPr lang="en-GB" altLang="th-TH" baseline="-20000" dirty="0" smtClean="0"/>
              <a:t>F </a:t>
            </a:r>
            <a:r>
              <a:rPr lang="en-GB" altLang="th-TH" dirty="0" smtClean="0"/>
              <a:t>S </a:t>
            </a:r>
            <a:r>
              <a:rPr lang="th-TH" altLang="th-TH" dirty="0" smtClean="0"/>
              <a:t>หรือ </a:t>
            </a:r>
            <a:r>
              <a:rPr lang="en-US" altLang="th-TH" dirty="0" smtClean="0"/>
              <a:t>R </a:t>
            </a:r>
            <a:r>
              <a:rPr lang="en-US" altLang="th-TH" b="1" dirty="0" smtClean="0"/>
              <a:t>JOIN</a:t>
            </a:r>
            <a:r>
              <a:rPr lang="en-US" altLang="th-TH" dirty="0" smtClean="0"/>
              <a:t> S</a:t>
            </a:r>
            <a:r>
              <a:rPr lang="en-GB" altLang="th-TH" dirty="0"/>
              <a:t>	</a:t>
            </a:r>
            <a:endParaRPr lang="en-GB" altLang="th-TH" dirty="0" smtClean="0"/>
          </a:p>
          <a:p>
            <a:r>
              <a:rPr lang="th-TH" altLang="th-TH" dirty="0" smtClean="0"/>
              <a:t>เป็น</a:t>
            </a:r>
            <a:r>
              <a:rPr lang="th-TH" altLang="th-TH" dirty="0"/>
              <a:t>การหา </a:t>
            </a:r>
            <a:r>
              <a:rPr lang="en-US" altLang="th-TH" dirty="0"/>
              <a:t>tuple </a:t>
            </a:r>
            <a:r>
              <a:rPr lang="th-TH" altLang="th-TH" dirty="0"/>
              <a:t>ที่เกิดจากผลคูณ </a:t>
            </a:r>
            <a:r>
              <a:rPr lang="en-US" altLang="th-TH" dirty="0"/>
              <a:t>Cartesian </a:t>
            </a:r>
            <a:r>
              <a:rPr lang="th-TH" altLang="th-TH" dirty="0"/>
              <a:t>ของ</a:t>
            </a:r>
            <a:r>
              <a:rPr lang="th-TH" altLang="th-TH" dirty="0" err="1"/>
              <a:t>รีเล</a:t>
            </a:r>
            <a:r>
              <a:rPr lang="th-TH" altLang="th-TH" dirty="0"/>
              <a:t>ชัน </a:t>
            </a:r>
            <a:r>
              <a:rPr lang="en-GB" altLang="th-TH" dirty="0"/>
              <a:t>R </a:t>
            </a:r>
            <a:r>
              <a:rPr lang="th-TH" altLang="th-TH" dirty="0"/>
              <a:t>และ</a:t>
            </a:r>
            <a:r>
              <a:rPr lang="en-GB" altLang="th-TH" dirty="0"/>
              <a:t> S </a:t>
            </a:r>
            <a:r>
              <a:rPr lang="th-TH" altLang="th-TH" dirty="0"/>
              <a:t>ตามเงื่อนไขที่กำหนด</a:t>
            </a:r>
            <a:r>
              <a:rPr lang="en-GB" altLang="th-TH" dirty="0"/>
              <a:t> </a:t>
            </a:r>
          </a:p>
          <a:p>
            <a:pPr lvl="1"/>
            <a:r>
              <a:rPr lang="en-GB" altLang="th-TH" dirty="0"/>
              <a:t>F </a:t>
            </a:r>
            <a:r>
              <a:rPr lang="th-TH" altLang="th-TH" dirty="0"/>
              <a:t>คือ เงื่อนไขที่กำหนดขึ้น</a:t>
            </a:r>
            <a:endParaRPr lang="en-GB" altLang="th-TH" dirty="0"/>
          </a:p>
          <a:p>
            <a:pPr lvl="1"/>
            <a:r>
              <a:rPr lang="th-TH" altLang="th-TH" dirty="0"/>
              <a:t>โดยเงื่อนไขสามารถ</a:t>
            </a:r>
            <a:r>
              <a:rPr lang="th-TH" altLang="th-TH" dirty="0" smtClean="0"/>
              <a:t>ใช้ตัวดำเนินการในการเปรียบเทียบ</a:t>
            </a:r>
            <a:r>
              <a:rPr lang="en-GB" altLang="th-TH" dirty="0" smtClean="0"/>
              <a:t> </a:t>
            </a:r>
            <a:r>
              <a:rPr lang="en-GB" altLang="th-TH" dirty="0"/>
              <a:t>(</a:t>
            </a:r>
            <a:r>
              <a:rPr lang="en-GB" altLang="th-TH" sz="3600" dirty="0"/>
              <a:t>&lt;</a:t>
            </a:r>
            <a:r>
              <a:rPr lang="en-GB" altLang="th-TH" dirty="0"/>
              <a:t>, </a:t>
            </a:r>
            <a:r>
              <a:rPr lang="en-GB" altLang="th-TH" dirty="0">
                <a:sym typeface="Symbol" panose="05050102010706020507" pitchFamily="18" charset="2"/>
              </a:rPr>
              <a:t></a:t>
            </a:r>
            <a:r>
              <a:rPr lang="en-GB" altLang="th-TH" dirty="0"/>
              <a:t>, </a:t>
            </a:r>
            <a:r>
              <a:rPr lang="en-GB" altLang="th-TH" sz="3600" dirty="0"/>
              <a:t>&gt;</a:t>
            </a:r>
            <a:r>
              <a:rPr lang="en-GB" altLang="th-TH" dirty="0"/>
              <a:t>, </a:t>
            </a:r>
            <a:r>
              <a:rPr lang="en-GB" altLang="th-TH" dirty="0">
                <a:sym typeface="Symbol" panose="05050102010706020507" pitchFamily="18" charset="2"/>
              </a:rPr>
              <a:t></a:t>
            </a:r>
            <a:r>
              <a:rPr lang="en-GB" altLang="th-TH" dirty="0"/>
              <a:t>, </a:t>
            </a:r>
            <a:r>
              <a:rPr lang="en-GB" altLang="th-TH" sz="3600" dirty="0"/>
              <a:t>=</a:t>
            </a:r>
            <a:r>
              <a:rPr lang="en-GB" altLang="th-TH" dirty="0"/>
              <a:t>, </a:t>
            </a:r>
            <a:r>
              <a:rPr lang="en-GB" altLang="th-TH" dirty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GB" altLang="th-TH" dirty="0"/>
              <a:t>)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0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764038"/>
              </p:ext>
            </p:extLst>
          </p:nvPr>
        </p:nvGraphicFramePr>
        <p:xfrm>
          <a:off x="1271220" y="1473200"/>
          <a:ext cx="5544616" cy="2286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86154"/>
                <a:gridCol w="1386154"/>
                <a:gridCol w="1386154"/>
                <a:gridCol w="1386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ก.การช่าง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ส.</a:t>
                      </a:r>
                      <a:r>
                        <a:rPr lang="th-TH" dirty="0" err="1" smtClean="0"/>
                        <a:t>ซัพ</a:t>
                      </a:r>
                      <a:r>
                        <a:rPr lang="th-TH" dirty="0" smtClean="0"/>
                        <a:t>พลาย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แมชชีน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เอส</a:t>
                      </a:r>
                      <a:r>
                        <a:rPr lang="th-TH" dirty="0" smtClean="0"/>
                        <a:t>.พี.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Join</a:t>
            </a:r>
            <a:endParaRPr lang="th-TH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862643"/>
              </p:ext>
            </p:extLst>
          </p:nvPr>
        </p:nvGraphicFramePr>
        <p:xfrm>
          <a:off x="1271220" y="3978276"/>
          <a:ext cx="7238805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7761"/>
                <a:gridCol w="1447761"/>
                <a:gridCol w="1447761"/>
                <a:gridCol w="1447761"/>
                <a:gridCol w="1447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เหล็กฉาก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ปูนซีเมนต์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เขียว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ตะปู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กระเบื้อง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น้ำเงิน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เหล็กเส้น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9747" y="1645769"/>
            <a:ext cx="2376264" cy="5601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/>
              <a:t>Relation: S</a:t>
            </a:r>
            <a:endParaRPr lang="th-TH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14692" y="3978276"/>
            <a:ext cx="2443947" cy="5601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/>
              <a:t>Relation: P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1662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4807"/>
              </p:ext>
            </p:extLst>
          </p:nvPr>
        </p:nvGraphicFramePr>
        <p:xfrm>
          <a:off x="549795" y="1236090"/>
          <a:ext cx="11233248" cy="5029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P#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ก.การช่าง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เหล็กฉาก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ก.การช่าง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ตะปู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ก.การช่าง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สมุทรปราการ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เหล็กเส้น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ส.</a:t>
                      </a:r>
                      <a:r>
                        <a:rPr lang="th-TH" dirty="0" err="1" smtClean="0"/>
                        <a:t>ซัพ</a:t>
                      </a:r>
                      <a:r>
                        <a:rPr lang="th-TH" dirty="0" smtClean="0"/>
                        <a:t>พลาย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ปูนซีเมนต์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เขียว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ส.</a:t>
                      </a:r>
                      <a:r>
                        <a:rPr lang="th-TH" dirty="0" err="1" smtClean="0"/>
                        <a:t>ซัพ</a:t>
                      </a:r>
                      <a:r>
                        <a:rPr lang="th-TH" dirty="0" smtClean="0"/>
                        <a:t>พลาย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กระเบื้อง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น้ำเงิน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แมชชีน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ปูนซีเมนต์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เขียว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แมชชีน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สุพรรณบุรี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กระเบื้อง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น้ำเงิน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เอส</a:t>
                      </a:r>
                      <a:r>
                        <a:rPr lang="th-TH" dirty="0" smtClean="0"/>
                        <a:t>.พี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สมุทรปราการ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เหล็กฉาก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err="1" smtClean="0"/>
                        <a:t>เอส</a:t>
                      </a:r>
                      <a:r>
                        <a:rPr lang="th-TH" dirty="0" smtClean="0"/>
                        <a:t>.พี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สมุทรปราการ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ตะปู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err="1" smtClean="0"/>
                        <a:t>เอส</a:t>
                      </a:r>
                      <a:r>
                        <a:rPr lang="th-TH" dirty="0" smtClean="0"/>
                        <a:t>.พี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สมุทรปราการ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เหล็กเส้น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แดง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– Join (Result)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84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044BED43-B4E3-4418-84D7-05E5701FBACE}" type="slidenum">
              <a:rPr lang="en-GB" altLang="th-TH" sz="800" b="0"/>
              <a:pPr/>
              <a:t>26</a:t>
            </a:fld>
            <a:endParaRPr lang="en-GB" altLang="th-TH" sz="8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err="1" smtClean="0"/>
              <a:t>Divi</a:t>
            </a:r>
            <a:r>
              <a:rPr lang="en-US" altLang="th-TH" dirty="0" smtClean="0"/>
              <a:t>de</a:t>
            </a:r>
            <a:endParaRPr lang="en-GB" altLang="th-TH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879600"/>
            <a:ext cx="9369591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th-TH" dirty="0" smtClean="0"/>
              <a:t>R </a:t>
            </a:r>
            <a:r>
              <a:rPr lang="en-GB" altLang="th-TH" dirty="0" smtClean="0">
                <a:sym typeface="Symbol" panose="05050102010706020507" pitchFamily="18" charset="2"/>
              </a:rPr>
              <a:t></a:t>
            </a:r>
            <a:r>
              <a:rPr lang="en-GB" altLang="th-TH" dirty="0" smtClean="0"/>
              <a:t> S</a:t>
            </a:r>
            <a:r>
              <a:rPr lang="th-TH" altLang="th-TH" dirty="0" smtClean="0"/>
              <a:t> หรือ </a:t>
            </a:r>
            <a:r>
              <a:rPr lang="en-US" altLang="th-TH" dirty="0" smtClean="0"/>
              <a:t>R DIVIDEBY S</a:t>
            </a:r>
            <a:endParaRPr lang="en-GB" altLang="th-TH" dirty="0" smtClean="0"/>
          </a:p>
          <a:p>
            <a:pPr lvl="1">
              <a:lnSpc>
                <a:spcPct val="80000"/>
              </a:lnSpc>
            </a:pPr>
            <a:r>
              <a:rPr lang="th-TH" altLang="th-TH" dirty="0"/>
              <a:t>เป็นโอ</a:t>
            </a:r>
            <a:r>
              <a:rPr lang="th-TH" altLang="th-TH" dirty="0" err="1"/>
              <a:t>เปอเรชั่น</a:t>
            </a:r>
            <a:r>
              <a:rPr lang="th-TH" altLang="th-TH" dirty="0"/>
              <a:t>ที่นำ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สอง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มาแบ่งหรือหารกัน</a:t>
            </a:r>
            <a:endParaRPr lang="th-TH" altLang="th-TH" dirty="0"/>
          </a:p>
          <a:p>
            <a:pPr lvl="1">
              <a:lnSpc>
                <a:spcPct val="80000"/>
              </a:lnSpc>
            </a:pPr>
            <a:r>
              <a:rPr lang="th-TH" altLang="th-TH" dirty="0"/>
              <a:t>เป็นการค้นหากลุ่มของ </a:t>
            </a:r>
            <a:r>
              <a:rPr lang="en-US" altLang="th-TH" dirty="0"/>
              <a:t>tuple </a:t>
            </a:r>
            <a:r>
              <a:rPr lang="th-TH" altLang="th-TH" dirty="0"/>
              <a:t>ที่มีค่า</a:t>
            </a:r>
            <a:r>
              <a:rPr lang="th-TH" altLang="th-TH" dirty="0" err="1"/>
              <a:t>แอตต</a:t>
            </a:r>
            <a:r>
              <a:rPr lang="th-TH" altLang="th-TH" dirty="0"/>
              <a:t>ริ</a:t>
            </a:r>
            <a:r>
              <a:rPr lang="th-TH" altLang="th-TH" dirty="0" err="1" smtClean="0"/>
              <a:t>บิวท์</a:t>
            </a:r>
            <a:r>
              <a:rPr lang="th-TH" altLang="th-TH" dirty="0" smtClean="0"/>
              <a:t>เหมือนกับ</a:t>
            </a:r>
            <a:r>
              <a:rPr lang="th-TH" altLang="th-TH" dirty="0" err="1"/>
              <a:t>แอตต</a:t>
            </a:r>
            <a:r>
              <a:rPr lang="th-TH" altLang="th-TH" dirty="0"/>
              <a:t>ริ</a:t>
            </a:r>
            <a:r>
              <a:rPr lang="th-TH" altLang="th-TH" dirty="0" err="1"/>
              <a:t>บิวท์</a:t>
            </a:r>
            <a:r>
              <a:rPr lang="th-TH" altLang="th-TH" dirty="0"/>
              <a:t>ของทุก ๆ </a:t>
            </a:r>
            <a:r>
              <a:rPr lang="en-US" altLang="th-TH" dirty="0"/>
              <a:t>tuple </a:t>
            </a:r>
            <a:r>
              <a:rPr lang="th-TH" altLang="th-TH" dirty="0"/>
              <a:t>ในอีกกลุ่ม</a:t>
            </a:r>
            <a:r>
              <a:rPr lang="th-TH" altLang="th-TH" dirty="0" smtClean="0"/>
              <a:t>หนึ่ง</a:t>
            </a:r>
            <a:endParaRPr lang="th-TH" altLang="th-TH" dirty="0"/>
          </a:p>
          <a:p>
            <a:pPr lvl="1">
              <a:lnSpc>
                <a:spcPct val="80000"/>
              </a:lnSpc>
            </a:pPr>
            <a:r>
              <a:rPr lang="th-TH" altLang="th-TH" dirty="0"/>
              <a:t>มีกฎว่า </a:t>
            </a:r>
            <a:r>
              <a:rPr lang="th-TH" altLang="th-TH" dirty="0" err="1"/>
              <a:t>รีเลชั่น</a:t>
            </a:r>
            <a:r>
              <a:rPr lang="th-TH" altLang="th-TH" dirty="0"/>
              <a:t>ที่เป็นตัวหาร ต้องเป็นสับเซตของ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ที่</a:t>
            </a:r>
            <a:r>
              <a:rPr lang="th-TH" altLang="th-TH" dirty="0"/>
              <a:t>เป็นตัว</a:t>
            </a:r>
            <a:r>
              <a:rPr lang="th-TH" altLang="th-TH" dirty="0" smtClean="0"/>
              <a:t>ตั้ง</a:t>
            </a:r>
            <a:r>
              <a:rPr lang="en-US" altLang="th-TH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th-TH" altLang="th-TH" dirty="0" smtClean="0"/>
              <a:t>สมมุติว่า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 </a:t>
            </a:r>
            <a:r>
              <a:rPr lang="en-US" altLang="th-TH" dirty="0" smtClean="0"/>
              <a:t>R </a:t>
            </a:r>
            <a:r>
              <a:rPr lang="th-TH" altLang="th-TH" dirty="0" smtClean="0"/>
              <a:t>มีดีกรีเป็น </a:t>
            </a:r>
            <a:r>
              <a:rPr lang="en-US" altLang="th-TH" dirty="0" smtClean="0"/>
              <a:t>(</a:t>
            </a:r>
            <a:r>
              <a:rPr lang="en-US" altLang="th-TH" dirty="0" err="1" smtClean="0"/>
              <a:t>n+m</a:t>
            </a:r>
            <a:r>
              <a:rPr lang="en-US" altLang="th-TH" dirty="0" smtClean="0"/>
              <a:t>) </a:t>
            </a:r>
            <a:r>
              <a:rPr lang="th-TH" altLang="th-TH" dirty="0" smtClean="0"/>
              <a:t>หากหารด้วย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 </a:t>
            </a:r>
            <a:r>
              <a:rPr lang="en-US" altLang="th-TH" dirty="0" smtClean="0"/>
              <a:t>S </a:t>
            </a:r>
            <a:r>
              <a:rPr lang="th-TH" altLang="th-TH" dirty="0" smtClean="0"/>
              <a:t>ที่มีดีกรีเท่ากับ </a:t>
            </a:r>
            <a:r>
              <a:rPr lang="en-US" altLang="th-TH" dirty="0" smtClean="0"/>
              <a:t>m </a:t>
            </a:r>
            <a:r>
              <a:rPr lang="th-TH" altLang="th-TH" dirty="0" smtClean="0"/>
              <a:t>ผลลัพธ์ที่ได้คือ</a:t>
            </a:r>
            <a:r>
              <a:rPr lang="th-TH" altLang="th-TH" dirty="0" err="1" smtClean="0"/>
              <a:t>รีเลชั่น</a:t>
            </a:r>
            <a:r>
              <a:rPr lang="th-TH" altLang="th-TH" dirty="0" smtClean="0"/>
              <a:t>ที่มีดีกรีเท่ากับ </a:t>
            </a:r>
            <a:r>
              <a:rPr lang="en-US" altLang="th-TH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712473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th-TH" altLang="th-TH" dirty="0"/>
              <a:t>การดำเนินการคือ ทุก </a:t>
            </a:r>
            <a:r>
              <a:rPr lang="en-US" altLang="th-TH" dirty="0" smtClean="0"/>
              <a:t>Tuple </a:t>
            </a:r>
            <a:r>
              <a:rPr lang="th-TH" altLang="th-TH" dirty="0"/>
              <a:t>ใน</a:t>
            </a:r>
            <a:r>
              <a:rPr lang="th-TH" altLang="th-TH" dirty="0" err="1"/>
              <a:t>รีเลชั่น</a:t>
            </a:r>
            <a:r>
              <a:rPr lang="th-TH" altLang="th-TH" dirty="0"/>
              <a:t> </a:t>
            </a:r>
            <a:r>
              <a:rPr lang="en-US" altLang="th-TH" dirty="0"/>
              <a:t>R </a:t>
            </a:r>
            <a:r>
              <a:rPr lang="th-TH" altLang="th-TH" dirty="0"/>
              <a:t>ที่มีค่าตรงกับทุก </a:t>
            </a:r>
            <a:r>
              <a:rPr lang="en-US" altLang="th-TH" dirty="0"/>
              <a:t>Tuple </a:t>
            </a:r>
            <a:r>
              <a:rPr lang="th-TH" altLang="th-TH" dirty="0"/>
              <a:t>ใน</a:t>
            </a:r>
            <a:r>
              <a:rPr lang="th-TH" altLang="th-TH" dirty="0" err="1"/>
              <a:t>รีเลชั่น</a:t>
            </a:r>
            <a:r>
              <a:rPr lang="en-US" altLang="th-TH" dirty="0"/>
              <a:t> S </a:t>
            </a:r>
            <a:r>
              <a:rPr lang="th-TH" altLang="th-TH" dirty="0"/>
              <a:t>แต่ในการแสดงผลจะแสดงเฉพาะ</a:t>
            </a:r>
            <a:r>
              <a:rPr lang="th-TH" altLang="th-TH" dirty="0" err="1"/>
              <a:t>แอตต</a:t>
            </a:r>
            <a:r>
              <a:rPr lang="th-TH" altLang="th-TH" dirty="0"/>
              <a:t>ริ</a:t>
            </a:r>
            <a:r>
              <a:rPr lang="th-TH" altLang="th-TH" dirty="0" err="1"/>
              <a:t>บิวต์</a:t>
            </a:r>
            <a:r>
              <a:rPr lang="th-TH" altLang="th-TH" dirty="0"/>
              <a:t>ที่ปรากฏใน </a:t>
            </a:r>
            <a:r>
              <a:rPr lang="en-US" altLang="th-TH" dirty="0"/>
              <a:t>R </a:t>
            </a:r>
            <a:r>
              <a:rPr lang="th-TH" altLang="th-TH" dirty="0"/>
              <a:t>แต่ไม่ปรากฏใน </a:t>
            </a:r>
            <a:r>
              <a:rPr lang="en-US" altLang="th-TH" dirty="0" smtClean="0"/>
              <a:t>S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th-TH" altLang="th-TH" dirty="0" smtClean="0"/>
              <a:t>ดังตัวอย่าง</a:t>
            </a:r>
            <a:r>
              <a:rPr lang="en-US" altLang="th-TH" dirty="0" smtClean="0"/>
              <a:t> V </a:t>
            </a:r>
            <a:r>
              <a:rPr lang="en-US" altLang="th-T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altLang="th-TH" dirty="0" smtClean="0">
                <a:cs typeface="Times New Roman" panose="02020603050405020304" pitchFamily="18" charset="0"/>
              </a:rPr>
              <a:t>W</a:t>
            </a:r>
            <a:endParaRPr lang="en-GB" alt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  <p:pic>
        <p:nvPicPr>
          <p:cNvPr id="5" name="Picture 2053" descr="C04NF01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46757"/>
          <a:stretch/>
        </p:blipFill>
        <p:spPr>
          <a:xfrm>
            <a:off x="3502124" y="3232448"/>
            <a:ext cx="4969390" cy="3489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28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485170"/>
            <a:ext cx="7736642" cy="5236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Divide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590356" y="1484784"/>
            <a:ext cx="720080" cy="735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b="1" dirty="0" smtClean="0"/>
              <a:t>R3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2982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เป็นคำสั่งที่เพิ่มเติมขึ้นมาเพื่อช่วยให้คำสั่งใน </a:t>
            </a:r>
            <a:r>
              <a:rPr lang="en-US" dirty="0" smtClean="0"/>
              <a:t>Relational Algebra </a:t>
            </a:r>
            <a:r>
              <a:rPr lang="th-TH" dirty="0" smtClean="0"/>
              <a:t>มีความคล่องตัวมากยิ่งขึ้น ประกอบไปด้วย</a:t>
            </a:r>
          </a:p>
          <a:p>
            <a:pPr lvl="1"/>
            <a:r>
              <a:rPr lang="en-US" dirty="0" smtClean="0"/>
              <a:t>RENAME</a:t>
            </a:r>
          </a:p>
          <a:p>
            <a:pPr lvl="1"/>
            <a:r>
              <a:rPr lang="en-US" dirty="0" smtClean="0"/>
              <a:t>EXTEND</a:t>
            </a:r>
          </a:p>
          <a:p>
            <a:pPr lvl="1"/>
            <a:r>
              <a:rPr lang="en-US" dirty="0" smtClean="0"/>
              <a:t>SUMMARIZE</a:t>
            </a:r>
          </a:p>
          <a:p>
            <a:pPr lvl="1"/>
            <a:r>
              <a:rPr lang="en-US" dirty="0" smtClean="0"/>
              <a:t>INSERT</a:t>
            </a:r>
          </a:p>
          <a:p>
            <a:pPr lvl="1"/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DELETE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คำสั่งเพิ่มเติมใน </a:t>
            </a:r>
            <a:r>
              <a:rPr lang="en-US" dirty="0" smtClean="0"/>
              <a:t>Relational Algebra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5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4F0729C3-F514-45D7-95A4-ACC68AAEF178}" type="slidenum">
              <a:rPr lang="en-GB" altLang="th-TH" sz="800" b="0"/>
              <a:pPr/>
              <a:t>3</a:t>
            </a:fld>
            <a:endParaRPr lang="en-GB" altLang="th-TH" sz="800" b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b="1" dirty="0" smtClean="0"/>
              <a:t>Relational Algebra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7309" y="1773239"/>
            <a:ext cx="9082379" cy="4129087"/>
          </a:xfrm>
        </p:spPr>
        <p:txBody>
          <a:bodyPr>
            <a:noAutofit/>
          </a:bodyPr>
          <a:lstStyle/>
          <a:p>
            <a:r>
              <a:rPr lang="th-TH" altLang="th-TH" sz="3600" dirty="0"/>
              <a:t>คือ ทฤษฎีทางภาษาสำหรับปฏิบัติการระหว่างข้อมูลต่าง ๆ ใน</a:t>
            </a:r>
            <a:r>
              <a:rPr lang="th-TH" altLang="th-TH" sz="3600" dirty="0" err="1" smtClean="0"/>
              <a:t>รีเลชั่น</a:t>
            </a:r>
            <a:r>
              <a:rPr lang="th-TH" altLang="th-TH" sz="3600" dirty="0" smtClean="0"/>
              <a:t> หนึ่งหรือ</a:t>
            </a:r>
            <a:r>
              <a:rPr lang="th-TH" altLang="th-TH" sz="3600" dirty="0"/>
              <a:t>หลายๆ </a:t>
            </a:r>
            <a:r>
              <a:rPr lang="th-TH" altLang="th-TH" sz="3600" dirty="0" err="1" smtClean="0"/>
              <a:t>รีเลชั่น</a:t>
            </a:r>
            <a:r>
              <a:rPr lang="en-US" altLang="th-TH" sz="3600" dirty="0" smtClean="0"/>
              <a:t> </a:t>
            </a:r>
            <a:r>
              <a:rPr lang="th-TH" altLang="th-TH" sz="3600" dirty="0" smtClean="0"/>
              <a:t>โดย</a:t>
            </a:r>
            <a:r>
              <a:rPr lang="th-TH" altLang="th-TH" sz="3600" dirty="0"/>
              <a:t>ผลของการปฏิบัติการจะไม่ส่งผล</a:t>
            </a:r>
            <a:r>
              <a:rPr lang="th-TH" altLang="th-TH" sz="3600" dirty="0" smtClean="0"/>
              <a:t>ต่อ              รี</a:t>
            </a:r>
            <a:r>
              <a:rPr lang="th-TH" altLang="th-TH" sz="3600" dirty="0" err="1" smtClean="0"/>
              <a:t>เลชั่นห</a:t>
            </a:r>
            <a:r>
              <a:rPr lang="th-TH" altLang="th-TH" sz="3600" dirty="0" smtClean="0"/>
              <a:t>ลัก</a:t>
            </a:r>
            <a:endParaRPr lang="th-TH" altLang="th-TH" sz="3600" dirty="0"/>
          </a:p>
          <a:p>
            <a:r>
              <a:rPr lang="th-TH" altLang="th-TH" sz="3600" dirty="0"/>
              <a:t>พีชคณิตเชิงสัมพันธ์ </a:t>
            </a:r>
            <a:r>
              <a:rPr lang="en-US" altLang="th-TH" sz="3600" dirty="0"/>
              <a:t>(Relational Algebra) </a:t>
            </a:r>
            <a:r>
              <a:rPr lang="th-TH" altLang="th-TH" sz="3600" dirty="0"/>
              <a:t>เป็น</a:t>
            </a:r>
            <a:r>
              <a:rPr lang="th-TH" altLang="th-TH" sz="3600" dirty="0" smtClean="0"/>
              <a:t>ภาษาใน</a:t>
            </a:r>
            <a:r>
              <a:rPr lang="th-TH" altLang="th-TH" sz="3600" dirty="0"/>
              <a:t>รูปแบบของ </a:t>
            </a:r>
            <a:r>
              <a:rPr lang="en-US" altLang="th-TH" sz="3600" dirty="0"/>
              <a:t>Procedural Query Language </a:t>
            </a:r>
            <a:r>
              <a:rPr lang="th-TH" altLang="th-TH" sz="3600" dirty="0" smtClean="0"/>
              <a:t>ด้วยการ</a:t>
            </a:r>
            <a:r>
              <a:rPr lang="th-TH" altLang="th-TH" sz="3600" dirty="0"/>
              <a:t>พิจารณาว่าจะทำอย่างไรเพื่อให้ได้มาซึ่ง</a:t>
            </a:r>
            <a:r>
              <a:rPr lang="th-TH" altLang="th-TH" sz="3600" dirty="0" smtClean="0"/>
              <a:t>ผลลัพธ์ของข้อมูลตามที่</a:t>
            </a:r>
            <a:r>
              <a:rPr lang="th-TH" altLang="th-TH" sz="3600" dirty="0"/>
              <a:t>ต้องการ</a:t>
            </a:r>
          </a:p>
          <a:p>
            <a:pPr>
              <a:buFont typeface="Monotype Sorts" pitchFamily="2" charset="2"/>
              <a:buNone/>
            </a:pPr>
            <a:endParaRPr lang="th-TH" altLang="th-TH" sz="3600" dirty="0"/>
          </a:p>
        </p:txBody>
      </p:sp>
    </p:spTree>
    <p:extLst>
      <p:ext uri="{BB962C8B-B14F-4D97-AF65-F5344CB8AC3E}">
        <p14:creationId xmlns:p14="http://schemas.microsoft.com/office/powerpoint/2010/main" val="10214864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เป็นคำสั่งสำหรับเปลี่ยนชื่อของ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รูปแบบคือ </a:t>
            </a:r>
            <a:r>
              <a:rPr lang="en-US" dirty="0" smtClean="0"/>
              <a:t>R </a:t>
            </a:r>
            <a:r>
              <a:rPr lang="en-US" b="1" dirty="0" smtClean="0"/>
              <a:t>RENAME</a:t>
            </a:r>
            <a:r>
              <a:rPr lang="en-US" dirty="0" smtClean="0"/>
              <a:t> old-attribute </a:t>
            </a:r>
            <a:r>
              <a:rPr lang="en-US" b="1" dirty="0" smtClean="0"/>
              <a:t>AS</a:t>
            </a:r>
            <a:r>
              <a:rPr lang="en-US" dirty="0" smtClean="0"/>
              <a:t> new-attribute</a:t>
            </a:r>
          </a:p>
          <a:p>
            <a:r>
              <a:rPr lang="th-TH" dirty="0" smtClean="0"/>
              <a:t>โดยที่ </a:t>
            </a:r>
            <a:endParaRPr lang="en-US" dirty="0" smtClean="0"/>
          </a:p>
          <a:p>
            <a:pPr lvl="1"/>
            <a:r>
              <a:rPr lang="en-US" dirty="0" smtClean="0"/>
              <a:t>R </a:t>
            </a:r>
            <a:r>
              <a:rPr lang="th-TH" dirty="0" smtClean="0"/>
              <a:t>คือ</a:t>
            </a:r>
            <a:r>
              <a:rPr lang="en-US" dirty="0" smtClean="0"/>
              <a:t> Relation </a:t>
            </a:r>
            <a:r>
              <a:rPr lang="th-TH" dirty="0" smtClean="0"/>
              <a:t>ที่เป็นเจ้าของ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smtClean="0"/>
              <a:t>old-attribute </a:t>
            </a:r>
            <a:r>
              <a:rPr lang="th-TH" dirty="0" smtClean="0"/>
              <a:t>คือชื่อเดิมของ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smtClean="0"/>
              <a:t>new-attribute </a:t>
            </a:r>
            <a:r>
              <a:rPr lang="th-TH" dirty="0" smtClean="0"/>
              <a:t>คือชื่อใหม่ของ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เช่น </a:t>
            </a:r>
            <a:r>
              <a:rPr lang="en-US" dirty="0" smtClean="0"/>
              <a:t>S </a:t>
            </a:r>
            <a:r>
              <a:rPr lang="en-US" b="1" dirty="0" smtClean="0"/>
              <a:t>RENAME</a:t>
            </a:r>
            <a:r>
              <a:rPr lang="en-US" dirty="0" smtClean="0"/>
              <a:t> CITY </a:t>
            </a:r>
            <a:r>
              <a:rPr lang="en-US" b="1" dirty="0" smtClean="0"/>
              <a:t>AS</a:t>
            </a:r>
            <a:r>
              <a:rPr lang="en-US" dirty="0" smtClean="0"/>
              <a:t> SCITY</a:t>
            </a:r>
            <a:endParaRPr lang="en-US" dirty="0"/>
          </a:p>
          <a:p>
            <a:pPr lvl="1"/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35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เป็นคำสั่งที่ใช้เพิ่ม </a:t>
            </a:r>
            <a:r>
              <a:rPr lang="en-US" dirty="0" smtClean="0"/>
              <a:t>Attribute </a:t>
            </a:r>
            <a:r>
              <a:rPr lang="th-TH" dirty="0" smtClean="0"/>
              <a:t>ใหม่ให้กับ</a:t>
            </a:r>
            <a:r>
              <a:rPr lang="th-TH" dirty="0" err="1" smtClean="0"/>
              <a:t>รีเลชั่น</a:t>
            </a:r>
            <a:endParaRPr lang="th-TH" dirty="0" smtClean="0"/>
          </a:p>
          <a:p>
            <a:r>
              <a:rPr lang="th-TH" dirty="0" smtClean="0"/>
              <a:t>มีรูปแบบคือ </a:t>
            </a:r>
            <a:r>
              <a:rPr lang="en-US" b="1" dirty="0" smtClean="0"/>
              <a:t>EXTEND</a:t>
            </a:r>
            <a:r>
              <a:rPr lang="en-US" dirty="0" smtClean="0"/>
              <a:t> R </a:t>
            </a:r>
            <a:r>
              <a:rPr lang="en-US" b="1" dirty="0" smtClean="0"/>
              <a:t>ADD</a:t>
            </a:r>
            <a:r>
              <a:rPr lang="en-US" dirty="0" smtClean="0"/>
              <a:t> value </a:t>
            </a:r>
            <a:r>
              <a:rPr lang="en-US" b="1" dirty="0" smtClean="0"/>
              <a:t>AS</a:t>
            </a:r>
            <a:r>
              <a:rPr lang="en-US" dirty="0" smtClean="0"/>
              <a:t> attribute</a:t>
            </a:r>
          </a:p>
          <a:p>
            <a:r>
              <a:rPr lang="th-TH" dirty="0" smtClean="0"/>
              <a:t>โดยที่</a:t>
            </a:r>
          </a:p>
          <a:p>
            <a:pPr lvl="1"/>
            <a:r>
              <a:rPr lang="en-US" dirty="0" smtClean="0"/>
              <a:t>R </a:t>
            </a:r>
            <a:r>
              <a:rPr lang="th-TH" dirty="0" smtClean="0"/>
              <a:t>คือ </a:t>
            </a:r>
            <a:r>
              <a:rPr lang="th-TH" dirty="0" err="1" smtClean="0"/>
              <a:t>รีเลชั่น</a:t>
            </a:r>
            <a:r>
              <a:rPr lang="th-TH" dirty="0" smtClean="0"/>
              <a:t>ที่ต้องการเพิ่ม </a:t>
            </a:r>
            <a:r>
              <a:rPr lang="en-US" dirty="0" smtClean="0"/>
              <a:t>Attribute</a:t>
            </a:r>
          </a:p>
          <a:p>
            <a:pPr lvl="1"/>
            <a:r>
              <a:rPr lang="en-US" dirty="0" smtClean="0"/>
              <a:t>value </a:t>
            </a:r>
            <a:r>
              <a:rPr lang="th-TH" dirty="0" smtClean="0"/>
              <a:t>คือ ค่าที่กำหนดให้กับทุกๆ </a:t>
            </a:r>
            <a:r>
              <a:rPr lang="en-US" dirty="0" smtClean="0"/>
              <a:t>Tuple </a:t>
            </a:r>
            <a:r>
              <a:rPr lang="th-TH" dirty="0" smtClean="0"/>
              <a:t>ใน </a:t>
            </a:r>
            <a:r>
              <a:rPr lang="en-US" dirty="0" smtClean="0"/>
              <a:t>Attribute </a:t>
            </a:r>
            <a:r>
              <a:rPr lang="th-TH" dirty="0" smtClean="0"/>
              <a:t>ใหม่</a:t>
            </a:r>
          </a:p>
          <a:p>
            <a:pPr lvl="1"/>
            <a:r>
              <a:rPr lang="en-US" dirty="0" smtClean="0"/>
              <a:t>attribute </a:t>
            </a:r>
            <a:r>
              <a:rPr lang="th-TH" dirty="0" smtClean="0"/>
              <a:t>คือ ชื่อของ </a:t>
            </a:r>
            <a:r>
              <a:rPr lang="en-US" dirty="0" err="1" smtClean="0"/>
              <a:t>Asttribute</a:t>
            </a:r>
            <a:r>
              <a:rPr lang="en-US" dirty="0" smtClean="0"/>
              <a:t> </a:t>
            </a:r>
            <a:r>
              <a:rPr lang="th-TH" dirty="0" smtClean="0"/>
              <a:t>ใหม่ที่เพิ่มเข้าไป</a:t>
            </a:r>
            <a:endParaRPr lang="en-US" dirty="0" smtClean="0"/>
          </a:p>
          <a:p>
            <a:r>
              <a:rPr lang="th-TH" dirty="0" smtClean="0"/>
              <a:t>เช่น </a:t>
            </a:r>
            <a:r>
              <a:rPr lang="en-US" b="1" dirty="0" smtClean="0"/>
              <a:t>EXTEND</a:t>
            </a:r>
            <a:r>
              <a:rPr lang="en-US" dirty="0" smtClean="0"/>
              <a:t> S </a:t>
            </a:r>
            <a:r>
              <a:rPr lang="en-US" b="1" dirty="0" smtClean="0"/>
              <a:t>ADD</a:t>
            </a:r>
            <a:r>
              <a:rPr lang="en-US" dirty="0" smtClean="0"/>
              <a:t> “Supplier” </a:t>
            </a:r>
            <a:r>
              <a:rPr lang="en-US" b="1" dirty="0" smtClean="0"/>
              <a:t>AS</a:t>
            </a:r>
            <a:r>
              <a:rPr lang="en-US" dirty="0" smtClean="0"/>
              <a:t> TAG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15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เป็นคำสั่งที่ใช้สำหรับหาค่าของ </a:t>
            </a:r>
            <a:r>
              <a:rPr lang="en-US" dirty="0" smtClean="0"/>
              <a:t>Attribute </a:t>
            </a:r>
            <a:r>
              <a:rPr lang="th-TH" dirty="0" smtClean="0"/>
              <a:t>ใด </a:t>
            </a:r>
            <a:r>
              <a:rPr lang="en-US" dirty="0" smtClean="0"/>
              <a:t>Attribute </a:t>
            </a:r>
            <a:r>
              <a:rPr lang="th-TH" dirty="0" smtClean="0"/>
              <a:t>หนึ่ง ด้วยฟังก์ชันใดๆ</a:t>
            </a:r>
          </a:p>
          <a:p>
            <a:r>
              <a:rPr lang="th-TH" dirty="0" smtClean="0"/>
              <a:t>รูปแบบคือ </a:t>
            </a:r>
            <a:r>
              <a:rPr lang="en-US" b="1" dirty="0" smtClean="0"/>
              <a:t>SUMMARIZE</a:t>
            </a:r>
            <a:r>
              <a:rPr lang="en-US" dirty="0" smtClean="0"/>
              <a:t> R </a:t>
            </a:r>
            <a:r>
              <a:rPr lang="en-US" b="1" dirty="0" smtClean="0"/>
              <a:t>By</a:t>
            </a:r>
            <a:r>
              <a:rPr lang="en-US" dirty="0" smtClean="0"/>
              <a:t> (a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n</a:t>
            </a:r>
            <a:r>
              <a:rPr lang="en-US" dirty="0" smtClean="0"/>
              <a:t>)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b="1" dirty="0" smtClean="0"/>
              <a:t>AS</a:t>
            </a:r>
            <a:r>
              <a:rPr lang="en-US" dirty="0" smtClean="0"/>
              <a:t> z</a:t>
            </a:r>
          </a:p>
          <a:p>
            <a:r>
              <a:rPr lang="th-TH" dirty="0" smtClean="0"/>
              <a:t>โดยที่</a:t>
            </a:r>
          </a:p>
          <a:p>
            <a:pPr lvl="1"/>
            <a:r>
              <a:rPr lang="en-US" dirty="0" smtClean="0"/>
              <a:t>R </a:t>
            </a:r>
            <a:r>
              <a:rPr lang="th-TH" dirty="0" smtClean="0"/>
              <a:t>คือชื่อของ </a:t>
            </a:r>
            <a:r>
              <a:rPr lang="en-US" dirty="0" smtClean="0"/>
              <a:t>Relation </a:t>
            </a:r>
            <a:r>
              <a:rPr lang="th-TH" dirty="0" smtClean="0"/>
              <a:t>ที่จะ </a:t>
            </a:r>
            <a:r>
              <a:rPr lang="en-US" dirty="0" smtClean="0"/>
              <a:t>Summarize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th-TH" dirty="0" smtClean="0"/>
              <a:t>คือ ชื่อของ </a:t>
            </a:r>
            <a:r>
              <a:rPr lang="en-US" dirty="0" smtClean="0"/>
              <a:t>Attribute </a:t>
            </a:r>
            <a:r>
              <a:rPr lang="th-TH" dirty="0" smtClean="0"/>
              <a:t>ที่จะใช้ </a:t>
            </a:r>
            <a:r>
              <a:rPr lang="en-US" dirty="0" smtClean="0"/>
              <a:t>Summarize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th-TH" dirty="0" smtClean="0"/>
              <a:t>คือ ฟังก์ชันที่จะนำมาใช้ เช่น </a:t>
            </a:r>
            <a:r>
              <a:rPr lang="en-US" dirty="0" smtClean="0"/>
              <a:t>SUM, COUNT </a:t>
            </a:r>
            <a:r>
              <a:rPr lang="th-TH" dirty="0" smtClean="0"/>
              <a:t>หรือ </a:t>
            </a:r>
            <a:r>
              <a:rPr lang="en-US" dirty="0" smtClean="0"/>
              <a:t>AVG</a:t>
            </a:r>
          </a:p>
          <a:p>
            <a:pPr lvl="1"/>
            <a:r>
              <a:rPr lang="en-US" dirty="0" smtClean="0"/>
              <a:t>z </a:t>
            </a:r>
            <a:r>
              <a:rPr lang="th-TH" dirty="0" smtClean="0"/>
              <a:t>คือ ชื่อของ </a:t>
            </a:r>
            <a:r>
              <a:rPr lang="en-US" dirty="0" smtClean="0"/>
              <a:t>Attribute </a:t>
            </a:r>
            <a:r>
              <a:rPr lang="th-TH" dirty="0" smtClean="0"/>
              <a:t>ที่ใช้เก็บผลลัพธ์ที่ได้จากการ </a:t>
            </a:r>
            <a:r>
              <a:rPr lang="en-US" dirty="0" smtClean="0"/>
              <a:t>Summarize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th-TH" dirty="0" smtClean="0"/>
              <a:t>เช่น </a:t>
            </a:r>
            <a:r>
              <a:rPr lang="en-US" b="1" dirty="0" smtClean="0"/>
              <a:t>SUMMARIZE</a:t>
            </a:r>
            <a:r>
              <a:rPr lang="en-US" dirty="0" smtClean="0"/>
              <a:t> SP </a:t>
            </a:r>
            <a:r>
              <a:rPr lang="en-US" b="1" dirty="0" smtClean="0"/>
              <a:t>BY</a:t>
            </a:r>
            <a:r>
              <a:rPr lang="en-US" dirty="0" smtClean="0"/>
              <a:t> () </a:t>
            </a:r>
            <a:r>
              <a:rPr lang="en-US" b="1" dirty="0" smtClean="0"/>
              <a:t>ADD</a:t>
            </a:r>
            <a:r>
              <a:rPr lang="en-US" dirty="0" smtClean="0"/>
              <a:t> SUM (QTY) </a:t>
            </a:r>
            <a:r>
              <a:rPr lang="en-US" b="1" dirty="0" smtClean="0"/>
              <a:t>AS</a:t>
            </a:r>
            <a:r>
              <a:rPr lang="en-US" dirty="0" smtClean="0"/>
              <a:t> GRANTOTAL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47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เป็นคำสั่งที่ใช้เพิ่ม </a:t>
            </a:r>
            <a:r>
              <a:rPr lang="en-US" dirty="0" smtClean="0"/>
              <a:t>Tuple </a:t>
            </a:r>
            <a:r>
              <a:rPr lang="th-TH" dirty="0" smtClean="0"/>
              <a:t>ทุก </a:t>
            </a:r>
            <a:r>
              <a:rPr lang="en-US" dirty="0" smtClean="0"/>
              <a:t>Tuple </a:t>
            </a:r>
            <a:r>
              <a:rPr lang="th-TH" dirty="0" smtClean="0"/>
              <a:t>จาก </a:t>
            </a:r>
            <a:r>
              <a:rPr lang="en-US" dirty="0" smtClean="0"/>
              <a:t>Relation </a:t>
            </a:r>
            <a:r>
              <a:rPr lang="th-TH" dirty="0" smtClean="0"/>
              <a:t>หนึ่ง ให้กับอีก </a:t>
            </a:r>
            <a:r>
              <a:rPr lang="en-US" dirty="0" smtClean="0"/>
              <a:t>Relation </a:t>
            </a:r>
            <a:r>
              <a:rPr lang="th-TH" dirty="0" smtClean="0"/>
              <a:t>หนึ่ง</a:t>
            </a:r>
          </a:p>
          <a:p>
            <a:r>
              <a:rPr lang="th-TH" dirty="0" smtClean="0"/>
              <a:t>รูปแบบคือ </a:t>
            </a:r>
            <a:r>
              <a:rPr lang="en-US" b="1" dirty="0" smtClean="0"/>
              <a:t>INSERT</a:t>
            </a:r>
            <a:r>
              <a:rPr lang="en-US" dirty="0" smtClean="0"/>
              <a:t> source </a:t>
            </a:r>
            <a:r>
              <a:rPr lang="en-US" b="1" dirty="0" smtClean="0"/>
              <a:t>INTO</a:t>
            </a:r>
            <a:r>
              <a:rPr lang="en-US" dirty="0" smtClean="0"/>
              <a:t> target</a:t>
            </a:r>
          </a:p>
          <a:p>
            <a:r>
              <a:rPr lang="th-TH" dirty="0" smtClean="0"/>
              <a:t>โดยที่</a:t>
            </a:r>
          </a:p>
          <a:p>
            <a:pPr lvl="1"/>
            <a:r>
              <a:rPr lang="en-US" dirty="0" smtClean="0"/>
              <a:t>source </a:t>
            </a:r>
            <a:r>
              <a:rPr lang="th-TH" dirty="0" smtClean="0"/>
              <a:t>คือ ชื่อ </a:t>
            </a:r>
            <a:r>
              <a:rPr lang="en-US" dirty="0" smtClean="0"/>
              <a:t>Relation </a:t>
            </a:r>
            <a:r>
              <a:rPr lang="th-TH" dirty="0" smtClean="0"/>
              <a:t>ต้นทาง</a:t>
            </a:r>
          </a:p>
          <a:p>
            <a:pPr lvl="1"/>
            <a:r>
              <a:rPr lang="en-US" dirty="0" smtClean="0"/>
              <a:t>target </a:t>
            </a:r>
            <a:r>
              <a:rPr lang="th-TH" dirty="0" smtClean="0"/>
              <a:t>คือ </a:t>
            </a:r>
            <a:r>
              <a:rPr lang="en-US" dirty="0" smtClean="0"/>
              <a:t>Relation</a:t>
            </a:r>
            <a:r>
              <a:rPr lang="th-TH" dirty="0" smtClean="0"/>
              <a:t> ที่รับค่าจาก</a:t>
            </a:r>
            <a:r>
              <a:rPr lang="en-US" dirty="0" smtClean="0"/>
              <a:t> source</a:t>
            </a:r>
            <a:endParaRPr lang="th-TH" dirty="0" smtClean="0"/>
          </a:p>
          <a:p>
            <a:r>
              <a:rPr lang="th-TH" dirty="0" smtClean="0"/>
              <a:t>เช่น </a:t>
            </a:r>
            <a:r>
              <a:rPr lang="en-US" b="1" dirty="0" smtClean="0"/>
              <a:t>INSERT</a:t>
            </a:r>
            <a:r>
              <a:rPr lang="en-US" dirty="0" smtClean="0"/>
              <a:t> (S </a:t>
            </a:r>
            <a:r>
              <a:rPr lang="en-US" b="1" dirty="0" smtClean="0"/>
              <a:t>WHERE</a:t>
            </a:r>
            <a:r>
              <a:rPr lang="en-US" dirty="0" smtClean="0"/>
              <a:t> CITY = “</a:t>
            </a:r>
            <a:r>
              <a:rPr lang="th-TH" dirty="0" smtClean="0"/>
              <a:t>สมุทรปราการ</a:t>
            </a:r>
            <a:r>
              <a:rPr lang="en-US" dirty="0" smtClean="0"/>
              <a:t>”)</a:t>
            </a:r>
            <a:r>
              <a:rPr lang="th-TH" dirty="0" smtClean="0"/>
              <a:t> </a:t>
            </a:r>
            <a:r>
              <a:rPr lang="en-US" b="1" dirty="0" smtClean="0"/>
              <a:t>INTO</a:t>
            </a:r>
            <a:r>
              <a:rPr lang="en-US" dirty="0" smtClean="0"/>
              <a:t> TEMP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07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เป็นคำสั่งที่ใช้สำหรับเปลี่ยนแปลงค่าของ </a:t>
            </a:r>
            <a:r>
              <a:rPr lang="en-US" dirty="0" smtClean="0"/>
              <a:t>Attribute </a:t>
            </a:r>
            <a:r>
              <a:rPr lang="th-TH" dirty="0" smtClean="0"/>
              <a:t>ใด </a:t>
            </a:r>
            <a:r>
              <a:rPr lang="en-US" dirty="0" smtClean="0"/>
              <a:t>Attribute </a:t>
            </a:r>
            <a:r>
              <a:rPr lang="th-TH" dirty="0" smtClean="0"/>
              <a:t>หนึ่งใน </a:t>
            </a:r>
            <a:r>
              <a:rPr lang="en-US" dirty="0" smtClean="0"/>
              <a:t>Relation</a:t>
            </a:r>
          </a:p>
          <a:p>
            <a:r>
              <a:rPr lang="th-TH" dirty="0" smtClean="0"/>
              <a:t>รูปแบบคือ </a:t>
            </a:r>
            <a:r>
              <a:rPr lang="en-US" b="1" dirty="0" smtClean="0"/>
              <a:t>UPDATE</a:t>
            </a:r>
            <a:r>
              <a:rPr lang="en-US" dirty="0" smtClean="0"/>
              <a:t> target assignment-value</a:t>
            </a:r>
          </a:p>
          <a:p>
            <a:r>
              <a:rPr lang="th-TH" dirty="0" smtClean="0"/>
              <a:t>โดยที่ </a:t>
            </a:r>
          </a:p>
          <a:p>
            <a:pPr lvl="1"/>
            <a:r>
              <a:rPr lang="en-US" dirty="0" smtClean="0"/>
              <a:t>target </a:t>
            </a:r>
            <a:r>
              <a:rPr lang="th-TH" dirty="0" smtClean="0"/>
              <a:t>คือ ชื่อ </a:t>
            </a:r>
            <a:r>
              <a:rPr lang="en-US" dirty="0" smtClean="0"/>
              <a:t>Relation </a:t>
            </a:r>
            <a:r>
              <a:rPr lang="th-TH" dirty="0" smtClean="0"/>
              <a:t>ที่ต้องการเปลี่ยนค่า</a:t>
            </a:r>
          </a:p>
          <a:p>
            <a:pPr lvl="1"/>
            <a:r>
              <a:rPr lang="en-US" dirty="0" smtClean="0"/>
              <a:t>assignment-value </a:t>
            </a:r>
            <a:r>
              <a:rPr lang="th-TH" dirty="0" smtClean="0"/>
              <a:t>คือ เงื่อนไขในการเปลี่ยนค่าให้กับ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เช่น </a:t>
            </a:r>
            <a:r>
              <a:rPr lang="en-US" b="1" dirty="0" smtClean="0"/>
              <a:t>UPDATE</a:t>
            </a:r>
            <a:r>
              <a:rPr lang="en-US" dirty="0" smtClean="0"/>
              <a:t> S </a:t>
            </a:r>
            <a:r>
              <a:rPr lang="en-US" b="1" dirty="0" smtClean="0"/>
              <a:t>WHERE</a:t>
            </a:r>
            <a:r>
              <a:rPr lang="en-US" dirty="0" smtClean="0"/>
              <a:t> COLOR = “</a:t>
            </a:r>
            <a:r>
              <a:rPr lang="th-TH" dirty="0" smtClean="0"/>
              <a:t>แดง</a:t>
            </a:r>
            <a:r>
              <a:rPr lang="en-US" dirty="0" smtClean="0"/>
              <a:t>”</a:t>
            </a:r>
            <a:r>
              <a:rPr lang="th-TH" dirty="0" smtClean="0"/>
              <a:t> </a:t>
            </a:r>
            <a:r>
              <a:rPr lang="en-US" dirty="0" smtClean="0"/>
              <a:t>CITY := “</a:t>
            </a:r>
            <a:r>
              <a:rPr lang="th-TH" dirty="0" smtClean="0"/>
              <a:t>สุพรรณบุรี</a:t>
            </a:r>
            <a:r>
              <a:rPr lang="en-US" dirty="0" smtClean="0"/>
              <a:t>”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00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เป็นคำสั่งใช้สำหรับลบ </a:t>
            </a:r>
            <a:r>
              <a:rPr lang="en-US" dirty="0" smtClean="0"/>
              <a:t>Tuple </a:t>
            </a:r>
            <a:r>
              <a:rPr lang="th-TH" dirty="0" smtClean="0"/>
              <a:t>ออกจาก </a:t>
            </a:r>
            <a:r>
              <a:rPr lang="en-US" dirty="0" smtClean="0"/>
              <a:t>Relation</a:t>
            </a:r>
          </a:p>
          <a:p>
            <a:r>
              <a:rPr lang="th-TH" dirty="0" smtClean="0"/>
              <a:t>มีรูปแบบคือ </a:t>
            </a:r>
            <a:r>
              <a:rPr lang="en-US" b="1" dirty="0" smtClean="0"/>
              <a:t>DELETE</a:t>
            </a:r>
            <a:r>
              <a:rPr lang="en-US" dirty="0" smtClean="0"/>
              <a:t> target</a:t>
            </a:r>
          </a:p>
          <a:p>
            <a:r>
              <a:rPr lang="th-TH" dirty="0" smtClean="0"/>
              <a:t>โดยที่ </a:t>
            </a:r>
            <a:r>
              <a:rPr lang="en-US" dirty="0" smtClean="0"/>
              <a:t>target </a:t>
            </a:r>
            <a:r>
              <a:rPr lang="th-TH" dirty="0" smtClean="0"/>
              <a:t>คือเงื่อนไขในการลบ</a:t>
            </a:r>
          </a:p>
          <a:p>
            <a:r>
              <a:rPr lang="th-TH" dirty="0" smtClean="0"/>
              <a:t>เช่น </a:t>
            </a:r>
            <a:r>
              <a:rPr lang="en-US" b="1" dirty="0" smtClean="0"/>
              <a:t>DELETE</a:t>
            </a:r>
            <a:r>
              <a:rPr lang="en-US" dirty="0" smtClean="0"/>
              <a:t> S </a:t>
            </a:r>
            <a:r>
              <a:rPr lang="en-US" b="1" dirty="0" smtClean="0"/>
              <a:t>WHERE</a:t>
            </a:r>
            <a:r>
              <a:rPr lang="en-US" dirty="0" smtClean="0"/>
              <a:t> STATUS&lt;20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6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9E9846CF-C841-445E-8E4E-47F16493B06F}" type="slidenum">
              <a:rPr lang="en-GB" altLang="th-TH" sz="800" b="0"/>
              <a:pPr/>
              <a:t>4</a:t>
            </a:fld>
            <a:endParaRPr lang="en-GB" altLang="th-TH" sz="800" b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b="1" dirty="0" smtClean="0"/>
              <a:t>Traditional Set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73239"/>
            <a:ext cx="8672803" cy="46275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h-TH" altLang="th-TH" sz="3600" dirty="0" smtClean="0"/>
              <a:t>เป็นการกระทำที่เกิดกับ</a:t>
            </a:r>
            <a:r>
              <a:rPr lang="th-TH" altLang="th-TH" sz="3600" dirty="0" err="1" smtClean="0"/>
              <a:t>รีเลชั่น</a:t>
            </a:r>
            <a:r>
              <a:rPr lang="th-TH" altLang="th-TH" sz="3600" dirty="0" smtClean="0"/>
              <a:t>ตามทฤษฎีของเซต โดย</a:t>
            </a:r>
            <a:r>
              <a:rPr lang="th-TH" altLang="th-TH" sz="3600" dirty="0" err="1" smtClean="0"/>
              <a:t>รีเลชั่น</a:t>
            </a:r>
            <a:r>
              <a:rPr lang="th-TH" altLang="th-TH" sz="3600" dirty="0" smtClean="0"/>
              <a:t>ที่นำมากระทำในกลุ่มนี้จะต้องมีจำนวน </a:t>
            </a:r>
            <a:r>
              <a:rPr lang="en-US" altLang="th-TH" sz="3600" dirty="0" err="1" smtClean="0"/>
              <a:t>Attrbute</a:t>
            </a:r>
            <a:r>
              <a:rPr lang="en-US" altLang="th-TH" sz="3600" dirty="0" smtClean="0"/>
              <a:t> </a:t>
            </a:r>
            <a:r>
              <a:rPr lang="th-TH" altLang="th-TH" sz="3600" dirty="0" smtClean="0"/>
              <a:t>ที่เท่ากัน และมีโดเมนเดียวกัน</a:t>
            </a:r>
            <a:endParaRPr lang="en-US" altLang="th-TH" sz="3600" dirty="0" smtClean="0"/>
          </a:p>
          <a:p>
            <a:pPr>
              <a:lnSpc>
                <a:spcPct val="90000"/>
              </a:lnSpc>
            </a:pPr>
            <a:r>
              <a:rPr lang="th-TH" altLang="th-TH" sz="3600" dirty="0" smtClean="0"/>
              <a:t>รูปแบบ</a:t>
            </a:r>
            <a:r>
              <a:rPr lang="th-TH" altLang="th-TH" sz="3600" dirty="0"/>
              <a:t>การสร้างประโยคภาษาใน</a:t>
            </a:r>
            <a:r>
              <a:rPr lang="en-US" altLang="th-TH" sz="3600" dirty="0"/>
              <a:t> Relational </a:t>
            </a:r>
            <a:r>
              <a:rPr lang="en-US" altLang="th-TH" sz="3600" dirty="0" smtClean="0"/>
              <a:t>Algebra </a:t>
            </a:r>
            <a:r>
              <a:rPr lang="th-TH" altLang="th-TH" sz="3600" dirty="0"/>
              <a:t>จะมี </a:t>
            </a:r>
            <a:r>
              <a:rPr lang="en-US" altLang="th-TH" sz="3600" dirty="0"/>
              <a:t>Operation </a:t>
            </a:r>
            <a:r>
              <a:rPr lang="th-TH" altLang="th-TH" sz="3600" dirty="0" smtClean="0"/>
              <a:t>พื้นฐานที่เกี่ยวกับเซตอยู่ </a:t>
            </a:r>
            <a:r>
              <a:rPr lang="en-US" altLang="th-TH" sz="3600" dirty="0" smtClean="0"/>
              <a:t>4</a:t>
            </a:r>
            <a:r>
              <a:rPr lang="th-TH" altLang="th-TH" sz="3600" dirty="0" smtClean="0"/>
              <a:t> </a:t>
            </a:r>
            <a:r>
              <a:rPr lang="en-US" altLang="th-TH" sz="3600" dirty="0"/>
              <a:t>Operation </a:t>
            </a:r>
            <a:r>
              <a:rPr lang="th-TH" altLang="th-TH" sz="3600" dirty="0"/>
              <a:t>คือ</a:t>
            </a:r>
            <a:endParaRPr lang="en-US" altLang="th-TH" sz="3600" dirty="0"/>
          </a:p>
          <a:p>
            <a:pPr lvl="1">
              <a:lnSpc>
                <a:spcPct val="90000"/>
              </a:lnSpc>
            </a:pPr>
            <a:r>
              <a:rPr lang="en-GB" altLang="th-TH" sz="3600" dirty="0"/>
              <a:t>Cartesian product</a:t>
            </a:r>
          </a:p>
          <a:p>
            <a:pPr lvl="1">
              <a:lnSpc>
                <a:spcPct val="90000"/>
              </a:lnSpc>
            </a:pPr>
            <a:r>
              <a:rPr lang="en-GB" altLang="th-TH" sz="3600" dirty="0" smtClean="0"/>
              <a:t>Union</a:t>
            </a:r>
          </a:p>
          <a:p>
            <a:pPr lvl="1">
              <a:lnSpc>
                <a:spcPct val="90000"/>
              </a:lnSpc>
            </a:pPr>
            <a:r>
              <a:rPr lang="en-GB" altLang="th-TH" sz="3600" dirty="0" smtClean="0"/>
              <a:t>Intersection</a:t>
            </a:r>
            <a:endParaRPr lang="en-GB" altLang="th-TH" sz="3600" dirty="0"/>
          </a:p>
          <a:p>
            <a:pPr lvl="1">
              <a:lnSpc>
                <a:spcPct val="90000"/>
              </a:lnSpc>
            </a:pPr>
            <a:r>
              <a:rPr lang="en-GB" altLang="th-TH" sz="3600" dirty="0" smtClean="0"/>
              <a:t>Difference</a:t>
            </a:r>
            <a:endParaRPr lang="en-GB" altLang="th-TH" sz="3600" dirty="0"/>
          </a:p>
        </p:txBody>
      </p:sp>
    </p:spTree>
    <p:extLst>
      <p:ext uri="{BB962C8B-B14F-4D97-AF65-F5344CB8AC3E}">
        <p14:creationId xmlns:p14="http://schemas.microsoft.com/office/powerpoint/2010/main" val="21976232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81AB6211-1F31-4F31-B738-39EC302CE82C}" type="slidenum">
              <a:rPr lang="en-GB" altLang="th-TH" sz="800" b="0"/>
              <a:pPr/>
              <a:t>5</a:t>
            </a:fld>
            <a:endParaRPr lang="en-GB" altLang="th-TH" sz="800" b="0"/>
          </a:p>
        </p:txBody>
      </p:sp>
      <p:sp>
        <p:nvSpPr>
          <p:cNvPr id="614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03412" y="188913"/>
            <a:ext cx="7772400" cy="1104900"/>
          </a:xfrm>
        </p:spPr>
        <p:txBody>
          <a:bodyPr/>
          <a:lstStyle/>
          <a:p>
            <a:r>
              <a:rPr lang="en-GB" altLang="th-TH" smtClean="0"/>
              <a:t>Relational Algebra Operations</a:t>
            </a:r>
          </a:p>
        </p:txBody>
      </p:sp>
      <p:pic>
        <p:nvPicPr>
          <p:cNvPr id="6148" name="Picture 2056" descr="C04NF0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2161" y="1484314"/>
            <a:ext cx="7882481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875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C58D00C3-BAFF-4B34-9B10-C52E875C74F3}" type="slidenum">
              <a:rPr lang="en-GB" altLang="th-TH" sz="800" b="0"/>
              <a:pPr/>
              <a:t>6</a:t>
            </a:fld>
            <a:endParaRPr lang="en-GB" altLang="th-TH" sz="800" b="0"/>
          </a:p>
        </p:txBody>
      </p:sp>
      <p:pic>
        <p:nvPicPr>
          <p:cNvPr id="7171" name="Picture 2053" descr="C04NF01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2162" y="1484314"/>
            <a:ext cx="8075778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2057"/>
          <p:cNvSpPr>
            <a:spLocks noGrp="1" noChangeArrowheads="1"/>
          </p:cNvSpPr>
          <p:nvPr>
            <p:ph type="title"/>
          </p:nvPr>
        </p:nvSpPr>
        <p:spPr>
          <a:xfrm>
            <a:off x="1903412" y="188913"/>
            <a:ext cx="7772400" cy="1104900"/>
          </a:xfrm>
          <a:noFill/>
        </p:spPr>
        <p:txBody>
          <a:bodyPr/>
          <a:lstStyle/>
          <a:p>
            <a:r>
              <a:rPr lang="en-GB" altLang="th-TH" smtClean="0"/>
              <a:t>Relational Algebra Operations</a:t>
            </a:r>
          </a:p>
        </p:txBody>
      </p:sp>
    </p:spTree>
    <p:extLst>
      <p:ext uri="{BB962C8B-B14F-4D97-AF65-F5344CB8AC3E}">
        <p14:creationId xmlns:p14="http://schemas.microsoft.com/office/powerpoint/2010/main" val="41472679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70FDEA71-C44B-4B92-A81F-19C00C1C4B68}" type="slidenum">
              <a:rPr lang="en-GB" altLang="th-TH" sz="800" b="0"/>
              <a:pPr/>
              <a:t>7</a:t>
            </a:fld>
            <a:endParaRPr lang="en-GB" altLang="th-TH" sz="800" b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Cartesian product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557338"/>
            <a:ext cx="9091903" cy="33845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GB" altLang="th-TH" sz="3600" dirty="0" smtClean="0"/>
              <a:t>R X S	</a:t>
            </a:r>
            <a:r>
              <a:rPr lang="th-TH" altLang="th-TH" sz="3600" dirty="0" smtClean="0"/>
              <a:t>หรือ </a:t>
            </a:r>
            <a:r>
              <a:rPr lang="en-US" altLang="th-TH" sz="3600" dirty="0" smtClean="0"/>
              <a:t>R TIMES S</a:t>
            </a:r>
            <a:endParaRPr lang="en-GB" altLang="th-TH" sz="3600" dirty="0" smtClean="0"/>
          </a:p>
          <a:p>
            <a:pPr lvl="1"/>
            <a:r>
              <a:rPr lang="th-TH" altLang="th-TH" sz="3200" dirty="0"/>
              <a:t>เป็นการรวมความสัมพันธ์โดยเป็นผลคูณ </a:t>
            </a:r>
            <a:r>
              <a:rPr lang="en-US" altLang="th-TH" sz="3200" dirty="0"/>
              <a:t>Cartesian </a:t>
            </a:r>
            <a:r>
              <a:rPr lang="th-TH" altLang="th-TH" sz="3200" dirty="0"/>
              <a:t>ระหว่าง 2 </a:t>
            </a:r>
            <a:r>
              <a:rPr lang="en-US" altLang="th-TH" sz="3200" dirty="0"/>
              <a:t>relations</a:t>
            </a:r>
          </a:p>
          <a:p>
            <a:pPr lvl="1"/>
            <a:r>
              <a:rPr lang="th-TH" altLang="th-TH" sz="3200" dirty="0"/>
              <a:t>จะได้จำนวน </a:t>
            </a:r>
            <a:r>
              <a:rPr lang="en-US" altLang="th-TH" sz="3200" dirty="0"/>
              <a:t>tuple </a:t>
            </a:r>
            <a:r>
              <a:rPr lang="th-TH" altLang="th-TH" sz="3200" dirty="0"/>
              <a:t>ของ </a:t>
            </a:r>
            <a:r>
              <a:rPr lang="en-US" altLang="th-TH" sz="3200" dirty="0"/>
              <a:t>R </a:t>
            </a:r>
            <a:r>
              <a:rPr lang="th-TH" altLang="th-TH" sz="3200" dirty="0"/>
              <a:t>ซึ่งทำการ </a:t>
            </a:r>
            <a:r>
              <a:rPr lang="en-US" altLang="th-TH" sz="3200" dirty="0"/>
              <a:t>join </a:t>
            </a:r>
            <a:r>
              <a:rPr lang="th-TH" altLang="th-TH" sz="3200" dirty="0"/>
              <a:t>กับทุก ๆ </a:t>
            </a:r>
            <a:r>
              <a:rPr lang="en-US" altLang="th-TH" sz="3200" dirty="0"/>
              <a:t>tuple </a:t>
            </a:r>
            <a:r>
              <a:rPr lang="th-TH" altLang="th-TH" sz="3200" dirty="0"/>
              <a:t>ใน </a:t>
            </a:r>
            <a:r>
              <a:rPr lang="en-US" altLang="th-TH" sz="3200" dirty="0"/>
              <a:t>S</a:t>
            </a:r>
          </a:p>
          <a:p>
            <a:pPr lvl="1"/>
            <a:r>
              <a:rPr lang="en-US" altLang="th-TH" sz="3200" dirty="0"/>
              <a:t>R </a:t>
            </a:r>
            <a:r>
              <a:rPr lang="th-TH" altLang="th-TH" sz="3200" dirty="0"/>
              <a:t>และ </a:t>
            </a:r>
            <a:r>
              <a:rPr lang="en-US" altLang="th-TH" sz="3200" dirty="0"/>
              <a:t>S</a:t>
            </a:r>
            <a:r>
              <a:rPr lang="th-TH" altLang="th-TH" sz="3200" dirty="0"/>
              <a:t> ไม่จำเป็นต้อง </a:t>
            </a:r>
            <a:r>
              <a:rPr lang="en-US" altLang="th-TH" sz="3200" dirty="0"/>
              <a:t>union </a:t>
            </a:r>
            <a:r>
              <a:rPr lang="th-TH" altLang="th-TH" sz="3200" dirty="0"/>
              <a:t>กันก็ได้</a:t>
            </a:r>
            <a:endParaRPr lang="en-GB" altLang="th-TH" sz="3200" dirty="0"/>
          </a:p>
        </p:txBody>
      </p:sp>
      <p:pic>
        <p:nvPicPr>
          <p:cNvPr id="5" name="Picture 2056" descr="C04NF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7" b="54618"/>
          <a:stretch/>
        </p:blipFill>
        <p:spPr>
          <a:xfrm>
            <a:off x="6598468" y="3423097"/>
            <a:ext cx="4176464" cy="3324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764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"/>
          <a:stretch/>
        </p:blipFill>
        <p:spPr>
          <a:xfrm>
            <a:off x="1117309" y="1499829"/>
            <a:ext cx="9267291" cy="4809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 </a:t>
            </a:r>
            <a:r>
              <a:rPr lang="en-US" dirty="0"/>
              <a:t>- Cartesian product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68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fld id="{E769A633-E1A3-4A81-A218-4D64F943C4FE}" type="slidenum">
              <a:rPr lang="en-GB" altLang="th-TH" sz="800" b="0"/>
              <a:pPr/>
              <a:t>9</a:t>
            </a:fld>
            <a:endParaRPr lang="en-GB" altLang="th-TH" sz="800" b="0"/>
          </a:p>
        </p:txBody>
      </p:sp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rmAutofit/>
          </a:bodyPr>
          <a:lstStyle/>
          <a:p>
            <a:r>
              <a:rPr lang="en-GB" altLang="th-TH" dirty="0" smtClean="0"/>
              <a:t>Example </a:t>
            </a:r>
            <a:r>
              <a:rPr lang="en-US" altLang="th-TH" dirty="0" smtClean="0"/>
              <a:t>2 </a:t>
            </a:r>
            <a:r>
              <a:rPr lang="en-GB" altLang="th-TH" dirty="0" smtClean="0"/>
              <a:t>- Cartesian product</a:t>
            </a:r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9612" y="1573213"/>
            <a:ext cx="8229600" cy="12239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GB" altLang="th-TH" sz="3000"/>
              <a:t>List the names and comments of all clients who have viewed a property for rent.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862138" y="3141664"/>
            <a:ext cx="8424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GB" altLang="th-TH" sz="2400" b="0" dirty="0">
                <a:latin typeface="Tahoma" panose="020B0604030504040204" pitchFamily="34" charset="0"/>
              </a:rPr>
              <a:t>(</a:t>
            </a:r>
            <a:r>
              <a:rPr lang="en-GB" altLang="th-TH" sz="2400" b="0" dirty="0">
                <a:latin typeface="Tahoma" panose="020B0604030504040204" pitchFamily="34" charset="0"/>
                <a:sym typeface="Symbol" panose="05050102010706020507" pitchFamily="18" charset="2"/>
              </a:rPr>
              <a:t></a:t>
            </a:r>
            <a:r>
              <a:rPr lang="en-GB" altLang="th-TH" sz="2400" b="0" baseline="-14000" dirty="0" err="1">
                <a:latin typeface="Tahoma" panose="020B0604030504040204" pitchFamily="34" charset="0"/>
              </a:rPr>
              <a:t>clientNo</a:t>
            </a:r>
            <a:r>
              <a:rPr lang="en-GB" altLang="th-TH" sz="2400" b="0" baseline="-14000" dirty="0">
                <a:latin typeface="Tahoma" panose="020B0604030504040204" pitchFamily="34" charset="0"/>
              </a:rPr>
              <a:t>, </a:t>
            </a:r>
            <a:r>
              <a:rPr lang="en-GB" altLang="th-TH" sz="2400" b="0" baseline="-14000" dirty="0" err="1">
                <a:latin typeface="Tahoma" panose="020B0604030504040204" pitchFamily="34" charset="0"/>
              </a:rPr>
              <a:t>clientName</a:t>
            </a:r>
            <a:r>
              <a:rPr lang="en-GB" altLang="th-TH" sz="2600" b="0" baseline="30000" dirty="0">
                <a:latin typeface="Tahoma" panose="020B0604030504040204" pitchFamily="34" charset="0"/>
              </a:rPr>
              <a:t>(CLIENT)</a:t>
            </a:r>
            <a:r>
              <a:rPr lang="en-GB" altLang="th-TH" sz="2400" b="0" dirty="0">
                <a:latin typeface="Tahoma" panose="020B0604030504040204" pitchFamily="34" charset="0"/>
              </a:rPr>
              <a:t>) </a:t>
            </a:r>
            <a:r>
              <a:rPr lang="en-US" altLang="th-TH" sz="2300" b="0" dirty="0">
                <a:latin typeface="Times" panose="02020603050405020304" pitchFamily="18" charset="0"/>
              </a:rPr>
              <a:t>×</a:t>
            </a:r>
            <a:r>
              <a:rPr lang="en-GB" altLang="th-TH" sz="2400" b="0" dirty="0">
                <a:latin typeface="Tahoma" panose="020B0604030504040204" pitchFamily="34" charset="0"/>
              </a:rPr>
              <a:t> (</a:t>
            </a:r>
            <a:r>
              <a:rPr lang="en-GB" altLang="th-TH" sz="2400" b="0" dirty="0">
                <a:latin typeface="Tahoma" panose="020B0604030504040204" pitchFamily="34" charset="0"/>
                <a:sym typeface="Symbol" panose="05050102010706020507" pitchFamily="18" charset="2"/>
              </a:rPr>
              <a:t></a:t>
            </a:r>
            <a:r>
              <a:rPr lang="en-GB" altLang="th-TH" sz="2400" b="0" baseline="-14000" dirty="0" err="1">
                <a:latin typeface="Tahoma" panose="020B0604030504040204" pitchFamily="34" charset="0"/>
              </a:rPr>
              <a:t>clientNo</a:t>
            </a:r>
            <a:r>
              <a:rPr lang="en-GB" altLang="th-TH" sz="2400" b="0" baseline="-14000" dirty="0">
                <a:latin typeface="Tahoma" panose="020B0604030504040204" pitchFamily="34" charset="0"/>
              </a:rPr>
              <a:t>, </a:t>
            </a:r>
            <a:r>
              <a:rPr lang="en-GB" altLang="th-TH" sz="2400" b="0" baseline="-14000" dirty="0" err="1">
                <a:latin typeface="Tahoma" panose="020B0604030504040204" pitchFamily="34" charset="0"/>
              </a:rPr>
              <a:t>propertyNo</a:t>
            </a:r>
            <a:r>
              <a:rPr lang="en-GB" altLang="th-TH" sz="2400" b="0" baseline="-14000" dirty="0">
                <a:latin typeface="Tahoma" panose="020B0604030504040204" pitchFamily="34" charset="0"/>
              </a:rPr>
              <a:t>, comment </a:t>
            </a:r>
            <a:r>
              <a:rPr lang="en-GB" altLang="th-TH" sz="2600" b="0" baseline="30000" dirty="0">
                <a:latin typeface="Tahoma" panose="020B0604030504040204" pitchFamily="34" charset="0"/>
              </a:rPr>
              <a:t>(VIEWING)</a:t>
            </a:r>
            <a:r>
              <a:rPr lang="en-GB" altLang="th-TH" sz="2400" b="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2274888" y="3933826"/>
            <a:ext cx="6964363" cy="1743075"/>
            <a:chOff x="474" y="2478"/>
            <a:chExt cx="4387" cy="1098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" y="2515"/>
              <a:ext cx="1680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478"/>
              <a:ext cx="2208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245" y="2718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cs typeface="Tahoma" panose="020B0604030504040204" pitchFamily="34" charset="0"/>
                </a:defRPr>
              </a:lvl9pPr>
            </a:lstStyle>
            <a:p>
              <a:r>
                <a:rPr lang="en-US" altLang="th-TH"/>
                <a:t>×</a:t>
              </a:r>
              <a:endParaRPr lang="th-TH" altLang="th-TH"/>
            </a:p>
          </p:txBody>
        </p:sp>
      </p:grpSp>
    </p:spTree>
    <p:extLst>
      <p:ext uri="{BB962C8B-B14F-4D97-AF65-F5344CB8AC3E}">
        <p14:creationId xmlns:p14="http://schemas.microsoft.com/office/powerpoint/2010/main" val="34195601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1297</Words>
  <Application>Microsoft Office PowerPoint</Application>
  <PresentationFormat>Custom</PresentationFormat>
  <Paragraphs>320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Century Gothic</vt:lpstr>
      <vt:lpstr>DilleniaUPC</vt:lpstr>
      <vt:lpstr>Monotype Sorts</vt:lpstr>
      <vt:lpstr>Symbol</vt:lpstr>
      <vt:lpstr>Tahoma</vt:lpstr>
      <vt:lpstr>TH SarabunPSK</vt:lpstr>
      <vt:lpstr>Times</vt:lpstr>
      <vt:lpstr>Times New Roman</vt:lpstr>
      <vt:lpstr>Class open house presentation</vt:lpstr>
      <vt:lpstr>บทที่ 6 การจัดการกับข้อมูล  (Data Manipulation)  Part1 – Relational Algebra</vt:lpstr>
      <vt:lpstr>Overview</vt:lpstr>
      <vt:lpstr>Relational Algebra</vt:lpstr>
      <vt:lpstr>Traditional Set Operation</vt:lpstr>
      <vt:lpstr>Relational Algebra Operations</vt:lpstr>
      <vt:lpstr>Relational Algebra Operations</vt:lpstr>
      <vt:lpstr>Cartesian product</vt:lpstr>
      <vt:lpstr>Example 1 - Cartesian product</vt:lpstr>
      <vt:lpstr>Example 2 - Cartesian product</vt:lpstr>
      <vt:lpstr>Result - Cartesian product</vt:lpstr>
      <vt:lpstr>Union</vt:lpstr>
      <vt:lpstr>Example - Union</vt:lpstr>
      <vt:lpstr>Intersection</vt:lpstr>
      <vt:lpstr>Example - Intersection</vt:lpstr>
      <vt:lpstr>Difference</vt:lpstr>
      <vt:lpstr>Example - Difference</vt:lpstr>
      <vt:lpstr>Special Relational Operation</vt:lpstr>
      <vt:lpstr>Select (or Restrict)</vt:lpstr>
      <vt:lpstr>Example - Select (or Restrict)</vt:lpstr>
      <vt:lpstr>Project</vt:lpstr>
      <vt:lpstr>Example - Project</vt:lpstr>
      <vt:lpstr>Join</vt:lpstr>
      <vt:lpstr>Join [cont.]</vt:lpstr>
      <vt:lpstr>Example - Join</vt:lpstr>
      <vt:lpstr>Example – Join (Result)</vt:lpstr>
      <vt:lpstr>Divide</vt:lpstr>
      <vt:lpstr>Divide [cont.]</vt:lpstr>
      <vt:lpstr>Example - Divide</vt:lpstr>
      <vt:lpstr>คำสั่งเพิ่มเติมใน Relational Algebra</vt:lpstr>
      <vt:lpstr>Rename</vt:lpstr>
      <vt:lpstr>EXTEND</vt:lpstr>
      <vt:lpstr>Summarize</vt:lpstr>
      <vt:lpstr>INSERT</vt:lpstr>
      <vt:lpstr>UPDATE</vt:lpstr>
      <vt:lpstr>DELETE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2016-02-28T14:07:43Z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