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2"/>
  </p:sldMasterIdLst>
  <p:notesMasterIdLst>
    <p:notesMasterId r:id="rId20"/>
  </p:notesMasterIdLst>
  <p:handoutMasterIdLst>
    <p:handoutMasterId r:id="rId21"/>
  </p:handoutMasterIdLst>
  <p:sldIdLst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E9EBF5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2/14/2016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2CCC-0B22-4462-B6A4-8C7842E89213}" type="datetime1">
              <a:rPr lang="en-US" smtClean="0"/>
              <a:t>2/14/2016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BD3C2-B47F-4DEE-B1F9-04F85C3C84E8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DC97-5B19-4702-A424-A1EFBAF212F3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8B43-BD0C-46C5-B388-D9652E96BC50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DDC0-1431-47AD-9621-00C6714A9609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BA74-A50D-41F7-BE7E-E31EAA1B581C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7A3-8960-478D-9CDC-6E97BBCC58D8}" type="datetime1">
              <a:rPr lang="en-US" smtClean="0"/>
              <a:t>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DB2B-74EC-48EA-8E32-5B8F62884C0F}" type="datetime1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BBE3-70AA-4E4B-8D6B-F2FE063A9DB8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4219-E006-488C-A2EB-85313FD97DB8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5497-890B-4E11-86CB-1153B179FF7C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9F0E4FC6-BEEF-444E-8B11-CEB36C87C989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800" b="1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โดย อ.อภิพงศ์ </a:t>
            </a:r>
            <a:r>
              <a:rPr lang="th-TH" dirty="0" err="1" smtClean="0"/>
              <a:t>ปิง</a:t>
            </a:r>
            <a:r>
              <a:rPr lang="th-TH" dirty="0" smtClean="0"/>
              <a:t>ยศ</a:t>
            </a:r>
            <a:endParaRPr lang="en-US" dirty="0" smtClean="0"/>
          </a:p>
          <a:p>
            <a:r>
              <a:rPr lang="th-TH" dirty="0" smtClean="0"/>
              <a:t>รายวิชา </a:t>
            </a:r>
            <a:r>
              <a:rPr lang="th-TH" dirty="0" err="1" smtClean="0"/>
              <a:t>สธ</a:t>
            </a:r>
            <a:r>
              <a:rPr lang="en-US" dirty="0" smtClean="0"/>
              <a:t>312 </a:t>
            </a:r>
            <a:r>
              <a:rPr lang="th-TH" dirty="0" smtClean="0"/>
              <a:t>ระบบการจัดการฐานข้อมูลทางธุรกิจ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en-US" dirty="0" smtClean="0"/>
              <a:t>5 </a:t>
            </a:r>
            <a:r>
              <a:rPr lang="th-TH" dirty="0" smtClean="0"/>
              <a:t>การควบคุมความถูกต้องให้กับข้อมูล</a:t>
            </a:r>
            <a:r>
              <a:rPr lang="en-US" dirty="0"/>
              <a:t> </a:t>
            </a:r>
            <a:r>
              <a:rPr lang="en-US" dirty="0" smtClean="0"/>
              <a:t>(Data Integrity)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Foreign </a:t>
            </a:r>
            <a:r>
              <a:rPr lang="en-US" dirty="0" smtClean="0"/>
              <a:t>Key </a:t>
            </a:r>
            <a:r>
              <a:rPr lang="th-TH" dirty="0" smtClean="0"/>
              <a:t>หรือ </a:t>
            </a:r>
            <a:r>
              <a:rPr lang="en-US" dirty="0" smtClean="0"/>
              <a:t>“</a:t>
            </a:r>
            <a:r>
              <a:rPr lang="th-TH" dirty="0" smtClean="0"/>
              <a:t>คีย์นอก</a:t>
            </a:r>
            <a:r>
              <a:rPr lang="en-US" dirty="0" smtClean="0"/>
              <a:t>” </a:t>
            </a:r>
            <a:r>
              <a:rPr lang="th-TH" dirty="0" smtClean="0"/>
              <a:t>เป็นคีย์ที่ใช้</a:t>
            </a:r>
            <a:r>
              <a:rPr lang="th-TH" dirty="0"/>
              <a:t>สำหรับเชื่อมโยงความสัมพันธ์ระหว่าง</a:t>
            </a:r>
            <a:r>
              <a:rPr lang="th-TH" dirty="0" err="1" smtClean="0"/>
              <a:t>รีเลชั่น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หรือกล่าวอีกนัยหนึ่งว่าเป็น </a:t>
            </a:r>
            <a:r>
              <a:rPr lang="en-US" dirty="0" smtClean="0"/>
              <a:t>Attribute </a:t>
            </a:r>
            <a:r>
              <a:rPr lang="th-TH" dirty="0" smtClean="0"/>
              <a:t>หนึ่งใน</a:t>
            </a:r>
            <a:r>
              <a:rPr lang="th-TH" dirty="0" err="1" smtClean="0"/>
              <a:t>รีเลชั่น</a:t>
            </a:r>
            <a:r>
              <a:rPr lang="th-TH" dirty="0" smtClean="0"/>
              <a:t> ที่ใช้อ้างอิงไปยัง </a:t>
            </a:r>
            <a:r>
              <a:rPr lang="en-US" dirty="0" smtClean="0"/>
              <a:t>Attribute </a:t>
            </a:r>
            <a:r>
              <a:rPr lang="th-TH" dirty="0" smtClean="0"/>
              <a:t>ที่ทำหน้าที่เป็น </a:t>
            </a:r>
            <a:r>
              <a:rPr lang="en-US" dirty="0" smtClean="0"/>
              <a:t>Candidate Key (</a:t>
            </a:r>
            <a:r>
              <a:rPr lang="th-TH" dirty="0" smtClean="0"/>
              <a:t>มักเป็น </a:t>
            </a:r>
            <a:r>
              <a:rPr lang="en-US" dirty="0" smtClean="0"/>
              <a:t>Primary Key) </a:t>
            </a:r>
            <a:r>
              <a:rPr lang="th-TH" dirty="0" smtClean="0"/>
              <a:t>ของอีกรี</a:t>
            </a:r>
            <a:r>
              <a:rPr lang="th-TH" dirty="0" err="1" smtClean="0"/>
              <a:t>เลชั่นห</a:t>
            </a:r>
            <a:r>
              <a:rPr lang="th-TH" dirty="0" smtClean="0"/>
              <a:t>นึ่งที่มีความสัมพันธ์กัน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</a:t>
            </a:r>
            <a:r>
              <a:rPr lang="en-US" dirty="0" smtClean="0"/>
              <a:t>(Foreign Key</a:t>
            </a:r>
            <a:r>
              <a:rPr lang="en-US" dirty="0"/>
              <a:t>)</a:t>
            </a:r>
            <a:endParaRPr lang="th-TH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187845" y="6165915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631369"/>
              </p:ext>
            </p:extLst>
          </p:nvPr>
        </p:nvGraphicFramePr>
        <p:xfrm>
          <a:off x="714511" y="4114800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511" y="3529114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11078"/>
              </p:ext>
            </p:extLst>
          </p:nvPr>
        </p:nvGraphicFramePr>
        <p:xfrm>
          <a:off x="8635389" y="4605674"/>
          <a:ext cx="2659972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986"/>
                <a:gridCol w="1329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ฝ่ายบุคคล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ฝ่ายไอที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ฝ่ายการตลาด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960047" y="3912167"/>
            <a:ext cx="152716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82444" y="3937000"/>
            <a:ext cx="1296144" cy="262413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8643204" y="4488231"/>
            <a:ext cx="1296144" cy="207290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4798268" y="3428999"/>
            <a:ext cx="1584176" cy="457199"/>
          </a:xfrm>
          <a:prstGeom prst="borderCallout1">
            <a:avLst>
              <a:gd name="adj1" fmla="val 45578"/>
              <a:gd name="adj2" fmla="val 98166"/>
              <a:gd name="adj3" fmla="val 113127"/>
              <a:gd name="adj4" fmla="val 1445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Key</a:t>
            </a:r>
            <a:endParaRPr lang="th-TH" dirty="0"/>
          </a:p>
        </p:txBody>
      </p:sp>
      <p:sp>
        <p:nvSpPr>
          <p:cNvPr id="13" name="Line Callout 1 12"/>
          <p:cNvSpPr/>
          <p:nvPr/>
        </p:nvSpPr>
        <p:spPr>
          <a:xfrm>
            <a:off x="8582970" y="3421293"/>
            <a:ext cx="1584176" cy="457199"/>
          </a:xfrm>
          <a:prstGeom prst="borderCallout1">
            <a:avLst>
              <a:gd name="adj1" fmla="val 99099"/>
              <a:gd name="adj2" fmla="val 38006"/>
              <a:gd name="adj3" fmla="val 239888"/>
              <a:gd name="adj4" fmla="val 3158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Key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907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 descr="C03NF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260648"/>
            <a:ext cx="6972818" cy="64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ข้อมูลที่จัดเก็บอยู่ในฐานข้อมูล บ่อยครั้งที่</a:t>
            </a:r>
            <a:r>
              <a:rPr lang="th-TH" dirty="0" err="1"/>
              <a:t>ปรากฎ</a:t>
            </a:r>
            <a:r>
              <a:rPr lang="th-TH" dirty="0"/>
              <a:t>ข้อมูลที่ถูกจัดเก็บไม่ครบถ้วน เช่น ข้อมูล</a:t>
            </a:r>
            <a:r>
              <a:rPr lang="th-TH" dirty="0" smtClean="0"/>
              <a:t>วัน</a:t>
            </a:r>
            <a:r>
              <a:rPr lang="en-US" dirty="0" smtClean="0"/>
              <a:t> </a:t>
            </a:r>
            <a:r>
              <a:rPr lang="th-TH" dirty="0" smtClean="0"/>
              <a:t>เดือน</a:t>
            </a:r>
            <a:r>
              <a:rPr lang="th-TH" dirty="0"/>
              <a:t>ปีเกิดของประชากร ซึ่งบางคนไม่สามารถระบุได้ แต่เนื่องจากทุก</a:t>
            </a:r>
            <a:r>
              <a:rPr lang="th-TH" dirty="0" err="1"/>
              <a:t>แอตต</a:t>
            </a:r>
            <a:r>
              <a:rPr lang="th-TH" dirty="0"/>
              <a:t>ริ</a:t>
            </a:r>
            <a:r>
              <a:rPr lang="th-TH" dirty="0" err="1"/>
              <a:t>บิวต์</a:t>
            </a:r>
            <a:r>
              <a:rPr lang="th-TH" dirty="0"/>
              <a:t>ในฐานข้อมูลแบบ </a:t>
            </a:r>
            <a:r>
              <a:rPr lang="en-US" dirty="0" smtClean="0"/>
              <a:t>Relational </a:t>
            </a:r>
            <a:r>
              <a:rPr lang="th-TH" dirty="0"/>
              <a:t>จะต้องมีค่าข้อมูล ดังนั้น เพื่อแก้ปัญหาดังกล่าวจึงได้มีการกำหนดค่าสำหรับข้อมูลที่</a:t>
            </a:r>
            <a:r>
              <a:rPr lang="th-TH" dirty="0" smtClean="0"/>
              <a:t>ไม่สามารถ</a:t>
            </a:r>
            <a:r>
              <a:rPr lang="th-TH" dirty="0"/>
              <a:t>ระบุค่าได้ขึ้นมา ซึ่งเรียกว่า </a:t>
            </a:r>
            <a:r>
              <a:rPr lang="en-US" dirty="0"/>
              <a:t>Null</a:t>
            </a:r>
          </a:p>
          <a:p>
            <a:r>
              <a:rPr lang="en-US" dirty="0" smtClean="0"/>
              <a:t>Null </a:t>
            </a:r>
            <a:r>
              <a:rPr lang="th-TH" dirty="0"/>
              <a:t>จะมีค่าที่แตกต่างจากช่องว่างหรือจำนวนศูนย์ เนื่องจาก </a:t>
            </a:r>
            <a:r>
              <a:rPr lang="en-US" dirty="0"/>
              <a:t>Null </a:t>
            </a:r>
            <a:r>
              <a:rPr lang="th-TH" dirty="0"/>
              <a:t>จะไม่ใช่ค่าที่ปรากฏอยู่จริง</a:t>
            </a:r>
            <a:r>
              <a:rPr lang="th-TH" dirty="0" smtClean="0"/>
              <a:t>ในโลก</a:t>
            </a:r>
            <a:r>
              <a:rPr lang="th-TH" dirty="0"/>
              <a:t>ของความเป็นจริง รวมทั้งเป็นค่าที่แทนข้อมูลที่ไม่สามารถระบุค่าได้ ส่วนช่องว่างหรือศูนย์</a:t>
            </a:r>
            <a:r>
              <a:rPr lang="th-TH" dirty="0" smtClean="0"/>
              <a:t>นั้นเป็น</a:t>
            </a:r>
            <a:r>
              <a:rPr lang="th-TH" dirty="0"/>
              <a:t>ค่าที่ปรากฏจริง จึงถือว่าเป็นค่าของข้อมูลที่ระบุค่าได้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046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819665"/>
              </p:ext>
            </p:extLst>
          </p:nvPr>
        </p:nvGraphicFramePr>
        <p:xfrm>
          <a:off x="1917948" y="2348880"/>
          <a:ext cx="7056784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Birth_date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1/8/2520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11/5/2530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Null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2525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7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กฎที่ใช้ควบคุมค่าของ</a:t>
            </a:r>
            <a:r>
              <a:rPr lang="th-TH" dirty="0" err="1"/>
              <a:t>แอตต</a:t>
            </a:r>
            <a:r>
              <a:rPr lang="th-TH" dirty="0"/>
              <a:t>ริ</a:t>
            </a:r>
            <a:r>
              <a:rPr lang="th-TH" dirty="0" err="1"/>
              <a:t>บิวต์</a:t>
            </a:r>
            <a:r>
              <a:rPr lang="th-TH" dirty="0"/>
              <a:t>ที่ทำหน้าที่เป็นคีย์หลัก (</a:t>
            </a:r>
            <a:r>
              <a:rPr lang="en-US" dirty="0"/>
              <a:t>Primary Key) </a:t>
            </a:r>
            <a:r>
              <a:rPr lang="th-TH" dirty="0"/>
              <a:t>ของ</a:t>
            </a:r>
            <a:r>
              <a:rPr lang="th-TH" dirty="0" err="1"/>
              <a:t>รีเลชั่น</a:t>
            </a:r>
            <a:r>
              <a:rPr lang="th-TH" dirty="0"/>
              <a:t>ใดๆ </a:t>
            </a:r>
            <a:r>
              <a:rPr lang="th-TH" dirty="0" smtClean="0"/>
              <a:t>ห้ามมี</a:t>
            </a:r>
            <a:r>
              <a:rPr lang="th-TH" dirty="0"/>
              <a:t>ค่าเป็น </a:t>
            </a:r>
            <a:r>
              <a:rPr lang="en-US" dirty="0"/>
              <a:t>Null </a:t>
            </a:r>
            <a:endParaRPr lang="en-US" dirty="0" smtClean="0"/>
          </a:p>
          <a:p>
            <a:r>
              <a:rPr lang="th-TH" dirty="0" smtClean="0"/>
              <a:t>ถ้า </a:t>
            </a:r>
            <a:r>
              <a:rPr lang="en-US" dirty="0" smtClean="0"/>
              <a:t>Candidate Key </a:t>
            </a:r>
            <a:r>
              <a:rPr lang="th-TH" dirty="0" smtClean="0"/>
              <a:t>ใดที่กำหนดให้ข้อมูลมีค่าเป็น </a:t>
            </a:r>
            <a:r>
              <a:rPr lang="en-US" dirty="0" smtClean="0"/>
              <a:t>Null </a:t>
            </a:r>
            <a:r>
              <a:rPr lang="th-TH" dirty="0" smtClean="0"/>
              <a:t>ได้แล้ว </a:t>
            </a:r>
            <a:r>
              <a:rPr lang="en-US" dirty="0" smtClean="0"/>
              <a:t>Candidate Key </a:t>
            </a:r>
            <a:r>
              <a:rPr lang="th-TH" dirty="0" smtClean="0"/>
              <a:t>นั้นจะไม่ถูกเลือกให้ทำหน้าที่เป็น </a:t>
            </a:r>
            <a:r>
              <a:rPr lang="en-US" dirty="0" smtClean="0"/>
              <a:t>Primary Key</a:t>
            </a:r>
            <a:endParaRPr lang="en-US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Integrity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78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เป็นกฎที่ใช้รักษาความสัมพันธ์ของข้อมูล ซึ่งเป็นกฎเกณฑ์ที่กำหนดไว้ว่า ค่าของข้อมูล</a:t>
            </a:r>
            <a:r>
              <a:rPr lang="th-TH" dirty="0" smtClean="0"/>
              <a:t>ใน</a:t>
            </a:r>
            <a:r>
              <a:rPr lang="th-TH" dirty="0" err="1" smtClean="0"/>
              <a:t>แอตต</a:t>
            </a:r>
            <a:r>
              <a:rPr lang="th-TH" dirty="0"/>
              <a:t>ริ</a:t>
            </a:r>
            <a:r>
              <a:rPr lang="th-TH" dirty="0" err="1"/>
              <a:t>บิวต์</a:t>
            </a:r>
            <a:r>
              <a:rPr lang="th-TH" dirty="0"/>
              <a:t>ที่ทำหน้าที่เป็น </a:t>
            </a:r>
            <a:r>
              <a:rPr lang="en-US" dirty="0"/>
              <a:t>Foreign Key </a:t>
            </a:r>
            <a:r>
              <a:rPr lang="th-TH" dirty="0"/>
              <a:t>ทุกๆ ค่าไม่ว่าจะเป็นของ </a:t>
            </a:r>
            <a:r>
              <a:rPr lang="en-US" dirty="0"/>
              <a:t>Relation </a:t>
            </a:r>
            <a:r>
              <a:rPr lang="th-TH" dirty="0"/>
              <a:t>ใด จะต้องสามารถ</a:t>
            </a:r>
            <a:r>
              <a:rPr lang="th-TH" dirty="0" smtClean="0"/>
              <a:t>จับคู่กับ</a:t>
            </a:r>
            <a:r>
              <a:rPr lang="th-TH" dirty="0"/>
              <a:t>ค่าของข้อมูลใน</a:t>
            </a:r>
            <a:r>
              <a:rPr lang="th-TH" dirty="0" err="1"/>
              <a:t>แอตต</a:t>
            </a:r>
            <a:r>
              <a:rPr lang="th-TH" dirty="0"/>
              <a:t>ริ</a:t>
            </a:r>
            <a:r>
              <a:rPr lang="th-TH" dirty="0" err="1"/>
              <a:t>บิวต์</a:t>
            </a:r>
            <a:r>
              <a:rPr lang="th-TH" dirty="0"/>
              <a:t>ที่ทำหน้าที่เป็น </a:t>
            </a:r>
            <a:r>
              <a:rPr lang="en-US" dirty="0"/>
              <a:t>Candidate Key </a:t>
            </a:r>
            <a:r>
              <a:rPr lang="th-TH" dirty="0"/>
              <a:t>ในอีก </a:t>
            </a:r>
            <a:r>
              <a:rPr lang="en-US" dirty="0"/>
              <a:t>Relation </a:t>
            </a:r>
            <a:r>
              <a:rPr lang="th-TH" dirty="0"/>
              <a:t>หนึ่งได้เสมอ</a:t>
            </a:r>
          </a:p>
          <a:p>
            <a:r>
              <a:rPr lang="th-TH" dirty="0" smtClean="0"/>
              <a:t>แต่</a:t>
            </a:r>
            <a:r>
              <a:rPr lang="th-TH" dirty="0"/>
              <a:t>ในแง่ความเป็นจริงแล้วค่าของ </a:t>
            </a:r>
            <a:r>
              <a:rPr lang="en-US" dirty="0"/>
              <a:t>Foreign Key </a:t>
            </a:r>
            <a:r>
              <a:rPr lang="th-TH" dirty="0"/>
              <a:t>ในบางครั้งก็ไม่สามารถระบุค่าได้ </a:t>
            </a:r>
            <a:r>
              <a:rPr lang="th-TH" dirty="0" smtClean="0"/>
              <a:t>เพราะฉะนั้นจึง</a:t>
            </a:r>
            <a:r>
              <a:rPr lang="th-TH" dirty="0"/>
              <a:t>กำหนดให้ </a:t>
            </a:r>
            <a:r>
              <a:rPr lang="en-US" dirty="0"/>
              <a:t>Foreign Key </a:t>
            </a:r>
            <a:r>
              <a:rPr lang="th-TH" dirty="0"/>
              <a:t>มีค่าเป็น </a:t>
            </a:r>
            <a:r>
              <a:rPr lang="en-US" dirty="0"/>
              <a:t>Null </a:t>
            </a:r>
            <a:r>
              <a:rPr lang="th-TH" dirty="0"/>
              <a:t>ได้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</a:t>
            </a:r>
            <a:r>
              <a:rPr lang="en-US" dirty="0" smtClean="0"/>
              <a:t>Integrity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1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กรณีที่มีการลบข้อมูลใน </a:t>
            </a:r>
            <a:r>
              <a:rPr lang="en-US" dirty="0" smtClean="0"/>
              <a:t>Target Relation </a:t>
            </a:r>
            <a:r>
              <a:rPr lang="th-TH" dirty="0" smtClean="0"/>
              <a:t>จะต้องเลือกกระทำอย่างใดอย่างหนึ่งต่อไปนี้</a:t>
            </a:r>
          </a:p>
          <a:p>
            <a:pPr lvl="1"/>
            <a:r>
              <a:rPr lang="th-TH" dirty="0" smtClean="0"/>
              <a:t>ไม่ยอมให้มีการลบข้อมูลเกิดขึ้น</a:t>
            </a:r>
          </a:p>
          <a:p>
            <a:pPr lvl="1"/>
            <a:r>
              <a:rPr lang="th-TH" dirty="0" smtClean="0"/>
              <a:t>ลบข้อมูลทั้งใน </a:t>
            </a:r>
            <a:r>
              <a:rPr lang="en-US" dirty="0" smtClean="0"/>
              <a:t>Target </a:t>
            </a:r>
            <a:r>
              <a:rPr lang="th-TH" dirty="0" smtClean="0"/>
              <a:t>และ </a:t>
            </a:r>
            <a:r>
              <a:rPr lang="en-US" dirty="0" smtClean="0"/>
              <a:t>Referencing Relation </a:t>
            </a:r>
            <a:r>
              <a:rPr lang="th-TH" dirty="0" smtClean="0"/>
              <a:t>ที่มี </a:t>
            </a:r>
            <a:r>
              <a:rPr lang="en-US" dirty="0" smtClean="0"/>
              <a:t>foreign key </a:t>
            </a:r>
            <a:r>
              <a:rPr lang="th-TH" dirty="0" smtClean="0"/>
              <a:t>อ้างอิงอยู่ทั้งหมด</a:t>
            </a:r>
          </a:p>
          <a:p>
            <a:r>
              <a:rPr lang="th-TH" dirty="0" smtClean="0"/>
              <a:t>กรณีที่มีการแก้ไขเปลี่ยนแปลงข้อมูลใน </a:t>
            </a:r>
            <a:r>
              <a:rPr lang="en-US" dirty="0" smtClean="0"/>
              <a:t>Target Relation </a:t>
            </a:r>
            <a:r>
              <a:rPr lang="th-TH" dirty="0" smtClean="0"/>
              <a:t>ที่มีความสัมพันธ์กับ </a:t>
            </a:r>
            <a:r>
              <a:rPr lang="en-US" dirty="0" smtClean="0"/>
              <a:t>Candidate Key </a:t>
            </a:r>
            <a:r>
              <a:rPr lang="th-TH" dirty="0" smtClean="0"/>
              <a:t>ของอีกรี</a:t>
            </a:r>
            <a:r>
              <a:rPr lang="th-TH" dirty="0" err="1" smtClean="0"/>
              <a:t>เลชั่นห</a:t>
            </a:r>
            <a:r>
              <a:rPr lang="th-TH" dirty="0" smtClean="0"/>
              <a:t>นึ่ง </a:t>
            </a:r>
            <a:r>
              <a:rPr lang="th-TH" dirty="0"/>
              <a:t>จะต้องเลือกกระทำอย่างใดอย่างหนึ่ง</a:t>
            </a:r>
            <a:r>
              <a:rPr lang="th-TH" dirty="0" smtClean="0"/>
              <a:t>ต่อไปนี้</a:t>
            </a:r>
          </a:p>
          <a:p>
            <a:pPr lvl="1"/>
            <a:r>
              <a:rPr lang="th-TH" dirty="0"/>
              <a:t>ไม่ยอมให้มีการลบข้อมูล</a:t>
            </a:r>
            <a:r>
              <a:rPr lang="th-TH" dirty="0" smtClean="0"/>
              <a:t>เกิดขึ้น</a:t>
            </a:r>
          </a:p>
          <a:p>
            <a:pPr lvl="1"/>
            <a:r>
              <a:rPr lang="th-TH" dirty="0" smtClean="0"/>
              <a:t>แก้ไขข้อมูล</a:t>
            </a:r>
            <a:r>
              <a:rPr lang="th-TH" dirty="0"/>
              <a:t>ทั้งใน </a:t>
            </a:r>
            <a:r>
              <a:rPr lang="en-US" dirty="0"/>
              <a:t>Target </a:t>
            </a:r>
            <a:r>
              <a:rPr lang="th-TH" dirty="0"/>
              <a:t>และ </a:t>
            </a:r>
            <a:r>
              <a:rPr lang="en-US" dirty="0"/>
              <a:t>Referencing Relation </a:t>
            </a:r>
            <a:r>
              <a:rPr lang="th-TH" dirty="0"/>
              <a:t>ที่มี </a:t>
            </a:r>
            <a:r>
              <a:rPr lang="en-US" dirty="0"/>
              <a:t>foreign key </a:t>
            </a:r>
            <a:r>
              <a:rPr lang="th-TH" dirty="0"/>
              <a:t>อ้างอิงอยู่ทั้งหมด</a:t>
            </a:r>
          </a:p>
          <a:p>
            <a:pPr lvl="1"/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</a:t>
            </a:r>
            <a:r>
              <a:rPr lang="en-US" dirty="0" smtClean="0"/>
              <a:t>Integrity 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19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0167146" y="483204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defPPr>
              <a:defRPr lang="en-US"/>
            </a:defPPr>
            <a:lvl1pPr marL="0" algn="r" defTabSz="1218987" rtl="0" eaLnBrk="1" latinLnBrk="0" hangingPunct="1"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5464"/>
              </p:ext>
            </p:extLst>
          </p:nvPr>
        </p:nvGraphicFramePr>
        <p:xfrm>
          <a:off x="693812" y="2780928"/>
          <a:ext cx="684076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40127"/>
                <a:gridCol w="1140127"/>
                <a:gridCol w="1140127"/>
                <a:gridCol w="1140127"/>
                <a:gridCol w="1140127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th-TH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93812" y="2195242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56566"/>
              </p:ext>
            </p:extLst>
          </p:nvPr>
        </p:nvGraphicFramePr>
        <p:xfrm>
          <a:off x="8614690" y="3271802"/>
          <a:ext cx="2659972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29986"/>
                <a:gridCol w="1329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ฝ่ายบุคคล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th-TH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ฝ่ายไอที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ฝ่ายการตลาด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939348" y="2578295"/>
            <a:ext cx="1527165" cy="5760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DEPARTMENT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61745" y="2603128"/>
            <a:ext cx="1296144" cy="262413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8622505" y="3154359"/>
            <a:ext cx="1296144" cy="2072908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4777569" y="2095127"/>
            <a:ext cx="1584176" cy="457199"/>
          </a:xfrm>
          <a:prstGeom prst="borderCallout1">
            <a:avLst>
              <a:gd name="adj1" fmla="val 45578"/>
              <a:gd name="adj2" fmla="val 98166"/>
              <a:gd name="adj3" fmla="val 113127"/>
              <a:gd name="adj4" fmla="val 14458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Foreign Key</a:t>
            </a:r>
            <a:endParaRPr lang="th-TH" dirty="0"/>
          </a:p>
        </p:txBody>
      </p:sp>
      <p:sp>
        <p:nvSpPr>
          <p:cNvPr id="13" name="Line Callout 1 12"/>
          <p:cNvSpPr/>
          <p:nvPr/>
        </p:nvSpPr>
        <p:spPr>
          <a:xfrm>
            <a:off x="8562271" y="2087421"/>
            <a:ext cx="1584176" cy="457199"/>
          </a:xfrm>
          <a:prstGeom prst="borderCallout1">
            <a:avLst>
              <a:gd name="adj1" fmla="val 99099"/>
              <a:gd name="adj2" fmla="val 38006"/>
              <a:gd name="adj3" fmla="val 239888"/>
              <a:gd name="adj4" fmla="val 3158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Candidate Key</a:t>
            </a:r>
            <a:endParaRPr lang="th-TH" dirty="0"/>
          </a:p>
        </p:txBody>
      </p:sp>
      <p:sp>
        <p:nvSpPr>
          <p:cNvPr id="14" name="Line Callout 1 13"/>
          <p:cNvSpPr/>
          <p:nvPr/>
        </p:nvSpPr>
        <p:spPr>
          <a:xfrm>
            <a:off x="7390556" y="5877272"/>
            <a:ext cx="2232248" cy="844204"/>
          </a:xfrm>
          <a:prstGeom prst="borderCallout1">
            <a:avLst>
              <a:gd name="adj1" fmla="val -930"/>
              <a:gd name="adj2" fmla="val 47762"/>
              <a:gd name="adj3" fmla="val -217505"/>
              <a:gd name="adj4" fmla="val -831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ต้องมีการลบหรือแก้ไขทั้งสอง</a:t>
            </a:r>
            <a:r>
              <a:rPr lang="th-TH" dirty="0" err="1" smtClean="0"/>
              <a:t>รีเลชั่น</a:t>
            </a:r>
            <a:endParaRPr lang="th-TH" dirty="0"/>
          </a:p>
        </p:txBody>
      </p:sp>
      <p:cxnSp>
        <p:nvCxnSpPr>
          <p:cNvPr id="16" name="Straight Connector 15"/>
          <p:cNvCxnSpPr>
            <a:stCxn id="14" idx="3"/>
          </p:cNvCxnSpPr>
          <p:nvPr/>
        </p:nvCxnSpPr>
        <p:spPr>
          <a:xfrm flipV="1">
            <a:off x="8506680" y="4581128"/>
            <a:ext cx="1123939" cy="1296144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Keys</a:t>
            </a:r>
          </a:p>
          <a:p>
            <a:r>
              <a:rPr lang="en-US" dirty="0" smtClean="0"/>
              <a:t>Null</a:t>
            </a:r>
          </a:p>
          <a:p>
            <a:r>
              <a:rPr lang="th-TH" dirty="0"/>
              <a:t>กฎ </a:t>
            </a:r>
            <a:r>
              <a:rPr lang="en-US" dirty="0"/>
              <a:t>Entity Integrity</a:t>
            </a:r>
          </a:p>
          <a:p>
            <a:r>
              <a:rPr lang="th-TH" dirty="0" smtClean="0"/>
              <a:t>กฎ </a:t>
            </a:r>
            <a:r>
              <a:rPr lang="en-US" dirty="0"/>
              <a:t>Referential </a:t>
            </a:r>
            <a:r>
              <a:rPr lang="en-US" dirty="0" smtClean="0"/>
              <a:t>Integrity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://blog.xlm.pt/wp-content/uploads/2014/05/datab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42" y="0"/>
            <a:ext cx="6972300" cy="392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8865535" cy="4470400"/>
          </a:xfrm>
        </p:spPr>
        <p:txBody>
          <a:bodyPr/>
          <a:lstStyle/>
          <a:p>
            <a:r>
              <a:rPr lang="th-TH" dirty="0" smtClean="0"/>
              <a:t>โดยปกติแล้วข้อมูลในฐานข้อมูลจะมีจำนวนมากมาย จึงอาจทำให้ข้อมูลที่เก็บอยู่ในแต่ละ </a:t>
            </a:r>
            <a:r>
              <a:rPr lang="en-US" dirty="0" smtClean="0"/>
              <a:t>Relation </a:t>
            </a:r>
            <a:r>
              <a:rPr lang="th-TH" dirty="0" smtClean="0"/>
              <a:t>ไม่ถูกต้องตามความเป็นจริงได้</a:t>
            </a:r>
          </a:p>
          <a:p>
            <a:r>
              <a:rPr lang="th-TH" dirty="0" smtClean="0"/>
              <a:t>จึงต้องมีการกำหนดกฎขึ้นมาเพื่อควบคุมความถูกต้อง  เรียกกฎนี้ว่า </a:t>
            </a:r>
            <a:r>
              <a:rPr lang="en-US" dirty="0" smtClean="0"/>
              <a:t> “Integrity Rule” </a:t>
            </a:r>
            <a:r>
              <a:rPr lang="th-TH" dirty="0" smtClean="0"/>
              <a:t>ซึ่งเป็นข้อจำกัดต่างๆ ที่ใช้ควบคุมข้อมูลให้มีความถูกต้องอยู่เสมอ</a:t>
            </a:r>
            <a:endParaRPr lang="en-US" dirty="0" smtClean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Integrity</a:t>
            </a:r>
          </a:p>
        </p:txBody>
      </p:sp>
    </p:spTree>
    <p:extLst>
      <p:ext uri="{BB962C8B-B14F-4D97-AF65-F5344CB8AC3E}">
        <p14:creationId xmlns:p14="http://schemas.microsoft.com/office/powerpoint/2010/main" val="9461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รหัสพนักงานจะต้องเป็นตัวเลขจำนวน </a:t>
            </a:r>
            <a:r>
              <a:rPr lang="en-US" dirty="0" smtClean="0"/>
              <a:t>5 </a:t>
            </a:r>
            <a:r>
              <a:rPr lang="th-TH" dirty="0" smtClean="0"/>
              <a:t>ตัวเท่านั้น</a:t>
            </a:r>
          </a:p>
          <a:p>
            <a:r>
              <a:rPr lang="th-TH" dirty="0" smtClean="0"/>
              <a:t>วุฒิการศึกษาจะต้องเป็นค่าใดค่าหนึ่งจาก  </a:t>
            </a:r>
            <a:r>
              <a:rPr lang="en-US" dirty="0" smtClean="0"/>
              <a:t>4  </a:t>
            </a:r>
            <a:r>
              <a:rPr lang="th-TH" dirty="0" smtClean="0"/>
              <a:t>ค่า คือ ต่ำกว่าปริญญาตรี ปริญญาตรี ปริญญาโท และปริญญาเอก</a:t>
            </a:r>
          </a:p>
          <a:p>
            <a:r>
              <a:rPr lang="th-TH" dirty="0" smtClean="0"/>
              <a:t>พนักงานแต่ละคนสามารถสังกัดแผนกได้เพียงแผนกเดียว</a:t>
            </a:r>
          </a:p>
          <a:p>
            <a:r>
              <a:rPr lang="th-TH" dirty="0" smtClean="0"/>
              <a:t>เงินเดือนของพนักงานจะต้องมีค่ามากกว่า </a:t>
            </a:r>
            <a:r>
              <a:rPr lang="en-US" dirty="0" smtClean="0"/>
              <a:t>0 </a:t>
            </a:r>
            <a:r>
              <a:rPr lang="th-TH" dirty="0" smtClean="0"/>
              <a:t>เสมอ</a:t>
            </a:r>
          </a:p>
          <a:p>
            <a:r>
              <a:rPr lang="th-TH" dirty="0" smtClean="0"/>
              <a:t>เพศของพนักงานต้องเป็นชายหรือหญิง</a:t>
            </a:r>
          </a:p>
          <a:p>
            <a:r>
              <a:rPr lang="th-TH" dirty="0" smtClean="0"/>
              <a:t>สถานะจะต้องเป็นค่าใดค่าหนึ่งจาก </a:t>
            </a:r>
            <a:r>
              <a:rPr lang="en-US" dirty="0" smtClean="0"/>
              <a:t>3 </a:t>
            </a:r>
            <a:r>
              <a:rPr lang="th-TH" dirty="0" smtClean="0"/>
              <a:t>ค่า คือ โสด สมรส หรือหย่าร้าง</a:t>
            </a:r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Integrity</a:t>
            </a:r>
            <a:r>
              <a:rPr lang="th-TH" dirty="0" smtClean="0"/>
              <a:t> </a:t>
            </a:r>
            <a:r>
              <a:rPr lang="en-US" dirty="0" smtClean="0"/>
              <a:t>[cont.]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9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</a:t>
            </a:r>
            <a:r>
              <a:rPr lang="en-US" dirty="0" smtClean="0"/>
              <a:t> </a:t>
            </a:r>
            <a:r>
              <a:rPr lang="th-TH" dirty="0" smtClean="0"/>
              <a:t>คือ </a:t>
            </a:r>
            <a:r>
              <a:rPr lang="en-US" dirty="0" smtClean="0"/>
              <a:t>Attribute </a:t>
            </a:r>
            <a:r>
              <a:rPr lang="th-TH" dirty="0" smtClean="0"/>
              <a:t>หรือ</a:t>
            </a:r>
            <a:r>
              <a:rPr lang="th-TH" dirty="0"/>
              <a:t>กลุ่ม</a:t>
            </a:r>
            <a:r>
              <a:rPr lang="th-TH" dirty="0" smtClean="0"/>
              <a:t>ของ </a:t>
            </a:r>
            <a:r>
              <a:rPr lang="en-US" dirty="0" smtClean="0"/>
              <a:t>Attribute </a:t>
            </a:r>
            <a:r>
              <a:rPr lang="th-TH" dirty="0" smtClean="0"/>
              <a:t>ที่</a:t>
            </a:r>
            <a:r>
              <a:rPr lang="th-TH" dirty="0"/>
              <a:t>บ่งบอกถึงความเป็นเอกลักษณ์ (</a:t>
            </a:r>
            <a:r>
              <a:rPr lang="en-US" dirty="0"/>
              <a:t>Uniquely) </a:t>
            </a:r>
            <a:r>
              <a:rPr lang="th-TH" dirty="0"/>
              <a:t>ของแต่</a:t>
            </a:r>
            <a:r>
              <a:rPr lang="th-TH" dirty="0" smtClean="0"/>
              <a:t>ละ</a:t>
            </a:r>
            <a:r>
              <a:rPr lang="en-US" dirty="0" smtClean="0"/>
              <a:t> Tuple </a:t>
            </a:r>
            <a:r>
              <a:rPr lang="th-TH" dirty="0" smtClean="0"/>
              <a:t>ใน</a:t>
            </a:r>
            <a:r>
              <a:rPr lang="th-TH" dirty="0" err="1"/>
              <a:t>รีเลชั่น</a:t>
            </a:r>
            <a:r>
              <a:rPr lang="th-TH" dirty="0"/>
              <a:t>นั้นๆ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th-TH" dirty="0"/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143395" y="3212977"/>
            <a:ext cx="8105182" cy="2084388"/>
            <a:chOff x="1292" y="1661"/>
            <a:chExt cx="3130" cy="1313"/>
          </a:xfrm>
        </p:grpSpPr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1292" y="1661"/>
              <a:ext cx="3130" cy="408"/>
              <a:chOff x="1156" y="1661"/>
              <a:chExt cx="3130" cy="408"/>
            </a:xfrm>
          </p:grpSpPr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1156" y="1661"/>
                <a:ext cx="3130" cy="408"/>
              </a:xfrm>
              <a:prstGeom prst="rect">
                <a:avLst/>
              </a:prstGeom>
              <a:solidFill>
                <a:srgbClr val="97FF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1292" y="1748"/>
                <a:ext cx="287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th-TH" sz="1800" dirty="0"/>
                  <a:t>EMPLOYEE (</a:t>
                </a:r>
                <a:r>
                  <a:rPr lang="en-US" altLang="th-TH" sz="1800" dirty="0" err="1" smtClean="0"/>
                  <a:t>empID</a:t>
                </a:r>
                <a:r>
                  <a:rPr lang="en-US" altLang="th-TH" sz="1800" dirty="0" smtClean="0"/>
                  <a:t>, </a:t>
                </a:r>
                <a:r>
                  <a:rPr lang="en-US" altLang="th-TH" sz="1800" dirty="0" err="1"/>
                  <a:t>empName</a:t>
                </a:r>
                <a:r>
                  <a:rPr lang="en-US" altLang="th-TH" sz="1800" dirty="0"/>
                  <a:t>, </a:t>
                </a:r>
                <a:r>
                  <a:rPr lang="en-US" altLang="th-TH" sz="1800" dirty="0" smtClean="0"/>
                  <a:t>surname, sex, salary, {</a:t>
                </a:r>
                <a:r>
                  <a:rPr lang="en-US" altLang="th-TH" sz="1800" dirty="0" err="1" smtClean="0"/>
                  <a:t>deptID</a:t>
                </a:r>
                <a:r>
                  <a:rPr lang="en-US" altLang="th-TH" sz="1800" dirty="0" smtClean="0"/>
                  <a:t>} )</a:t>
                </a:r>
                <a:endParaRPr lang="th-TH" altLang="th-TH" sz="1800" dirty="0"/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154" y="2218"/>
              <a:ext cx="158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 smtClean="0"/>
                <a:t>empID</a:t>
              </a:r>
              <a:r>
                <a:rPr lang="en-US" altLang="th-TH" sz="1800" dirty="0" smtClean="0"/>
                <a:t>)</a:t>
              </a:r>
              <a:endParaRPr lang="th-TH" altLang="th-TH" sz="1800" dirty="0"/>
            </a:p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/>
                <a:t>empName</a:t>
              </a:r>
              <a:r>
                <a:rPr lang="en-US" altLang="th-TH" sz="1800" dirty="0"/>
                <a:t>)</a:t>
              </a:r>
              <a:endParaRPr lang="th-TH" altLang="th-TH" sz="1800" dirty="0"/>
            </a:p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/>
                <a:t>empNo</a:t>
              </a:r>
              <a:r>
                <a:rPr lang="en-US" altLang="th-TH" sz="1800" dirty="0"/>
                <a:t>, </a:t>
              </a:r>
              <a:r>
                <a:rPr lang="en-US" altLang="th-TH" sz="1800" dirty="0" err="1"/>
                <a:t>empName</a:t>
              </a:r>
              <a:r>
                <a:rPr lang="en-US" altLang="th-TH" sz="1800" dirty="0" smtClean="0"/>
                <a:t>)</a:t>
              </a:r>
            </a:p>
            <a:p>
              <a:pPr eaLnBrk="1" hangingPunct="1"/>
              <a:r>
                <a:rPr lang="en-US" altLang="th-TH" sz="1800" dirty="0" smtClean="0"/>
                <a:t>(</a:t>
              </a:r>
              <a:r>
                <a:rPr lang="en-US" altLang="th-TH" sz="1800" dirty="0" err="1" smtClean="0"/>
                <a:t>empName</a:t>
              </a:r>
              <a:r>
                <a:rPr lang="en-US" altLang="th-TH" sz="1800" dirty="0" smtClean="0"/>
                <a:t>, surname)</a:t>
              </a:r>
              <a:endParaRPr lang="th-TH" altLang="th-TH" sz="18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375556" y="4697290"/>
            <a:ext cx="2726967" cy="771945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Line Callout 1 15"/>
          <p:cNvSpPr/>
          <p:nvPr/>
        </p:nvSpPr>
        <p:spPr>
          <a:xfrm>
            <a:off x="8182644" y="4626063"/>
            <a:ext cx="1584176" cy="745791"/>
          </a:xfrm>
          <a:prstGeom prst="borderCallout1">
            <a:avLst>
              <a:gd name="adj1" fmla="val 52485"/>
              <a:gd name="adj2" fmla="val -203"/>
              <a:gd name="adj3" fmla="val 61321"/>
              <a:gd name="adj4" fmla="val -7085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Composite Key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08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[cont.]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292985"/>
              </p:ext>
            </p:extLst>
          </p:nvPr>
        </p:nvGraphicFramePr>
        <p:xfrm>
          <a:off x="1701924" y="2708920"/>
          <a:ext cx="792088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01923" y="1854317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 Key </a:t>
            </a:r>
            <a:r>
              <a:rPr lang="th-TH" dirty="0"/>
              <a:t>คือ </a:t>
            </a:r>
            <a:r>
              <a:rPr lang="th-TH" dirty="0" smtClean="0"/>
              <a:t>“คีย์คู่แข่ง</a:t>
            </a:r>
            <a:r>
              <a:rPr lang="en-US" dirty="0" smtClean="0"/>
              <a:t>”</a:t>
            </a:r>
            <a:r>
              <a:rPr lang="th-TH" dirty="0" smtClean="0"/>
              <a:t> </a:t>
            </a:r>
            <a:r>
              <a:rPr lang="th-TH" dirty="0"/>
              <a:t>ซึ่งก็คือ </a:t>
            </a:r>
            <a:r>
              <a:rPr lang="en-US" dirty="0" smtClean="0"/>
              <a:t>Key </a:t>
            </a:r>
            <a:r>
              <a:rPr lang="th-TH" dirty="0" smtClean="0"/>
              <a:t>ที่</a:t>
            </a:r>
            <a:r>
              <a:rPr lang="th-TH" dirty="0"/>
              <a:t>มีขนาดเล็กที่สุด ที่สามารถระบุความแตกต่างในแต่</a:t>
            </a:r>
            <a:r>
              <a:rPr lang="th-TH" dirty="0" smtClean="0"/>
              <a:t>ละ</a:t>
            </a:r>
            <a:r>
              <a:rPr lang="en-US" dirty="0" smtClean="0"/>
              <a:t> Tuple </a:t>
            </a:r>
            <a:r>
              <a:rPr lang="th-TH" dirty="0" smtClean="0"/>
              <a:t>บน</a:t>
            </a:r>
            <a:r>
              <a:rPr lang="th-TH" dirty="0" err="1"/>
              <a:t>รีเลชั่น</a:t>
            </a:r>
            <a:r>
              <a:rPr lang="th-TH" dirty="0"/>
              <a:t>ได้ กล่าวคือ</a:t>
            </a:r>
            <a:r>
              <a:rPr lang="th-TH" dirty="0" smtClean="0"/>
              <a:t>เป็น</a:t>
            </a:r>
            <a:r>
              <a:rPr lang="en-US" dirty="0" smtClean="0"/>
              <a:t> Key </a:t>
            </a:r>
            <a:r>
              <a:rPr lang="th-TH" dirty="0" smtClean="0"/>
              <a:t>ที่</a:t>
            </a:r>
            <a:r>
              <a:rPr lang="th-TH" dirty="0"/>
              <a:t>ไม่มี </a:t>
            </a:r>
            <a:r>
              <a:rPr lang="en-US" dirty="0"/>
              <a:t>Subset </a:t>
            </a:r>
            <a:r>
              <a:rPr lang="th-TH" dirty="0"/>
              <a:t>ของตัวเอง </a:t>
            </a:r>
            <a:r>
              <a:rPr lang="th-TH" dirty="0" smtClean="0"/>
              <a:t>เพราะฉ</a:t>
            </a:r>
            <a:r>
              <a:rPr lang="th-TH" dirty="0"/>
              <a:t>ะ</a:t>
            </a:r>
            <a:r>
              <a:rPr lang="th-TH" dirty="0" smtClean="0"/>
              <a:t>นั้น </a:t>
            </a:r>
            <a:r>
              <a:rPr lang="th-TH" dirty="0"/>
              <a:t>คีย์คู่แข็งก็คือ </a:t>
            </a:r>
            <a:r>
              <a:rPr lang="en-US" dirty="0" err="1" smtClean="0"/>
              <a:t>empID</a:t>
            </a:r>
            <a:r>
              <a:rPr lang="en-US" dirty="0" smtClean="0"/>
              <a:t>, </a:t>
            </a:r>
            <a:r>
              <a:rPr lang="en-US" dirty="0" err="1"/>
              <a:t>empName</a:t>
            </a:r>
            <a:endParaRPr lang="en-US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(Candidate Key)</a:t>
            </a:r>
            <a:endParaRPr lang="th-TH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61964" y="3559497"/>
            <a:ext cx="8105182" cy="2402888"/>
            <a:chOff x="1292" y="1661"/>
            <a:chExt cx="3130" cy="1445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292" y="1661"/>
              <a:ext cx="3130" cy="408"/>
              <a:chOff x="1156" y="1661"/>
              <a:chExt cx="3130" cy="408"/>
            </a:xfrm>
          </p:grpSpPr>
          <p:sp>
            <p:nvSpPr>
              <p:cNvPr id="8" name="Rectangle 16"/>
              <p:cNvSpPr>
                <a:spLocks noChangeArrowheads="1"/>
              </p:cNvSpPr>
              <p:nvPr/>
            </p:nvSpPr>
            <p:spPr bwMode="auto">
              <a:xfrm>
                <a:off x="1156" y="1661"/>
                <a:ext cx="3130" cy="408"/>
              </a:xfrm>
              <a:prstGeom prst="rect">
                <a:avLst/>
              </a:prstGeom>
              <a:solidFill>
                <a:srgbClr val="97FFE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th-TH" sz="1800"/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1292" y="1748"/>
                <a:ext cx="2870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th-TH" sz="1800" dirty="0"/>
                  <a:t>EMPLOYEE (</a:t>
                </a:r>
                <a:r>
                  <a:rPr lang="en-US" altLang="th-TH" sz="1800" dirty="0" err="1" smtClean="0"/>
                  <a:t>empID</a:t>
                </a:r>
                <a:r>
                  <a:rPr lang="en-US" altLang="th-TH" sz="1800" dirty="0" smtClean="0"/>
                  <a:t>, </a:t>
                </a:r>
                <a:r>
                  <a:rPr lang="en-US" altLang="th-TH" sz="1800" dirty="0" err="1"/>
                  <a:t>empName</a:t>
                </a:r>
                <a:r>
                  <a:rPr lang="en-US" altLang="th-TH" sz="1800" dirty="0"/>
                  <a:t>, </a:t>
                </a:r>
                <a:r>
                  <a:rPr lang="en-US" altLang="th-TH" sz="1800" dirty="0" smtClean="0"/>
                  <a:t>surname, sex, salary, {</a:t>
                </a:r>
                <a:r>
                  <a:rPr lang="en-US" altLang="th-TH" sz="1800" dirty="0" err="1" smtClean="0"/>
                  <a:t>deptID</a:t>
                </a:r>
                <a:r>
                  <a:rPr lang="en-US" altLang="th-TH" sz="1800" dirty="0" smtClean="0"/>
                  <a:t>} )</a:t>
                </a:r>
                <a:endParaRPr lang="th-TH" altLang="th-TH" sz="1800" dirty="0"/>
              </a:p>
            </p:txBody>
          </p:sp>
        </p:grp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154" y="2218"/>
              <a:ext cx="1587" cy="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 smtClean="0"/>
                <a:t>empID</a:t>
              </a:r>
              <a:r>
                <a:rPr lang="en-US" altLang="th-TH" sz="1800" dirty="0" smtClean="0"/>
                <a:t>)</a:t>
              </a:r>
              <a:endParaRPr lang="th-TH" altLang="th-TH" sz="1800" dirty="0"/>
            </a:p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/>
                <a:t>empName</a:t>
              </a:r>
              <a:r>
                <a:rPr lang="en-US" altLang="th-TH" sz="1800" dirty="0"/>
                <a:t>)</a:t>
              </a:r>
              <a:endParaRPr lang="th-TH" altLang="th-TH" sz="1800" dirty="0"/>
            </a:p>
            <a:p>
              <a:pPr eaLnBrk="1" hangingPunct="1"/>
              <a:r>
                <a:rPr lang="en-US" altLang="th-TH" sz="1800" dirty="0"/>
                <a:t>(</a:t>
              </a:r>
              <a:r>
                <a:rPr lang="en-US" altLang="th-TH" sz="1800" dirty="0" err="1"/>
                <a:t>empNo</a:t>
              </a:r>
              <a:r>
                <a:rPr lang="en-US" altLang="th-TH" sz="1800" dirty="0"/>
                <a:t>, </a:t>
              </a:r>
              <a:r>
                <a:rPr lang="en-US" altLang="th-TH" sz="1800" dirty="0" err="1"/>
                <a:t>empName</a:t>
              </a:r>
              <a:r>
                <a:rPr lang="en-US" altLang="th-TH" sz="1800" dirty="0" smtClean="0"/>
                <a:t>)</a:t>
              </a:r>
            </a:p>
            <a:p>
              <a:pPr eaLnBrk="1" hangingPunct="1"/>
              <a:endParaRPr lang="en-US" altLang="th-TH" sz="1800" dirty="0"/>
            </a:p>
            <a:p>
              <a:pPr eaLnBrk="1" hangingPunct="1"/>
              <a:r>
                <a:rPr lang="en-US" altLang="th-TH" sz="1800" dirty="0" smtClean="0"/>
                <a:t>(</a:t>
              </a:r>
              <a:r>
                <a:rPr lang="en-US" altLang="th-TH" sz="1800" dirty="0" err="1" smtClean="0"/>
                <a:t>empName</a:t>
              </a:r>
              <a:r>
                <a:rPr lang="en-US" altLang="th-TH" sz="1800" dirty="0" smtClean="0"/>
                <a:t>, surname)</a:t>
              </a:r>
              <a:endParaRPr lang="th-TH" altLang="th-TH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12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/>
              <a:t>Key </a:t>
            </a:r>
            <a:r>
              <a:rPr lang="th-TH" dirty="0" smtClean="0"/>
              <a:t>คือ  </a:t>
            </a:r>
            <a:r>
              <a:rPr lang="en-US" dirty="0" smtClean="0"/>
              <a:t>Candidate Key </a:t>
            </a:r>
            <a:r>
              <a:rPr lang="th-TH" dirty="0" smtClean="0"/>
              <a:t>ที่</a:t>
            </a:r>
            <a:r>
              <a:rPr lang="th-TH" dirty="0"/>
              <a:t>ผ่านการคัดเลือกเพื่อให้เป็นคีย์หลัก และใช้ในการอ้างอิงความเป็น</a:t>
            </a:r>
            <a:r>
              <a:rPr lang="th-TH" dirty="0" smtClean="0"/>
              <a:t>เอกลักษณ์</a:t>
            </a:r>
            <a:r>
              <a:rPr lang="en-US" dirty="0" smtClean="0"/>
              <a:t> </a:t>
            </a:r>
            <a:r>
              <a:rPr lang="th-TH" dirty="0" smtClean="0"/>
              <a:t>(</a:t>
            </a:r>
            <a:r>
              <a:rPr lang="en-US" dirty="0"/>
              <a:t>Uniquely) </a:t>
            </a:r>
            <a:r>
              <a:rPr lang="th-TH" dirty="0"/>
              <a:t>ของ</a:t>
            </a:r>
            <a:r>
              <a:rPr lang="th-TH" dirty="0" err="1"/>
              <a:t>รีเลชั่น</a:t>
            </a:r>
            <a:r>
              <a:rPr lang="th-TH" dirty="0"/>
              <a:t>นั้นๆ</a:t>
            </a:r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</a:t>
            </a:r>
            <a:r>
              <a:rPr lang="en-US" dirty="0" smtClean="0"/>
              <a:t>(Primary Key)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667646"/>
              </p:ext>
            </p:extLst>
          </p:nvPr>
        </p:nvGraphicFramePr>
        <p:xfrm>
          <a:off x="1701924" y="3717032"/>
          <a:ext cx="7920882" cy="2286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Surname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Sex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Salary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DeptID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สมบูรณ์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สุขมาก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สมเกียรติ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เจริญพร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02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จันจิรา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แจ้งเกิด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12,000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03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00004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น้ำฝน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/>
                        <a:t>ม่วงทอง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01</a:t>
                      </a:r>
                      <a:endParaRPr lang="th-T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01923" y="2862429"/>
            <a:ext cx="1304695" cy="5760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EMPLOYEE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820" y="6170662"/>
            <a:ext cx="978453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3200" dirty="0" smtClean="0"/>
              <a:t>ในตัวอย่างนี้ควรใช้ </a:t>
            </a:r>
            <a:r>
              <a:rPr lang="en-US" sz="3200" dirty="0" err="1" smtClean="0"/>
              <a:t>EmpID</a:t>
            </a:r>
            <a:r>
              <a:rPr lang="en-US" sz="3200" dirty="0" smtClean="0"/>
              <a:t> </a:t>
            </a:r>
            <a:r>
              <a:rPr lang="th-TH" sz="3200" dirty="0" smtClean="0"/>
              <a:t>เป็น </a:t>
            </a:r>
            <a:r>
              <a:rPr lang="en-US" sz="3200" dirty="0" smtClean="0"/>
              <a:t>Primary Key </a:t>
            </a:r>
            <a:r>
              <a:rPr lang="th-TH" sz="3200" dirty="0" smtClean="0"/>
              <a:t>เพราะจะทำให้</a:t>
            </a:r>
            <a:r>
              <a:rPr lang="en-US" sz="3200" dirty="0" smtClean="0"/>
              <a:t> Tuple </a:t>
            </a:r>
            <a:r>
              <a:rPr lang="th-TH" sz="3200" dirty="0" smtClean="0"/>
              <a:t>มีเอกลักษณ์เฉพาะ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80668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Key </a:t>
            </a:r>
            <a:r>
              <a:rPr lang="th-TH" dirty="0" smtClean="0"/>
              <a:t>หรือ “คีย์สำรอง” เป็น </a:t>
            </a:r>
            <a:r>
              <a:rPr lang="en-US" dirty="0" smtClean="0"/>
              <a:t>Candidate Key </a:t>
            </a:r>
            <a:r>
              <a:rPr lang="th-TH" dirty="0" smtClean="0"/>
              <a:t>ที่</a:t>
            </a:r>
            <a:r>
              <a:rPr lang="th-TH" dirty="0"/>
              <a:t>ไม่ได้ถูกเลือกให้เป็นคีย์หลัก กล่าวคือ คีย์สำรองนี้เมื่อนำไปใช้ในการค้นหาข้อมูล</a:t>
            </a:r>
            <a:r>
              <a:rPr lang="th-TH" dirty="0" smtClean="0"/>
              <a:t>จากความสัมพันธ์</a:t>
            </a:r>
            <a:r>
              <a:rPr lang="th-TH" dirty="0"/>
              <a:t>จะได้</a:t>
            </a:r>
            <a:r>
              <a:rPr lang="th-TH" dirty="0" smtClean="0"/>
              <a:t>มากกว่าหนึ่ง </a:t>
            </a:r>
            <a:r>
              <a:rPr lang="en-US" dirty="0" smtClean="0"/>
              <a:t>Tuple</a:t>
            </a:r>
            <a:r>
              <a:rPr lang="th-TH" dirty="0" smtClean="0"/>
              <a:t> </a:t>
            </a:r>
            <a:r>
              <a:rPr lang="th-TH" dirty="0"/>
              <a:t>นั่นเป็นเพราะว่าคีย์สำรองนั้นจะไม่มีความเป็น</a:t>
            </a:r>
            <a:r>
              <a:rPr lang="th-TH" dirty="0" smtClean="0"/>
              <a:t>เอกลักษณ์</a:t>
            </a:r>
            <a:endParaRPr lang="en-US" dirty="0" smtClean="0"/>
          </a:p>
          <a:p>
            <a:r>
              <a:rPr lang="th-TH" dirty="0" smtClean="0"/>
              <a:t>จากในตัวอย่างอาจใช้ </a:t>
            </a:r>
            <a:r>
              <a:rPr lang="en-US" dirty="0" smtClean="0"/>
              <a:t>Candidate Key “</a:t>
            </a:r>
            <a:r>
              <a:rPr lang="en-US" dirty="0" err="1" smtClean="0"/>
              <a:t>EmpName+surname</a:t>
            </a:r>
            <a:r>
              <a:rPr lang="en-US" dirty="0" smtClean="0"/>
              <a:t>” </a:t>
            </a:r>
            <a:r>
              <a:rPr lang="th-TH" dirty="0" smtClean="0"/>
              <a:t>เป็น </a:t>
            </a:r>
            <a:r>
              <a:rPr lang="en-US" dirty="0" smtClean="0"/>
              <a:t>Alternate Key</a:t>
            </a:r>
            <a:endParaRPr lang="th-TH" dirty="0"/>
          </a:p>
          <a:p>
            <a:endParaRPr lang="th-T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</a:t>
            </a:r>
            <a:r>
              <a:rPr lang="en-US" dirty="0" smtClean="0"/>
              <a:t>(Alternate Key</a:t>
            </a:r>
            <a:r>
              <a:rPr lang="en-US" dirty="0"/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39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0</TotalTime>
  <Words>1104</Words>
  <Application>Microsoft Office PowerPoint</Application>
  <PresentationFormat>Custom</PresentationFormat>
  <Paragraphs>248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Angsana New</vt:lpstr>
      <vt:lpstr>Arial</vt:lpstr>
      <vt:lpstr>Century Gothic</vt:lpstr>
      <vt:lpstr>TH SarabunPSK</vt:lpstr>
      <vt:lpstr>Class open house presentation</vt:lpstr>
      <vt:lpstr>บทที่ 5 การควบคุมความถูกต้องให้กับข้อมูล (Data Integrity)</vt:lpstr>
      <vt:lpstr>Overview</vt:lpstr>
      <vt:lpstr>Data Integrity</vt:lpstr>
      <vt:lpstr>Data Integrity [cont.]</vt:lpstr>
      <vt:lpstr>Keys</vt:lpstr>
      <vt:lpstr>Keys [cont.]</vt:lpstr>
      <vt:lpstr>Keys (Candidate Key)</vt:lpstr>
      <vt:lpstr>Keys (Primary Key)</vt:lpstr>
      <vt:lpstr>Keys (Alternate Key)</vt:lpstr>
      <vt:lpstr>Keys (Foreign Key)</vt:lpstr>
      <vt:lpstr>PowerPoint Presentation</vt:lpstr>
      <vt:lpstr>Null</vt:lpstr>
      <vt:lpstr>PowerPoint Presentation</vt:lpstr>
      <vt:lpstr>Entity Integrity</vt:lpstr>
      <vt:lpstr>Referential Integrity</vt:lpstr>
      <vt:lpstr>Referential Integrity [cont.]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2016-01-14T13:57:36Z</dcterms:created>
  <dcterms:modified xsi:type="dcterms:W3CDTF">2016-02-14T16:22:10Z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