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9945688" cy="6858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1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22634-62AD-42D5-8CAB-050C8143040A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9A9ED-E37F-4FC1-B9E8-F47C0BEFB5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5736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0" y="857250"/>
            <a:ext cx="30876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0" y="857250"/>
            <a:ext cx="3087688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75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545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2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36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98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164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4185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79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6772323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376" y="1680466"/>
            <a:ext cx="4562856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1941909" y="1680466"/>
            <a:ext cx="2127171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4402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790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936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199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646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220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58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31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31/10/59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700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8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5408" y="2319929"/>
            <a:ext cx="6848492" cy="3143250"/>
          </a:xfrm>
        </p:spPr>
        <p:txBody>
          <a:bodyPr>
            <a:normAutofit/>
          </a:bodyPr>
          <a:lstStyle/>
          <a:p>
            <a:r>
              <a:rPr lang="th-TH" b="1" dirty="0" smtClean="0"/>
              <a:t>บทที่ </a:t>
            </a:r>
            <a:r>
              <a:rPr lang="en-US" dirty="0" smtClean="0"/>
              <a:t>11</a:t>
            </a:r>
            <a:r>
              <a:rPr lang="en-US" b="1" dirty="0" smtClean="0"/>
              <a:t> : </a:t>
            </a:r>
            <a:r>
              <a:rPr lang="th-TH" dirty="0" smtClean="0"/>
              <a:t>การบีบอัดข้อมูล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(Data Compression)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th-TH" sz="4000" dirty="0" err="1"/>
              <a:t>สธ</a:t>
            </a:r>
            <a:r>
              <a:rPr lang="en-US" sz="4000" dirty="0"/>
              <a:t>212 </a:t>
            </a:r>
            <a:r>
              <a:rPr lang="th-TH" sz="4000" dirty="0"/>
              <a:t>ระบบสื่อประสมสำหรับธุรกิจ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5408" y="5408587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1026" name="Picture 2" descr="http://thumbs.dreamstime.com/z/multimedia-internet-sharing-concept-279073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6" y="197470"/>
            <a:ext cx="3786151" cy="29118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เทคนิคการบีบอัดข้อมูล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2479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Lossless Compression</a:t>
            </a:r>
          </a:p>
          <a:p>
            <a:r>
              <a:rPr lang="en-US" dirty="0" smtClean="0"/>
              <a:t>Entropy </a:t>
            </a:r>
            <a:r>
              <a:rPr lang="th-TH" dirty="0" smtClean="0"/>
              <a:t>ใช้แบบจำลองความน่าจะเป็นในทางสถิติคาดเดาว่าเหตุการณ์ถัดไปคืออะไร โดยใช้อัลกอริทึม </a:t>
            </a:r>
            <a:r>
              <a:rPr lang="en-US" dirty="0" smtClean="0"/>
              <a:t>Shannon’s Law of Entropy</a:t>
            </a:r>
          </a:p>
          <a:p>
            <a:r>
              <a:rPr lang="en-US" dirty="0" smtClean="0"/>
              <a:t>RLE (Run Length Encoding) </a:t>
            </a:r>
            <a:endParaRPr lang="th-TH" dirty="0" smtClean="0"/>
          </a:p>
          <a:p>
            <a:r>
              <a:rPr lang="en-US" dirty="0" smtClean="0"/>
              <a:t>Huffman Coding</a:t>
            </a:r>
          </a:p>
          <a:p>
            <a:r>
              <a:rPr lang="en-US" dirty="0" smtClean="0"/>
              <a:t>Arithmetic Coding</a:t>
            </a:r>
          </a:p>
          <a:p>
            <a:r>
              <a:rPr lang="en-US" dirty="0" smtClean="0"/>
              <a:t>LZW (Lempel-Ziv-Welsh Coding)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…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6146" name="Picture 2" descr="https://upload.wikimedia.org/wikipedia/en/2/2f/Claude_Elwood_Shannon_%281916-2001%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24" y="212974"/>
            <a:ext cx="1623461" cy="2292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50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เทคนิคการบีบอัด</a:t>
            </a:r>
            <a:r>
              <a:rPr lang="th-TH" dirty="0" smtClean="0"/>
              <a:t>ข้อมูล</a:t>
            </a:r>
            <a:r>
              <a:rPr lang="en-US" dirty="0" smtClean="0"/>
              <a:t> 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2"/>
                </a:solidFill>
              </a:rPr>
              <a:t>Lossy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Transform Coding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Psycho-Analysis </a:t>
            </a:r>
            <a:r>
              <a:rPr lang="th-TH" dirty="0" smtClean="0">
                <a:solidFill>
                  <a:schemeClr val="tx1"/>
                </a:solidFill>
              </a:rPr>
              <a:t>เข้ารหัสเสียงตามการได้ยินของมนุษย์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Interframe</a:t>
            </a:r>
            <a:r>
              <a:rPr lang="en-US" dirty="0" smtClean="0">
                <a:solidFill>
                  <a:schemeClr val="tx1"/>
                </a:solidFill>
              </a:rPr>
              <a:t> Correlation </a:t>
            </a:r>
            <a:r>
              <a:rPr lang="th-TH" dirty="0" smtClean="0">
                <a:solidFill>
                  <a:schemeClr val="tx1"/>
                </a:solidFill>
              </a:rPr>
              <a:t>จะใช้อัลกอริทึม </a:t>
            </a:r>
            <a:r>
              <a:rPr lang="en-US" dirty="0" smtClean="0">
                <a:solidFill>
                  <a:schemeClr val="tx1"/>
                </a:solidFill>
              </a:rPr>
              <a:t>JPEG Compression </a:t>
            </a:r>
            <a:r>
              <a:rPr lang="th-TH" dirty="0" smtClean="0">
                <a:solidFill>
                  <a:schemeClr val="tx1"/>
                </a:solidFill>
              </a:rPr>
              <a:t>มาทำการบีบอัดวิดีโอ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Fractal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454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มาตรฐานการบีบอัดข้อมูลแบบ </a:t>
            </a:r>
            <a:r>
              <a:rPr lang="en-US" dirty="0" smtClean="0"/>
              <a:t>JPEG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JPEG (Joint Photographers Expert Group) </a:t>
            </a:r>
            <a:r>
              <a:rPr lang="th-TH" dirty="0" smtClean="0"/>
              <a:t>เป็นมาตรฐานการบีบอัดภาพที่ใช้เทคนิคหลายรูปแบบมาผสมผสานกัน เช่น </a:t>
            </a:r>
            <a:r>
              <a:rPr lang="en-US" dirty="0" smtClean="0"/>
              <a:t>RLE </a:t>
            </a:r>
            <a:r>
              <a:rPr lang="th-TH" dirty="0" smtClean="0"/>
              <a:t>และ </a:t>
            </a:r>
            <a:r>
              <a:rPr lang="en-US" dirty="0" smtClean="0"/>
              <a:t>Huffman Coding </a:t>
            </a:r>
            <a:r>
              <a:rPr lang="th-TH" dirty="0" smtClean="0"/>
              <a:t>เป็นต้น</a:t>
            </a:r>
          </a:p>
          <a:p>
            <a:r>
              <a:rPr lang="th-TH" dirty="0" smtClean="0"/>
              <a:t>รองรับการบีบอัดทั้งแบบ </a:t>
            </a:r>
            <a:r>
              <a:rPr lang="en-US" dirty="0" smtClean="0"/>
              <a:t>Lossless </a:t>
            </a:r>
            <a:r>
              <a:rPr lang="th-TH" dirty="0" smtClean="0"/>
              <a:t>และ </a:t>
            </a:r>
            <a:r>
              <a:rPr lang="en-US" dirty="0" err="1" smtClean="0"/>
              <a:t>Lossy</a:t>
            </a:r>
            <a:endParaRPr lang="en-US" dirty="0" smtClean="0"/>
          </a:p>
          <a:p>
            <a:r>
              <a:rPr lang="th-TH" dirty="0" smtClean="0"/>
              <a:t>ภาพที่ได้จากการบีบอัดจะเป็นภาพแบบ </a:t>
            </a:r>
            <a:r>
              <a:rPr lang="en-US" dirty="0" err="1" smtClean="0"/>
              <a:t>Lossy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879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 smtClean="0">
                <a:solidFill>
                  <a:schemeClr val="accent2"/>
                </a:solidFill>
              </a:rPr>
              <a:t>ผังการทำงานของการบีบอัดข้อมูลแบบ </a:t>
            </a:r>
            <a:r>
              <a:rPr lang="en-US" sz="3600" b="0" dirty="0" smtClean="0">
                <a:solidFill>
                  <a:schemeClr val="accent2"/>
                </a:solidFill>
              </a:rPr>
              <a:t>JPEG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  <p:pic>
        <p:nvPicPr>
          <p:cNvPr id="7170" name="Picture 2" descr="http://www.graphicsmill.com/docs/gm5/JPEGschem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579" y="1601880"/>
            <a:ext cx="7598986" cy="4250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37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มาตรฐานการบีบอัดข้อมูลแบบ </a:t>
            </a:r>
            <a:r>
              <a:rPr lang="en-US" dirty="0" smtClean="0"/>
              <a:t>MPEG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MPEG (Motion Picture Expert Group) </a:t>
            </a:r>
            <a:r>
              <a:rPr lang="th-TH" dirty="0" smtClean="0"/>
              <a:t>เป็นมาตรฐานการบีบอัดข้อมูลเสียงและวิดีโอ วิธีการคือจะหาข้อมูลที่ซ้ำซ้อนเพื่อนำมาคำนวณและแทนค่าจุดสีต่างๆ</a:t>
            </a:r>
            <a:r>
              <a:rPr lang="en-US" dirty="0" smtClean="0"/>
              <a:t> </a:t>
            </a:r>
            <a:r>
              <a:rPr lang="th-TH" dirty="0" smtClean="0"/>
              <a:t>ประกอบไปด้วย</a:t>
            </a:r>
          </a:p>
          <a:p>
            <a:pPr lvl="1"/>
            <a:r>
              <a:rPr lang="en-US" dirty="0" smtClean="0"/>
              <a:t>MPEG-1 Audio (MP1, MP2, MP3) </a:t>
            </a:r>
            <a:r>
              <a:rPr lang="th-TH" dirty="0" smtClean="0"/>
              <a:t>และ </a:t>
            </a:r>
            <a:r>
              <a:rPr lang="en-US" dirty="0" smtClean="0"/>
              <a:t>MPEG-1 Video</a:t>
            </a:r>
          </a:p>
          <a:p>
            <a:pPr lvl="1"/>
            <a:r>
              <a:rPr lang="en-US" dirty="0" smtClean="0"/>
              <a:t>MPEG-2 Audio </a:t>
            </a:r>
            <a:r>
              <a:rPr lang="th-TH" dirty="0" smtClean="0"/>
              <a:t>และ </a:t>
            </a:r>
            <a:r>
              <a:rPr lang="en-US" dirty="0" smtClean="0"/>
              <a:t>MPEG-2 Video</a:t>
            </a:r>
          </a:p>
          <a:p>
            <a:pPr lvl="1"/>
            <a:r>
              <a:rPr lang="en-US" dirty="0" smtClean="0"/>
              <a:t>MPEG-4 </a:t>
            </a:r>
            <a:r>
              <a:rPr lang="th-TH" dirty="0" smtClean="0"/>
              <a:t>จะมีกระบวนการนำเสียงหรือวิดีโอมากกว่าหนึ่งออบเจ็กต์มารวมกันเป็นออบเจ็กต์ใหม่ </a:t>
            </a:r>
            <a:r>
              <a:rPr lang="en-US" dirty="0" smtClean="0"/>
              <a:t>(</a:t>
            </a:r>
            <a:r>
              <a:rPr lang="th-TH" dirty="0" smtClean="0"/>
              <a:t>คล้ายการซ้อน </a:t>
            </a:r>
            <a:r>
              <a:rPr lang="en-US" dirty="0" smtClean="0"/>
              <a:t>Layer </a:t>
            </a:r>
            <a:r>
              <a:rPr lang="th-TH" dirty="0" smtClean="0"/>
              <a:t>ในโปรแกรมตัดต่อรูปภาพ</a:t>
            </a:r>
            <a:r>
              <a:rPr lang="en-US" dirty="0" smtClean="0"/>
              <a:t>) </a:t>
            </a:r>
            <a:r>
              <a:rPr lang="th-TH" dirty="0" smtClean="0"/>
              <a:t>เรียกแต่ละออบเจ็กต์ว่า </a:t>
            </a:r>
            <a:r>
              <a:rPr lang="en-US" dirty="0" smtClean="0"/>
              <a:t>Video Object Plane (VOP)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488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2"/>
                </a:solidFill>
              </a:rPr>
              <a:t>MPEG-4 Encoder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  <p:sp>
        <p:nvSpPr>
          <p:cNvPr id="5" name="Rounded Rectangle 4"/>
          <p:cNvSpPr/>
          <p:nvPr/>
        </p:nvSpPr>
        <p:spPr>
          <a:xfrm>
            <a:off x="875899" y="3104145"/>
            <a:ext cx="1164657" cy="664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Raw Data</a:t>
            </a:r>
            <a:endParaRPr lang="th-TH" sz="2400" dirty="0" smtClean="0"/>
          </a:p>
          <a:p>
            <a:pPr algn="ctr"/>
            <a:r>
              <a:rPr lang="en-US" sz="2400" dirty="0" smtClean="0"/>
              <a:t>(VDO)</a:t>
            </a:r>
            <a:endParaRPr lang="th-TH" sz="2400" dirty="0"/>
          </a:p>
        </p:txBody>
      </p:sp>
      <p:sp>
        <p:nvSpPr>
          <p:cNvPr id="6" name="Rectangle 5"/>
          <p:cNvSpPr/>
          <p:nvPr/>
        </p:nvSpPr>
        <p:spPr>
          <a:xfrm>
            <a:off x="2849078" y="3113776"/>
            <a:ext cx="1126156" cy="6160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กำหนด </a:t>
            </a:r>
            <a:r>
              <a:rPr lang="en-US" sz="2400" dirty="0" smtClean="0"/>
              <a:t>VOP</a:t>
            </a:r>
            <a:endParaRPr lang="th-TH" sz="2400" dirty="0"/>
          </a:p>
        </p:txBody>
      </p:sp>
      <p:sp>
        <p:nvSpPr>
          <p:cNvPr id="7" name="Rectangle 6"/>
          <p:cNvSpPr/>
          <p:nvPr/>
        </p:nvSpPr>
        <p:spPr>
          <a:xfrm>
            <a:off x="4406767" y="2207394"/>
            <a:ext cx="1126156" cy="6160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เข้ารหัส </a:t>
            </a:r>
            <a:r>
              <a:rPr lang="en-US" sz="2400" dirty="0" smtClean="0"/>
              <a:t>VOP</a:t>
            </a:r>
            <a:r>
              <a:rPr lang="en-US" sz="2400" dirty="0"/>
              <a:t>0</a:t>
            </a:r>
            <a:endParaRPr lang="th-TH" sz="2400" dirty="0"/>
          </a:p>
        </p:txBody>
      </p:sp>
      <p:sp>
        <p:nvSpPr>
          <p:cNvPr id="8" name="Rectangle 7"/>
          <p:cNvSpPr/>
          <p:nvPr/>
        </p:nvSpPr>
        <p:spPr>
          <a:xfrm>
            <a:off x="4406767" y="3125805"/>
            <a:ext cx="1126156" cy="6160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เข้ารหัส </a:t>
            </a:r>
            <a:r>
              <a:rPr lang="en-US" sz="2400" dirty="0" smtClean="0"/>
              <a:t>VOP1</a:t>
            </a:r>
            <a:endParaRPr lang="th-TH" sz="2400" dirty="0"/>
          </a:p>
        </p:txBody>
      </p:sp>
      <p:sp>
        <p:nvSpPr>
          <p:cNvPr id="9" name="Rectangle 8"/>
          <p:cNvSpPr/>
          <p:nvPr/>
        </p:nvSpPr>
        <p:spPr>
          <a:xfrm>
            <a:off x="4406767" y="3970421"/>
            <a:ext cx="1126156" cy="6160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เข้ารหัส </a:t>
            </a:r>
            <a:r>
              <a:rPr lang="en-US" sz="2400" dirty="0" smtClean="0"/>
              <a:t>VOP2</a:t>
            </a:r>
            <a:endParaRPr lang="th-TH" sz="2400" dirty="0"/>
          </a:p>
        </p:txBody>
      </p:sp>
      <p:sp>
        <p:nvSpPr>
          <p:cNvPr id="11" name="Rectangle 10"/>
          <p:cNvSpPr/>
          <p:nvPr/>
        </p:nvSpPr>
        <p:spPr>
          <a:xfrm>
            <a:off x="4406767" y="5569017"/>
            <a:ext cx="1126156" cy="6160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เข้ารหัสเสียง</a:t>
            </a:r>
            <a:endParaRPr lang="th-TH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2135204" y="5569017"/>
            <a:ext cx="1164657" cy="6641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Raw Data</a:t>
            </a:r>
            <a:endParaRPr lang="th-TH" sz="2400" dirty="0" smtClean="0"/>
          </a:p>
          <a:p>
            <a:pPr algn="ctr"/>
            <a:r>
              <a:rPr lang="en-US" sz="2400" dirty="0" smtClean="0"/>
              <a:t>(Audio)</a:t>
            </a:r>
            <a:endParaRPr lang="th-TH" sz="2400" dirty="0"/>
          </a:p>
        </p:txBody>
      </p:sp>
      <p:sp>
        <p:nvSpPr>
          <p:cNvPr id="13" name="Rectangle 12"/>
          <p:cNvSpPr/>
          <p:nvPr/>
        </p:nvSpPr>
        <p:spPr>
          <a:xfrm>
            <a:off x="6160168" y="1751798"/>
            <a:ext cx="1174283" cy="45912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/>
              <a:t>Multiplexer</a:t>
            </a:r>
            <a:endParaRPr lang="th-TH" sz="3200" dirty="0"/>
          </a:p>
        </p:txBody>
      </p:sp>
      <p:sp>
        <p:nvSpPr>
          <p:cNvPr id="14" name="Can 13"/>
          <p:cNvSpPr/>
          <p:nvPr/>
        </p:nvSpPr>
        <p:spPr>
          <a:xfrm>
            <a:off x="7961696" y="3598244"/>
            <a:ext cx="875899" cy="1051559"/>
          </a:xfrm>
          <a:prstGeom prst="ca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Storage</a:t>
            </a:r>
            <a:endParaRPr lang="th-TH" sz="2400" dirty="0"/>
          </a:p>
        </p:txBody>
      </p:sp>
      <p:cxnSp>
        <p:nvCxnSpPr>
          <p:cNvPr id="16" name="Straight Arrow Connector 15"/>
          <p:cNvCxnSpPr>
            <a:stCxn id="5" idx="3"/>
            <a:endCxn id="6" idx="1"/>
          </p:cNvCxnSpPr>
          <p:nvPr/>
        </p:nvCxnSpPr>
        <p:spPr>
          <a:xfrm flipV="1">
            <a:off x="2040556" y="3421785"/>
            <a:ext cx="808522" cy="14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8" idx="1"/>
          </p:cNvCxnSpPr>
          <p:nvPr/>
        </p:nvCxnSpPr>
        <p:spPr>
          <a:xfrm>
            <a:off x="3975234" y="3421785"/>
            <a:ext cx="431533" cy="1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7" idx="1"/>
          </p:cNvCxnSpPr>
          <p:nvPr/>
        </p:nvCxnSpPr>
        <p:spPr>
          <a:xfrm flipV="1">
            <a:off x="3975234" y="2515403"/>
            <a:ext cx="431533" cy="906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9" idx="1"/>
          </p:cNvCxnSpPr>
          <p:nvPr/>
        </p:nvCxnSpPr>
        <p:spPr>
          <a:xfrm>
            <a:off x="3975234" y="3421785"/>
            <a:ext cx="431533" cy="856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  <a:endCxn id="11" idx="1"/>
          </p:cNvCxnSpPr>
          <p:nvPr/>
        </p:nvCxnSpPr>
        <p:spPr>
          <a:xfrm flipV="1">
            <a:off x="3299861" y="5877026"/>
            <a:ext cx="1106906" cy="24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</p:cNvCxnSpPr>
          <p:nvPr/>
        </p:nvCxnSpPr>
        <p:spPr>
          <a:xfrm>
            <a:off x="5532923" y="5877026"/>
            <a:ext cx="6272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3"/>
          </p:cNvCxnSpPr>
          <p:nvPr/>
        </p:nvCxnSpPr>
        <p:spPr>
          <a:xfrm>
            <a:off x="5532923" y="4278430"/>
            <a:ext cx="6272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</p:cNvCxnSpPr>
          <p:nvPr/>
        </p:nvCxnSpPr>
        <p:spPr>
          <a:xfrm flipV="1">
            <a:off x="5532923" y="3421785"/>
            <a:ext cx="627245" cy="1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</p:cNvCxnSpPr>
          <p:nvPr/>
        </p:nvCxnSpPr>
        <p:spPr>
          <a:xfrm>
            <a:off x="5532923" y="2515403"/>
            <a:ext cx="6272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3"/>
            <a:endCxn id="14" idx="2"/>
          </p:cNvCxnSpPr>
          <p:nvPr/>
        </p:nvCxnSpPr>
        <p:spPr>
          <a:xfrm>
            <a:off x="7334451" y="4047423"/>
            <a:ext cx="627245" cy="76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6" idx="0"/>
          </p:cNvCxnSpPr>
          <p:nvPr/>
        </p:nvCxnSpPr>
        <p:spPr>
          <a:xfrm rot="5400000" flipH="1" flipV="1">
            <a:off x="4181774" y="1135382"/>
            <a:ext cx="1208776" cy="274801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07357" y="1452030"/>
            <a:ext cx="299345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Scene Descriptor and Object Descriptor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70590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ซอฟต์แวร์สำหรับบีบอัด</a:t>
            </a:r>
            <a:r>
              <a:rPr lang="th-TH" dirty="0" smtClean="0"/>
              <a:t>วิดีโอ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  <p:pic>
        <p:nvPicPr>
          <p:cNvPr id="8194" name="Picture 2" descr="http://image.ohozaa.com/i/7b5/G735c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967" y="1819175"/>
            <a:ext cx="2767134" cy="2071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3.bp.blogspot.com/-5ezKNqet95s/Vg4wYXLhHJI/AAAAAAAAByg/tCABQIUXu10/s1600/ImTOO-Video-Conver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291" y="1630513"/>
            <a:ext cx="21717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i.ytimg.com/vi/nIhgjmKvqio/maxresdefau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762" y="4488013"/>
            <a:ext cx="3236543" cy="1821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://s3.amazonaws.com/pbblogassets/uploads/2011/10/squeez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087" y="4759121"/>
            <a:ext cx="2169999" cy="1549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60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0" y="1743075"/>
            <a:ext cx="7200899" cy="4814888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ทำความรู้จักกับการบีบอัดข้อมูล</a:t>
            </a:r>
          </a:p>
          <a:p>
            <a:r>
              <a:rPr lang="th-TH" sz="3600" dirty="0" smtClean="0"/>
              <a:t>ประเภทของการบีบอัดข้อมูล</a:t>
            </a:r>
          </a:p>
          <a:p>
            <a:r>
              <a:rPr lang="th-TH" sz="3600" dirty="0" smtClean="0"/>
              <a:t>วิธีการบีบอัดข้อมูลภาพนิ่งและวิดีโอ</a:t>
            </a:r>
          </a:p>
          <a:p>
            <a:r>
              <a:rPr lang="th-TH" sz="3600" dirty="0" smtClean="0"/>
              <a:t>เทคนิคการบีบอัดข้อมูล</a:t>
            </a:r>
            <a:endParaRPr lang="en-US" sz="3600" dirty="0" smtClean="0"/>
          </a:p>
          <a:p>
            <a:r>
              <a:rPr lang="th-TH" sz="3600" dirty="0" smtClean="0"/>
              <a:t>มาตรฐานการบีบอัดข้อมูลแบบ </a:t>
            </a:r>
            <a:r>
              <a:rPr lang="en-US" sz="3600" dirty="0" smtClean="0"/>
              <a:t>JPEG</a:t>
            </a:r>
          </a:p>
          <a:p>
            <a:r>
              <a:rPr lang="th-TH" sz="3600" dirty="0"/>
              <a:t>มาตรฐานการบีบอัดข้อมูลแบบ </a:t>
            </a:r>
            <a:r>
              <a:rPr lang="en-US" sz="3600" dirty="0" smtClean="0"/>
              <a:t>MPEG</a:t>
            </a:r>
          </a:p>
          <a:p>
            <a:r>
              <a:rPr lang="th-TH" sz="3600" dirty="0" smtClean="0"/>
              <a:t>ซอฟต์แวร์สำหรับบีบอัดวิดีโอ</a:t>
            </a:r>
            <a:endParaRPr lang="th-TH" sz="3600" dirty="0"/>
          </a:p>
          <a:p>
            <a:endParaRPr lang="th-TH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1026" name="Picture 2" descr="https://www.ibm.com/developerworks/mydeveloperworks/blogs/ibmnas/resource/BLOGS_UPLOADED_IMAGES/comp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887" y="67377"/>
            <a:ext cx="2750510" cy="24833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ทำความรู้จักกับการบีบอัด</a:t>
            </a:r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ข้อมูลดิบ </a:t>
            </a:r>
            <a:r>
              <a:rPr lang="en-US" dirty="0" smtClean="0"/>
              <a:t>(Raw Data) </a:t>
            </a:r>
            <a:r>
              <a:rPr lang="th-TH" dirty="0" smtClean="0"/>
              <a:t>ที่ได้จากเครื่องมือต่างๆนั้นมีขนาดของไฟล์ที่ใหญ่ ซึ่งใช้พื้นที่ในการจัดเก็บมาก จึงจำเป็นต้องมีการบีบอัด </a:t>
            </a:r>
            <a:r>
              <a:rPr lang="en-US" dirty="0" smtClean="0"/>
              <a:t>(Compression) </a:t>
            </a:r>
            <a:r>
              <a:rPr lang="th-TH" dirty="0" smtClean="0"/>
              <a:t>เพื่อลดขนาดของข้อมูลลง</a:t>
            </a:r>
            <a:endParaRPr lang="en-US" dirty="0" smtClean="0"/>
          </a:p>
          <a:p>
            <a:r>
              <a:rPr lang="th-TH" b="1" dirty="0" smtClean="0"/>
              <a:t>การบีบอัดข้อมูล </a:t>
            </a:r>
            <a:r>
              <a:rPr lang="th-TH" dirty="0" smtClean="0"/>
              <a:t>คือกระบวนการเข้ารหัสข้อมูลที่เลือกเอาเฉพาะบิตที่จำเป็นเท่านั้น เพื่อประหยัดพื้นที่ในการจัดเก็บ และสามารถรับส่งข้อมูลผ่านเครือข่ายได้รวดเร็วยิ่งขึ้น</a:t>
            </a:r>
            <a:endParaRPr lang="th-TH" b="1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152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ทำความรู้จักกับการบีบอัด</a:t>
            </a:r>
            <a:r>
              <a:rPr lang="th-TH" dirty="0" smtClean="0"/>
              <a:t>ข้อมูล </a:t>
            </a:r>
            <a:r>
              <a:rPr lang="en-US" dirty="0" smtClean="0"/>
              <a:t>[2]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932644" cy="3777622"/>
          </a:xfrm>
        </p:spPr>
        <p:txBody>
          <a:bodyPr/>
          <a:lstStyle/>
          <a:p>
            <a:r>
              <a:rPr lang="en-US" b="1" dirty="0" smtClean="0"/>
              <a:t>CODEC (Coder-Decoder) </a:t>
            </a:r>
            <a:r>
              <a:rPr lang="th-TH" dirty="0" smtClean="0"/>
              <a:t>เป็นกลไกสำหรับเข้ารหัสและถอดรหัสข้อมูลดิจิตอล เมื่อเข้ารหัสด้วย </a:t>
            </a:r>
            <a:r>
              <a:rPr lang="en-US" dirty="0" smtClean="0"/>
              <a:t>CODEC </a:t>
            </a:r>
            <a:r>
              <a:rPr lang="th-TH" dirty="0" smtClean="0"/>
              <a:t>ชนิดใด </a:t>
            </a:r>
            <a:r>
              <a:rPr lang="th-TH" dirty="0" smtClean="0"/>
              <a:t>    ก็</a:t>
            </a:r>
            <a:r>
              <a:rPr lang="th-TH" dirty="0" smtClean="0"/>
              <a:t>จะต้องถอดรหัสด้วย </a:t>
            </a:r>
            <a:r>
              <a:rPr lang="en-US" dirty="0" smtClean="0"/>
              <a:t>CODEC </a:t>
            </a:r>
            <a:r>
              <a:rPr lang="th-TH" dirty="0" smtClean="0"/>
              <a:t>ชนิดเดียวกัน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2050" name="Picture 2" descr="http://www.gitta.info/DataCompress/en/image/compres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47" y="3824499"/>
            <a:ext cx="4522181" cy="285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69869" y="3946358"/>
            <a:ext cx="1357163" cy="2560320"/>
          </a:xfrm>
          <a:prstGeom prst="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Line Callout 1 5"/>
          <p:cNvSpPr/>
          <p:nvPr/>
        </p:nvSpPr>
        <p:spPr>
          <a:xfrm>
            <a:off x="2034740" y="4982160"/>
            <a:ext cx="1058779" cy="540111"/>
          </a:xfrm>
          <a:prstGeom prst="borderCallout1">
            <a:avLst>
              <a:gd name="adj1" fmla="val 38353"/>
              <a:gd name="adj2" fmla="val 219849"/>
              <a:gd name="adj3" fmla="val 48345"/>
              <a:gd name="adj4" fmla="val 9893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CODEC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9280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ทำความรู้จักกับการบีบอัดข้อมูล </a:t>
            </a:r>
            <a:r>
              <a:rPr lang="en-US" dirty="0" smtClean="0"/>
              <a:t>[3]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CODEC </a:t>
            </a:r>
            <a:r>
              <a:rPr lang="th-TH" dirty="0" smtClean="0"/>
              <a:t>จะใช้อัลกอริทึมในการหาข้อมูลที่มีความซ้ำซ้อนกัน </a:t>
            </a:r>
            <a:r>
              <a:rPr lang="en-US" dirty="0" smtClean="0"/>
              <a:t>(Redundant) </a:t>
            </a:r>
            <a:r>
              <a:rPr lang="th-TH" dirty="0" smtClean="0"/>
              <a:t>และลดความซ้ำซ้อนนั้นลง โดยไม่ส่งผลกระทบต่อคุณภาพของข้อมูล ข้อมูลที่ถูกบีบอัดแล้วก็จะมีนามสกุลของไฟล์แตกต่างกันไปตามวิธีการบีบอัด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3074" name="Picture 2" descr="http://www.maran.com/dictionary/c/codec/im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665" y="4368833"/>
            <a:ext cx="3086100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d3sdoylwcs36el.cloudfront.net/video_encoding_codecs_formats_containers_settings_video_formats_icons_by_cepro_c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54" y="4281955"/>
            <a:ext cx="2415740" cy="241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71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ประเภทของการบีบอัด</a:t>
            </a:r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Lossless Compression </a:t>
            </a:r>
            <a:r>
              <a:rPr lang="th-TH" dirty="0" smtClean="0"/>
              <a:t>ใช้อัลกอริทึมในการบีบอัดข้อมูลที่ไม่ทำให้ข้อมูลสูญหายในการบีบอัด ข้อมูลจึงมีความสมบูรณ์เหมือนต้นฉบับ แต่ก็จะใช้พื้นที่ในการจัดเก็บมาก ตัวอย่างเช่น </a:t>
            </a:r>
            <a:r>
              <a:rPr lang="en-US" dirty="0" smtClean="0"/>
              <a:t>PNG, TIFF, GIF, AVI</a:t>
            </a:r>
            <a:endParaRPr lang="en-US" b="1" dirty="0" smtClean="0"/>
          </a:p>
          <a:p>
            <a:r>
              <a:rPr lang="en-US" b="1" dirty="0" err="1" smtClean="0">
                <a:solidFill>
                  <a:schemeClr val="accent2"/>
                </a:solidFill>
              </a:rPr>
              <a:t>Lossy</a:t>
            </a:r>
            <a:r>
              <a:rPr lang="en-US" b="1" dirty="0" smtClean="0">
                <a:solidFill>
                  <a:schemeClr val="accent2"/>
                </a:solidFill>
              </a:rPr>
              <a:t> Compression </a:t>
            </a:r>
            <a:r>
              <a:rPr lang="th-TH" dirty="0" smtClean="0"/>
              <a:t>จะตัดข้อมูลบางส่วนออกไปเพื่อลดขนาดของไฟล์ โดยข้อมูลที่ซ้ำซ้อนจะถูกตัดทิ้งอย่างถาวร ข้อดีคือขนาดข้อมูลจะลดลงมาก แต่ข้อเสียคือข้อมูลจะไม่ละเอียดเหมือนต้นฉบับ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826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2"/>
                </a:solidFill>
              </a:rPr>
              <a:t>Lossless vs </a:t>
            </a:r>
            <a:r>
              <a:rPr lang="en-US" sz="3600" b="0" dirty="0" err="1" smtClean="0">
                <a:solidFill>
                  <a:schemeClr val="accent2"/>
                </a:solidFill>
              </a:rPr>
              <a:t>Lossy</a:t>
            </a:r>
            <a:r>
              <a:rPr lang="en-US" sz="3600" b="0" dirty="0" smtClean="0">
                <a:solidFill>
                  <a:schemeClr val="accent2"/>
                </a:solidFill>
              </a:rPr>
              <a:t> Compression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pic>
        <p:nvPicPr>
          <p:cNvPr id="4098" name="Picture 2" descr="http://cdn.makeuseof.com/wp-content/uploads/2015/03/lossless-vs-lossy-compression-dragonfly.png?3f4a7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53" y="2613735"/>
            <a:ext cx="5163258" cy="2420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djtechtoolscom.c.presscdn.com/wp-content/uploads/2012/09/wav-vs-mp3-wavefor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653" y="3174879"/>
            <a:ext cx="3471364" cy="3471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วิธีการบีบอัดข้อมูลภาพนิ่งและ</a:t>
            </a:r>
            <a:r>
              <a:rPr lang="th-TH" dirty="0" smtClean="0"/>
              <a:t>วิดีโอ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Intraframe</a:t>
            </a:r>
            <a:r>
              <a:rPr lang="en-US" b="1" dirty="0" smtClean="0">
                <a:solidFill>
                  <a:schemeClr val="accent1"/>
                </a:solidFill>
              </a:rPr>
              <a:t> Compression </a:t>
            </a:r>
            <a:r>
              <a:rPr lang="th-TH" dirty="0" smtClean="0">
                <a:solidFill>
                  <a:schemeClr val="tx1"/>
                </a:solidFill>
              </a:rPr>
              <a:t>นิยมใช้กับภาพนิ่ง โดยการลดความซ้ำซ้อนเชิงพื้นที่</a:t>
            </a:r>
            <a:r>
              <a:rPr lang="en-US" dirty="0" smtClean="0">
                <a:solidFill>
                  <a:schemeClr val="tx1"/>
                </a:solidFill>
              </a:rPr>
              <a:t> (Spatial Redundancy) </a:t>
            </a:r>
            <a:r>
              <a:rPr lang="th-TH" dirty="0" smtClean="0">
                <a:solidFill>
                  <a:schemeClr val="tx1"/>
                </a:solidFill>
              </a:rPr>
              <a:t>ที่มีคุณสมบัติใกล้เคียงกัน เช่น </a:t>
            </a:r>
            <a:r>
              <a:rPr lang="th-TH" dirty="0" err="1" smtClean="0">
                <a:solidFill>
                  <a:schemeClr val="tx1"/>
                </a:solidFill>
              </a:rPr>
              <a:t>พิก</a:t>
            </a:r>
            <a:r>
              <a:rPr lang="th-TH" dirty="0" smtClean="0">
                <a:solidFill>
                  <a:schemeClr val="tx1"/>
                </a:solidFill>
              </a:rPr>
              <a:t>เซลในรูปที่มีค่าสีเหมือนกัน เป็นต้น 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Interframe</a:t>
            </a:r>
            <a:r>
              <a:rPr lang="en-US" b="1" dirty="0" smtClean="0">
                <a:solidFill>
                  <a:schemeClr val="accent1"/>
                </a:solidFill>
              </a:rPr>
              <a:t> Compression </a:t>
            </a:r>
            <a:r>
              <a:rPr lang="th-TH" dirty="0" smtClean="0">
                <a:solidFill>
                  <a:schemeClr val="tx1"/>
                </a:solidFill>
              </a:rPr>
              <a:t>นิยมใช้กับไฟล์วิดีโอ ใช้วิธีการคำนวณความซ้ำซ้อนของข้อมูลระหว่างเฟรมที่อยู่ติดกัน ที่เรียกว่าความซ้ำซ้อนเชิงเวลา </a:t>
            </a:r>
            <a:r>
              <a:rPr lang="en-US" dirty="0" smtClean="0">
                <a:solidFill>
                  <a:schemeClr val="tx1"/>
                </a:solidFill>
              </a:rPr>
              <a:t>(Temporal Redundancy)</a:t>
            </a:r>
            <a:endParaRPr lang="th-TH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45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err="1" smtClean="0">
                <a:solidFill>
                  <a:schemeClr val="accent2"/>
                </a:solidFill>
              </a:rPr>
              <a:t>Intraframe</a:t>
            </a:r>
            <a:r>
              <a:rPr lang="en-US" sz="3600" b="0" dirty="0" smtClean="0">
                <a:solidFill>
                  <a:schemeClr val="accent2"/>
                </a:solidFill>
              </a:rPr>
              <a:t> vs </a:t>
            </a:r>
            <a:r>
              <a:rPr lang="en-US" sz="3600" b="0" dirty="0" err="1" smtClean="0">
                <a:solidFill>
                  <a:schemeClr val="accent2"/>
                </a:solidFill>
              </a:rPr>
              <a:t>Interframe</a:t>
            </a:r>
            <a:r>
              <a:rPr lang="en-US" sz="3600" b="0" dirty="0" smtClean="0">
                <a:solidFill>
                  <a:schemeClr val="accent2"/>
                </a:solidFill>
              </a:rPr>
              <a:t> Compression</a:t>
            </a:r>
            <a:endParaRPr lang="th-TH" sz="3600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  <p:pic>
        <p:nvPicPr>
          <p:cNvPr id="5122" name="Picture 2" descr="http://static.trustedreviews.com/94/370737/9ec5/6317-Interintra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733" y="1363578"/>
            <a:ext cx="6960134" cy="52201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35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arabun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2877</TotalTime>
  <Words>694</Words>
  <Application>Microsoft Office PowerPoint</Application>
  <PresentationFormat>On-screen Show (4:3)</PresentationFormat>
  <Paragraphs>81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Cordia New</vt:lpstr>
      <vt:lpstr>TH SarabunPSK</vt:lpstr>
      <vt:lpstr>Wingdings 3</vt:lpstr>
      <vt:lpstr>Wisp</vt:lpstr>
      <vt:lpstr>บทที่ 11 : การบีบอัดข้อมูล  (Data Compression) สธ212 ระบบสื่อประสมสำหรับธุรกิจ</vt:lpstr>
      <vt:lpstr>Outline</vt:lpstr>
      <vt:lpstr>ทำความรู้จักกับการบีบอัดข้อมูล</vt:lpstr>
      <vt:lpstr>ทำความรู้จักกับการบีบอัดข้อมูล [2]</vt:lpstr>
      <vt:lpstr>ทำความรู้จักกับการบีบอัดข้อมูล [3]</vt:lpstr>
      <vt:lpstr>ประเภทของการบีบอัดข้อมูล</vt:lpstr>
      <vt:lpstr>Lossless vs Lossy Compression</vt:lpstr>
      <vt:lpstr>วิธีการบีบอัดข้อมูลภาพนิ่งและวิดีโอ</vt:lpstr>
      <vt:lpstr>Intraframe vs Interframe Compression</vt:lpstr>
      <vt:lpstr>เทคนิคการบีบอัดข้อมูล</vt:lpstr>
      <vt:lpstr>เทคนิคการบีบอัดข้อมูล [2]</vt:lpstr>
      <vt:lpstr>มาตรฐานการบีบอัดข้อมูลแบบ JPEG</vt:lpstr>
      <vt:lpstr>ผังการทำงานของการบีบอัดข้อมูลแบบ JPEG</vt:lpstr>
      <vt:lpstr>มาตรฐานการบีบอัดข้อมูลแบบ MPEG</vt:lpstr>
      <vt:lpstr>MPEG-4 Encoder</vt:lpstr>
      <vt:lpstr>ซอฟต์แวร์สำหรับบีบอัดวิดีโอ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480</cp:revision>
  <cp:lastPrinted>2015-08-20T06:00:09Z</cp:lastPrinted>
  <dcterms:created xsi:type="dcterms:W3CDTF">2015-08-08T14:30:10Z</dcterms:created>
  <dcterms:modified xsi:type="dcterms:W3CDTF">2016-10-31T14:55:45Z</dcterms:modified>
</cp:coreProperties>
</file>