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9945688" cy="6858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42193C-C436-4069-97DE-E6B2F1B1D47F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th-TH"/>
        </a:p>
      </dgm:t>
    </dgm:pt>
    <dgm:pt modelId="{9C795C70-38EC-4F29-BD49-F289C551482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Input</a:t>
          </a:r>
          <a:endParaRPr lang="th-TH" dirty="0">
            <a:solidFill>
              <a:schemeClr val="tx1"/>
            </a:solidFill>
          </a:endParaRPr>
        </a:p>
      </dgm:t>
    </dgm:pt>
    <dgm:pt modelId="{59CB941A-E165-4EB5-8E12-218DC65FEED0}" type="parTrans" cxnId="{C279184B-229E-45B8-83BE-76B0E01F5D67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B3A5E007-F946-44E8-80A8-43E663FAE30C}" type="sibTrans" cxnId="{C279184B-229E-45B8-83BE-76B0E01F5D67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1D70633E-58DA-4FF8-BDBC-FDB5740F5CC7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dirty="0" smtClean="0">
              <a:solidFill>
                <a:schemeClr val="tx1"/>
              </a:solidFill>
            </a:rPr>
            <a:t>แปลงภาพจากอนาล็อกเป็นดิจิตอล</a:t>
          </a:r>
          <a:endParaRPr lang="th-TH" sz="2800" dirty="0">
            <a:solidFill>
              <a:schemeClr val="tx1"/>
            </a:solidFill>
          </a:endParaRPr>
        </a:p>
      </dgm:t>
    </dgm:pt>
    <dgm:pt modelId="{760AE99B-0766-4310-8076-E8D0FFBF20CF}" type="parTrans" cxnId="{96C0548E-D9D4-49A0-8D27-E3335C89BC50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4A66AFFC-A31C-4B0E-888A-E83C1A9D1BB2}" type="sibTrans" cxnId="{96C0548E-D9D4-49A0-8D27-E3335C89BC50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27FA8FD7-EE7A-4555-B55E-1318B8305112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Edit</a:t>
          </a:r>
          <a:endParaRPr lang="th-TH" dirty="0">
            <a:solidFill>
              <a:schemeClr val="tx1"/>
            </a:solidFill>
          </a:endParaRPr>
        </a:p>
      </dgm:t>
    </dgm:pt>
    <dgm:pt modelId="{7550EDA7-1EE9-4102-A22A-5D9BA294F1EE}" type="parTrans" cxnId="{AB96E25D-189C-494A-9BFB-072511B5B2CB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59085EB4-C6CD-4F90-B1A8-72AC997C6600}" type="sibTrans" cxnId="{AB96E25D-189C-494A-9BFB-072511B5B2CB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02DD4D64-0D98-4199-A8FB-B5F1770ADE3C}">
      <dgm:prSet phldrT="[Text]"/>
      <dgm:spPr/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ใช้ซอฟต์แวร์สำหรับแก้ไขและตกแต่งภาพในคอมพิวเตอร์</a:t>
          </a:r>
          <a:endParaRPr lang="th-TH" dirty="0">
            <a:solidFill>
              <a:schemeClr val="tx1"/>
            </a:solidFill>
          </a:endParaRPr>
        </a:p>
      </dgm:t>
    </dgm:pt>
    <dgm:pt modelId="{1AD7FE95-0609-482A-921E-2C92324B752B}" type="parTrans" cxnId="{7EAB9580-8C3C-493C-9AAE-36308360C8B6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F7352BCB-F0D2-41EC-B0AC-18FCF06B1EF5}" type="sibTrans" cxnId="{7EAB9580-8C3C-493C-9AAE-36308360C8B6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A432CE99-7EED-4532-A0FF-73221674EE8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Output</a:t>
          </a:r>
          <a:endParaRPr lang="th-TH" dirty="0">
            <a:solidFill>
              <a:schemeClr val="tx1"/>
            </a:solidFill>
          </a:endParaRPr>
        </a:p>
      </dgm:t>
    </dgm:pt>
    <dgm:pt modelId="{A5DA3117-FF2B-454B-BEED-A9AF77BEE486}" type="parTrans" cxnId="{133C056B-1818-4C51-9FD7-DC0209E33FFA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DAC51ED4-4D90-467A-9B67-362614B54D0C}" type="sibTrans" cxnId="{133C056B-1818-4C51-9FD7-DC0209E33FFA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78C505D3-5255-43E7-89A0-DBE0D4DF2CED}">
      <dgm:prSet phldrT="[Text]"/>
      <dgm:spPr/>
      <dgm:t>
        <a:bodyPr/>
        <a:lstStyle/>
        <a:p>
          <a:r>
            <a:rPr lang="th-TH" dirty="0" smtClean="0">
              <a:solidFill>
                <a:schemeClr val="tx1"/>
              </a:solidFill>
            </a:rPr>
            <a:t>นำเสนอข้อมูล อัพโหลดลงเว็บไซต์ ทำแค</a:t>
          </a:r>
          <a:r>
            <a:rPr lang="th-TH" dirty="0" err="1" smtClean="0">
              <a:solidFill>
                <a:schemeClr val="tx1"/>
              </a:solidFill>
            </a:rPr>
            <a:t>ตาล็อก</a:t>
          </a:r>
          <a:endParaRPr lang="th-TH" dirty="0">
            <a:solidFill>
              <a:schemeClr val="tx1"/>
            </a:solidFill>
          </a:endParaRPr>
        </a:p>
      </dgm:t>
    </dgm:pt>
    <dgm:pt modelId="{49BF8E32-630B-4C4C-A5C9-54CEE98DA4C6}" type="parTrans" cxnId="{92591A1D-B75B-4A80-9503-4BE57157AAE1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5EE5FAFC-D3D5-47AD-913A-10FEC2E4CB3D}" type="sibTrans" cxnId="{92591A1D-B75B-4A80-9503-4BE57157AAE1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3CBD39DF-73D2-492B-B669-CBD9031DD141}">
      <dgm:prSet phldrT="[Text]"/>
      <dgm:spPr/>
      <dgm:t>
        <a:bodyPr/>
        <a:lstStyle/>
        <a:p>
          <a:pPr marL="285750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h-TH" sz="2500" dirty="0">
            <a:solidFill>
              <a:schemeClr val="tx1"/>
            </a:solidFill>
          </a:endParaRPr>
        </a:p>
      </dgm:t>
    </dgm:pt>
    <dgm:pt modelId="{A07F3F5A-3307-4359-A2C9-486C4DABD244}" type="parTrans" cxnId="{43213B18-1D64-4544-AF1F-2FF06588E9B2}">
      <dgm:prSet/>
      <dgm:spPr/>
      <dgm:t>
        <a:bodyPr/>
        <a:lstStyle/>
        <a:p>
          <a:endParaRPr lang="th-TH"/>
        </a:p>
      </dgm:t>
    </dgm:pt>
    <dgm:pt modelId="{83D4B8DE-7EED-4F0B-AE55-5E968716C118}" type="sibTrans" cxnId="{43213B18-1D64-4544-AF1F-2FF06588E9B2}">
      <dgm:prSet/>
      <dgm:spPr/>
      <dgm:t>
        <a:bodyPr/>
        <a:lstStyle/>
        <a:p>
          <a:endParaRPr lang="th-TH"/>
        </a:p>
      </dgm:t>
    </dgm:pt>
    <dgm:pt modelId="{D22D8E29-B0C0-4B5F-9C4D-D20B933AEE7A}">
      <dgm:prSet phldrT="[Text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h-TH" sz="2800" dirty="0" smtClean="0">
              <a:solidFill>
                <a:schemeClr val="tx1"/>
              </a:solidFill>
            </a:rPr>
            <a:t>นำภาพเข้าสู่คอมพิวเตอร์</a:t>
          </a:r>
          <a:endParaRPr lang="th-TH" sz="2800" dirty="0">
            <a:solidFill>
              <a:schemeClr val="tx1"/>
            </a:solidFill>
          </a:endParaRPr>
        </a:p>
      </dgm:t>
    </dgm:pt>
    <dgm:pt modelId="{78A80C48-0342-455F-91B4-C8448346734B}" type="parTrans" cxnId="{ED875F11-486F-400A-9AC9-25BC355866E7}">
      <dgm:prSet/>
      <dgm:spPr/>
      <dgm:t>
        <a:bodyPr/>
        <a:lstStyle/>
        <a:p>
          <a:endParaRPr lang="th-TH"/>
        </a:p>
      </dgm:t>
    </dgm:pt>
    <dgm:pt modelId="{3E5C181B-61C0-4287-8353-999622D8B9BC}" type="sibTrans" cxnId="{ED875F11-486F-400A-9AC9-25BC355866E7}">
      <dgm:prSet/>
      <dgm:spPr/>
      <dgm:t>
        <a:bodyPr/>
        <a:lstStyle/>
        <a:p>
          <a:endParaRPr lang="th-TH"/>
        </a:p>
      </dgm:t>
    </dgm:pt>
    <dgm:pt modelId="{06455A6E-418F-4AF7-A66B-CCC8CAD0C24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Color Calibration </a:t>
          </a:r>
          <a:r>
            <a:rPr lang="th-TH" dirty="0" smtClean="0">
              <a:solidFill>
                <a:schemeClr val="tx1"/>
              </a:solidFill>
            </a:rPr>
            <a:t>เป็นการปรับปรุงสีตามหลักคณิตศาสตร์ เพื่อให้ภาพแสดงบนจอได้อย่างเหมาะสม</a:t>
          </a:r>
          <a:endParaRPr lang="th-TH" dirty="0">
            <a:solidFill>
              <a:schemeClr val="tx1"/>
            </a:solidFill>
          </a:endParaRPr>
        </a:p>
      </dgm:t>
    </dgm:pt>
    <dgm:pt modelId="{91BA8465-E19D-4CDC-95B8-F4ACCFC378BB}" type="parTrans" cxnId="{43C53BC6-E7E2-45FC-AA7A-461DF80B6081}">
      <dgm:prSet/>
      <dgm:spPr/>
      <dgm:t>
        <a:bodyPr/>
        <a:lstStyle/>
        <a:p>
          <a:endParaRPr lang="th-TH"/>
        </a:p>
      </dgm:t>
    </dgm:pt>
    <dgm:pt modelId="{0E00C1E3-4AE1-4A33-B5EC-A28B6CE06410}" type="sibTrans" cxnId="{43C53BC6-E7E2-45FC-AA7A-461DF80B6081}">
      <dgm:prSet/>
      <dgm:spPr/>
      <dgm:t>
        <a:bodyPr/>
        <a:lstStyle/>
        <a:p>
          <a:endParaRPr lang="th-TH"/>
        </a:p>
      </dgm:t>
    </dgm:pt>
    <dgm:pt modelId="{D6B7F0A4-FD41-4386-A1CC-50899939D82E}" type="pres">
      <dgm:prSet presAssocID="{B042193C-C436-4069-97DE-E6B2F1B1D47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h-TH"/>
        </a:p>
      </dgm:t>
    </dgm:pt>
    <dgm:pt modelId="{4343175F-A992-433E-A4C7-4B31E96E175E}" type="pres">
      <dgm:prSet presAssocID="{9C795C70-38EC-4F29-BD49-F289C5514823}" presName="composite" presStyleCnt="0"/>
      <dgm:spPr/>
    </dgm:pt>
    <dgm:pt modelId="{5D4194DE-2F88-4045-B2CB-C39AE5B5C386}" type="pres">
      <dgm:prSet presAssocID="{9C795C70-38EC-4F29-BD49-F289C5514823}" presName="bentUpArrow1" presStyleLbl="alignImgPlace1" presStyleIdx="0" presStyleCnt="2"/>
      <dgm:spPr/>
    </dgm:pt>
    <dgm:pt modelId="{3B4429BD-495F-4D22-A8C4-41A874164715}" type="pres">
      <dgm:prSet presAssocID="{9C795C70-38EC-4F29-BD49-F289C5514823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07B2844-FD1E-4ED2-A51D-987F407916BE}" type="pres">
      <dgm:prSet presAssocID="{9C795C70-38EC-4F29-BD49-F289C5514823}" presName="ChildText" presStyleLbl="revTx" presStyleIdx="0" presStyleCnt="3" custScaleX="197475" custScaleY="125614" custLinFactNeighborX="529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53B2C1-6F57-440E-95C5-2F37F44E4379}" type="pres">
      <dgm:prSet presAssocID="{B3A5E007-F946-44E8-80A8-43E663FAE30C}" presName="sibTrans" presStyleCnt="0"/>
      <dgm:spPr/>
    </dgm:pt>
    <dgm:pt modelId="{B3D6A132-81D1-432E-8092-2352300F2691}" type="pres">
      <dgm:prSet presAssocID="{27FA8FD7-EE7A-4555-B55E-1318B8305112}" presName="composite" presStyleCnt="0"/>
      <dgm:spPr/>
    </dgm:pt>
    <dgm:pt modelId="{D9ADAF4B-1E5D-40E1-922C-81ECA384ADFD}" type="pres">
      <dgm:prSet presAssocID="{27FA8FD7-EE7A-4555-B55E-1318B8305112}" presName="bentUpArrow1" presStyleLbl="alignImgPlace1" presStyleIdx="1" presStyleCnt="2"/>
      <dgm:spPr/>
    </dgm:pt>
    <dgm:pt modelId="{9A3CBA16-75BD-4F66-B0D6-A92741C75027}" type="pres">
      <dgm:prSet presAssocID="{27FA8FD7-EE7A-4555-B55E-1318B8305112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7712D74-359E-4462-9120-0F787B6EF76A}" type="pres">
      <dgm:prSet presAssocID="{27FA8FD7-EE7A-4555-B55E-1318B8305112}" presName="ChildText" presStyleLbl="revTx" presStyleIdx="1" presStyleCnt="3" custScaleX="293616" custScaleY="123680" custLinFactX="26105" custLinFactNeighborX="100000" custLinFactNeighborY="-11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A90CBFE-B23A-46CB-97CE-F574C3432656}" type="pres">
      <dgm:prSet presAssocID="{59085EB4-C6CD-4F90-B1A8-72AC997C6600}" presName="sibTrans" presStyleCnt="0"/>
      <dgm:spPr/>
    </dgm:pt>
    <dgm:pt modelId="{D2139833-C8BF-437A-AE20-E83040B9308E}" type="pres">
      <dgm:prSet presAssocID="{A432CE99-7EED-4532-A0FF-73221674EE8B}" presName="composite" presStyleCnt="0"/>
      <dgm:spPr/>
    </dgm:pt>
    <dgm:pt modelId="{B4A01013-F4FE-4A3B-9E2A-D794146A7199}" type="pres">
      <dgm:prSet presAssocID="{A432CE99-7EED-4532-A0FF-73221674EE8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1CF59DC-206B-4D3D-914A-8C0D83CCBEF6}" type="pres">
      <dgm:prSet presAssocID="{A432CE99-7EED-4532-A0FF-73221674EE8B}" presName="FinalChildText" presStyleLbl="revTx" presStyleIdx="2" presStyleCnt="3" custScaleX="173562" custLinFactNeighborX="35603" custLinFactNeighborY="-11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DF86B390-EF5A-40C8-8AB4-666C4601A906}" type="presOf" srcId="{B042193C-C436-4069-97DE-E6B2F1B1D47F}" destId="{D6B7F0A4-FD41-4386-A1CC-50899939D82E}" srcOrd="0" destOrd="0" presId="urn:microsoft.com/office/officeart/2005/8/layout/StepDownProcess"/>
    <dgm:cxn modelId="{222A1262-D37C-433D-AFAA-E0EC59E2D8F5}" type="presOf" srcId="{02DD4D64-0D98-4199-A8FB-B5F1770ADE3C}" destId="{C7712D74-359E-4462-9120-0F787B6EF76A}" srcOrd="0" destOrd="1" presId="urn:microsoft.com/office/officeart/2005/8/layout/StepDownProcess"/>
    <dgm:cxn modelId="{59DB1157-18BC-4BFF-BED9-3D7539CE7C19}" type="presOf" srcId="{27FA8FD7-EE7A-4555-B55E-1318B8305112}" destId="{9A3CBA16-75BD-4F66-B0D6-A92741C75027}" srcOrd="0" destOrd="0" presId="urn:microsoft.com/office/officeart/2005/8/layout/StepDownProcess"/>
    <dgm:cxn modelId="{7E4976B8-A963-47C0-8CEF-4BCE6AE61747}" type="presOf" srcId="{1D70633E-58DA-4FF8-BDBC-FDB5740F5CC7}" destId="{907B2844-FD1E-4ED2-A51D-987F407916BE}" srcOrd="0" destOrd="0" presId="urn:microsoft.com/office/officeart/2005/8/layout/StepDownProcess"/>
    <dgm:cxn modelId="{10FE74AC-B156-4A3D-AC24-7D04B3D4F270}" type="presOf" srcId="{D22D8E29-B0C0-4B5F-9C4D-D20B933AEE7A}" destId="{907B2844-FD1E-4ED2-A51D-987F407916BE}" srcOrd="0" destOrd="1" presId="urn:microsoft.com/office/officeart/2005/8/layout/StepDownProcess"/>
    <dgm:cxn modelId="{133C056B-1818-4C51-9FD7-DC0209E33FFA}" srcId="{B042193C-C436-4069-97DE-E6B2F1B1D47F}" destId="{A432CE99-7EED-4532-A0FF-73221674EE8B}" srcOrd="2" destOrd="0" parTransId="{A5DA3117-FF2B-454B-BEED-A9AF77BEE486}" sibTransId="{DAC51ED4-4D90-467A-9B67-362614B54D0C}"/>
    <dgm:cxn modelId="{96C0548E-D9D4-49A0-8D27-E3335C89BC50}" srcId="{9C795C70-38EC-4F29-BD49-F289C5514823}" destId="{1D70633E-58DA-4FF8-BDBC-FDB5740F5CC7}" srcOrd="0" destOrd="0" parTransId="{760AE99B-0766-4310-8076-E8D0FFBF20CF}" sibTransId="{4A66AFFC-A31C-4B0E-888A-E83C1A9D1BB2}"/>
    <dgm:cxn modelId="{FA06F51F-9BA1-478C-8909-3C81C85E424A}" type="presOf" srcId="{A432CE99-7EED-4532-A0FF-73221674EE8B}" destId="{B4A01013-F4FE-4A3B-9E2A-D794146A7199}" srcOrd="0" destOrd="0" presId="urn:microsoft.com/office/officeart/2005/8/layout/StepDownProcess"/>
    <dgm:cxn modelId="{43213B18-1D64-4544-AF1F-2FF06588E9B2}" srcId="{9C795C70-38EC-4F29-BD49-F289C5514823}" destId="{3CBD39DF-73D2-492B-B669-CBD9031DD141}" srcOrd="2" destOrd="0" parTransId="{A07F3F5A-3307-4359-A2C9-486C4DABD244}" sibTransId="{83D4B8DE-7EED-4F0B-AE55-5E968716C118}"/>
    <dgm:cxn modelId="{ED875F11-486F-400A-9AC9-25BC355866E7}" srcId="{9C795C70-38EC-4F29-BD49-F289C5514823}" destId="{D22D8E29-B0C0-4B5F-9C4D-D20B933AEE7A}" srcOrd="1" destOrd="0" parTransId="{78A80C48-0342-455F-91B4-C8448346734B}" sibTransId="{3E5C181B-61C0-4287-8353-999622D8B9BC}"/>
    <dgm:cxn modelId="{2DC181A8-8059-42C8-B978-51C768DF6A17}" type="presOf" srcId="{9C795C70-38EC-4F29-BD49-F289C5514823}" destId="{3B4429BD-495F-4D22-A8C4-41A874164715}" srcOrd="0" destOrd="0" presId="urn:microsoft.com/office/officeart/2005/8/layout/StepDownProcess"/>
    <dgm:cxn modelId="{7EAB9580-8C3C-493C-9AAE-36308360C8B6}" srcId="{27FA8FD7-EE7A-4555-B55E-1318B8305112}" destId="{02DD4D64-0D98-4199-A8FB-B5F1770ADE3C}" srcOrd="1" destOrd="0" parTransId="{1AD7FE95-0609-482A-921E-2C92324B752B}" sibTransId="{F7352BCB-F0D2-41EC-B0AC-18FCF06B1EF5}"/>
    <dgm:cxn modelId="{688CF25C-76B7-4D0D-B7AB-8FD9FC6E25CA}" type="presOf" srcId="{3CBD39DF-73D2-492B-B669-CBD9031DD141}" destId="{907B2844-FD1E-4ED2-A51D-987F407916BE}" srcOrd="0" destOrd="2" presId="urn:microsoft.com/office/officeart/2005/8/layout/StepDownProcess"/>
    <dgm:cxn modelId="{92591A1D-B75B-4A80-9503-4BE57157AAE1}" srcId="{A432CE99-7EED-4532-A0FF-73221674EE8B}" destId="{78C505D3-5255-43E7-89A0-DBE0D4DF2CED}" srcOrd="0" destOrd="0" parTransId="{49BF8E32-630B-4C4C-A5C9-54CEE98DA4C6}" sibTransId="{5EE5FAFC-D3D5-47AD-913A-10FEC2E4CB3D}"/>
    <dgm:cxn modelId="{B24B1E61-09B1-441C-B08E-703AD95930E5}" type="presOf" srcId="{06455A6E-418F-4AF7-A66B-CCC8CAD0C24B}" destId="{C7712D74-359E-4462-9120-0F787B6EF76A}" srcOrd="0" destOrd="0" presId="urn:microsoft.com/office/officeart/2005/8/layout/StepDownProcess"/>
    <dgm:cxn modelId="{43C53BC6-E7E2-45FC-AA7A-461DF80B6081}" srcId="{27FA8FD7-EE7A-4555-B55E-1318B8305112}" destId="{06455A6E-418F-4AF7-A66B-CCC8CAD0C24B}" srcOrd="0" destOrd="0" parTransId="{91BA8465-E19D-4CDC-95B8-F4ACCFC378BB}" sibTransId="{0E00C1E3-4AE1-4A33-B5EC-A28B6CE06410}"/>
    <dgm:cxn modelId="{AB96E25D-189C-494A-9BFB-072511B5B2CB}" srcId="{B042193C-C436-4069-97DE-E6B2F1B1D47F}" destId="{27FA8FD7-EE7A-4555-B55E-1318B8305112}" srcOrd="1" destOrd="0" parTransId="{7550EDA7-1EE9-4102-A22A-5D9BA294F1EE}" sibTransId="{59085EB4-C6CD-4F90-B1A8-72AC997C6600}"/>
    <dgm:cxn modelId="{C279184B-229E-45B8-83BE-76B0E01F5D67}" srcId="{B042193C-C436-4069-97DE-E6B2F1B1D47F}" destId="{9C795C70-38EC-4F29-BD49-F289C5514823}" srcOrd="0" destOrd="0" parTransId="{59CB941A-E165-4EB5-8E12-218DC65FEED0}" sibTransId="{B3A5E007-F946-44E8-80A8-43E663FAE30C}"/>
    <dgm:cxn modelId="{9B2784E3-C788-4EA7-A141-390086413735}" type="presOf" srcId="{78C505D3-5255-43E7-89A0-DBE0D4DF2CED}" destId="{21CF59DC-206B-4D3D-914A-8C0D83CCBEF6}" srcOrd="0" destOrd="0" presId="urn:microsoft.com/office/officeart/2005/8/layout/StepDownProcess"/>
    <dgm:cxn modelId="{5F132166-8654-40AD-95BC-3D92A8DB1E62}" type="presParOf" srcId="{D6B7F0A4-FD41-4386-A1CC-50899939D82E}" destId="{4343175F-A992-433E-A4C7-4B31E96E175E}" srcOrd="0" destOrd="0" presId="urn:microsoft.com/office/officeart/2005/8/layout/StepDownProcess"/>
    <dgm:cxn modelId="{9642A0EF-5D46-47D8-9EF6-AD448B3D88A8}" type="presParOf" srcId="{4343175F-A992-433E-A4C7-4B31E96E175E}" destId="{5D4194DE-2F88-4045-B2CB-C39AE5B5C386}" srcOrd="0" destOrd="0" presId="urn:microsoft.com/office/officeart/2005/8/layout/StepDownProcess"/>
    <dgm:cxn modelId="{CF147ABA-000D-49E3-BEC2-EE15D784622D}" type="presParOf" srcId="{4343175F-A992-433E-A4C7-4B31E96E175E}" destId="{3B4429BD-495F-4D22-A8C4-41A874164715}" srcOrd="1" destOrd="0" presId="urn:microsoft.com/office/officeart/2005/8/layout/StepDownProcess"/>
    <dgm:cxn modelId="{77283F7E-11F3-461A-B080-2EDEECCA6B7C}" type="presParOf" srcId="{4343175F-A992-433E-A4C7-4B31E96E175E}" destId="{907B2844-FD1E-4ED2-A51D-987F407916BE}" srcOrd="2" destOrd="0" presId="urn:microsoft.com/office/officeart/2005/8/layout/StepDownProcess"/>
    <dgm:cxn modelId="{B86831F4-CC32-49B0-A98D-929E4C97CB53}" type="presParOf" srcId="{D6B7F0A4-FD41-4386-A1CC-50899939D82E}" destId="{BF53B2C1-6F57-440E-95C5-2F37F44E4379}" srcOrd="1" destOrd="0" presId="urn:microsoft.com/office/officeart/2005/8/layout/StepDownProcess"/>
    <dgm:cxn modelId="{11016B38-EAC5-4420-BBD1-AB7131B305BE}" type="presParOf" srcId="{D6B7F0A4-FD41-4386-A1CC-50899939D82E}" destId="{B3D6A132-81D1-432E-8092-2352300F2691}" srcOrd="2" destOrd="0" presId="urn:microsoft.com/office/officeart/2005/8/layout/StepDownProcess"/>
    <dgm:cxn modelId="{1DD368DF-B59C-40A3-A8DB-38DE7C66CC6F}" type="presParOf" srcId="{B3D6A132-81D1-432E-8092-2352300F2691}" destId="{D9ADAF4B-1E5D-40E1-922C-81ECA384ADFD}" srcOrd="0" destOrd="0" presId="urn:microsoft.com/office/officeart/2005/8/layout/StepDownProcess"/>
    <dgm:cxn modelId="{9BF46D5D-9001-4C7D-84D5-22B58FFD82FA}" type="presParOf" srcId="{B3D6A132-81D1-432E-8092-2352300F2691}" destId="{9A3CBA16-75BD-4F66-B0D6-A92741C75027}" srcOrd="1" destOrd="0" presId="urn:microsoft.com/office/officeart/2005/8/layout/StepDownProcess"/>
    <dgm:cxn modelId="{9D13EAE5-B506-4E06-A686-0038CB46BB00}" type="presParOf" srcId="{B3D6A132-81D1-432E-8092-2352300F2691}" destId="{C7712D74-359E-4462-9120-0F787B6EF76A}" srcOrd="2" destOrd="0" presId="urn:microsoft.com/office/officeart/2005/8/layout/StepDownProcess"/>
    <dgm:cxn modelId="{12DB9622-D645-4EC8-BE07-8ED920A42917}" type="presParOf" srcId="{D6B7F0A4-FD41-4386-A1CC-50899939D82E}" destId="{3A90CBFE-B23A-46CB-97CE-F574C3432656}" srcOrd="3" destOrd="0" presId="urn:microsoft.com/office/officeart/2005/8/layout/StepDownProcess"/>
    <dgm:cxn modelId="{999CF43F-5F0A-420B-91A2-C7DEB3244B88}" type="presParOf" srcId="{D6B7F0A4-FD41-4386-A1CC-50899939D82E}" destId="{D2139833-C8BF-437A-AE20-E83040B9308E}" srcOrd="4" destOrd="0" presId="urn:microsoft.com/office/officeart/2005/8/layout/StepDownProcess"/>
    <dgm:cxn modelId="{9D6DAD6A-0640-4C9D-BC83-B46E1F32FBD1}" type="presParOf" srcId="{D2139833-C8BF-437A-AE20-E83040B9308E}" destId="{B4A01013-F4FE-4A3B-9E2A-D794146A7199}" srcOrd="0" destOrd="0" presId="urn:microsoft.com/office/officeart/2005/8/layout/StepDownProcess"/>
    <dgm:cxn modelId="{D7B85F69-FC16-4D58-8BF4-701B6E56B937}" type="presParOf" srcId="{D2139833-C8BF-437A-AE20-E83040B9308E}" destId="{21CF59DC-206B-4D3D-914A-8C0D83CCBEF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22634-62AD-42D5-8CAB-050C8143040A}" type="datetimeFigureOut">
              <a:rPr lang="th-TH" smtClean="0"/>
              <a:t>22/09/59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9A9ED-E37F-4FC1-B9E8-F47C0BEFB5A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5736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88" y="1"/>
            <a:ext cx="4309798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22/09/59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7250"/>
            <a:ext cx="4116388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69" y="3300412"/>
            <a:ext cx="795655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22/09/59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177054"/>
            <a:ext cx="9948862" cy="3143250"/>
          </a:xfrm>
        </p:spPr>
        <p:txBody>
          <a:bodyPr>
            <a:normAutofit/>
          </a:bodyPr>
          <a:lstStyle/>
          <a:p>
            <a:r>
              <a:rPr lang="th-TH" b="1" dirty="0" smtClean="0"/>
              <a:t>บทที่ </a:t>
            </a:r>
            <a:r>
              <a:rPr lang="en-US" b="1" dirty="0"/>
              <a:t>6</a:t>
            </a:r>
            <a:r>
              <a:rPr lang="en-US" b="1" dirty="0" smtClean="0"/>
              <a:t> : </a:t>
            </a:r>
            <a:r>
              <a:rPr lang="th-TH" b="1" dirty="0" smtClean="0"/>
              <a:t>ภาพบิตแมป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212 </a:t>
            </a:r>
            <a:r>
              <a:rPr lang="th-TH" sz="4000" dirty="0" smtClean="0"/>
              <a:t>ระบบสื่อประสมสำหรับธุรกิจ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1026" name="Picture 2" descr="http://thumbs.dreamstime.com/z/multimedia-internet-sharing-concept-27907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97470"/>
            <a:ext cx="3786151" cy="2911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อุปกรณ์สำหรับบันทึกและนำเข้าภาพดิจิตอล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 smtClean="0">
                <a:solidFill>
                  <a:schemeClr val="accent1"/>
                </a:solidFill>
              </a:rPr>
              <a:t>Digital Camera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2095500"/>
          </a:xfrm>
        </p:spPr>
        <p:txBody>
          <a:bodyPr/>
          <a:lstStyle/>
          <a:p>
            <a:r>
              <a:rPr lang="th-TH" dirty="0" smtClean="0"/>
              <a:t>กล้องดิจิตอลสามารถถ่ายได้ทั้งภาพนิ่ง และภาพเคลื่อนไหว</a:t>
            </a:r>
          </a:p>
          <a:p>
            <a:r>
              <a:rPr lang="th-TH" dirty="0" smtClean="0"/>
              <a:t>บันทึกและจัดเก็บข้อมูลในรูปแบบดิจิตอลลงในหน่วยจัดเก็บข้อมูล</a:t>
            </a:r>
            <a:r>
              <a:rPr lang="en-US" dirty="0" smtClean="0"/>
              <a:t> </a:t>
            </a:r>
            <a:r>
              <a:rPr lang="th-TH" dirty="0" smtClean="0"/>
              <a:t>แทนการบันทึกลงแผ่นฟิล์มเหมือนกล้องฟิล์มในยุคก่อน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1026" name="Picture 2" descr="http://static3.shop.indiatimes.com/images/products/additional/original/B1888261_View_2/cameras/canon/canon-powershot-digital-camera-a2600-black-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4357688"/>
            <a:ext cx="3390028" cy="2276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ecx.images-amazon.com/images/I/91KypOuC64L._SL15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1" y="3957638"/>
            <a:ext cx="2917192" cy="2677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www.japantoday.com/images/size/x/2012/02/fujifilm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517" y="3688242"/>
            <a:ext cx="2875686" cy="294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368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1488" y="14733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dirty="0"/>
              <a:t>อุปกรณ์สำหรับบันทึกและนำเข้าภาพดิจิตอล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Digital </a:t>
            </a:r>
            <a:r>
              <a:rPr lang="en-US" dirty="0" smtClean="0">
                <a:solidFill>
                  <a:schemeClr val="accent1"/>
                </a:solidFill>
              </a:rPr>
              <a:t>Camera</a:t>
            </a:r>
            <a:r>
              <a:rPr lang="th-TH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[2]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  <p:pic>
        <p:nvPicPr>
          <p:cNvPr id="2050" name="Picture 2" descr="http://media.digitalcameraworld.com/wp-content/uploads/sites/123/2012/08/Photography_cheat_sheet_digital_processin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229" y="1428227"/>
            <a:ext cx="6662245" cy="532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1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อุปกรณ์สำหรับบันทึกและนำเข้าภาพดิจิตอล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Digital Camera</a:t>
            </a:r>
            <a:r>
              <a:rPr lang="th-TH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>
                <a:solidFill>
                  <a:schemeClr val="accent1"/>
                </a:solidFill>
              </a:rPr>
              <a:t>3</a:t>
            </a:r>
            <a:r>
              <a:rPr lang="en-US" dirty="0" smtClean="0">
                <a:solidFill>
                  <a:schemeClr val="accent1"/>
                </a:solidFill>
              </a:rPr>
              <a:t>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กล้องดิจิตอลมีซอฟต์แวร์ที่ถูกติดตั้งอยู่ใน </a:t>
            </a:r>
            <a:r>
              <a:rPr lang="en-US" dirty="0" smtClean="0"/>
              <a:t>ROM (</a:t>
            </a:r>
            <a:r>
              <a:rPr lang="th-TH" dirty="0" smtClean="0"/>
              <a:t>ปกติจะเรียกว่า </a:t>
            </a:r>
            <a:r>
              <a:rPr lang="en-US" dirty="0" smtClean="0"/>
              <a:t>Firmware)</a:t>
            </a:r>
            <a:endParaRPr lang="th-TH" dirty="0" smtClean="0"/>
          </a:p>
          <a:p>
            <a:r>
              <a:rPr lang="th-TH" dirty="0" smtClean="0"/>
              <a:t>ผู้ใช้สามารถเลือกโหมดกล้องเพื่อใช้ถ่ายภาพ  และโหมด</a:t>
            </a:r>
            <a:r>
              <a:rPr lang="th-TH" dirty="0" err="1" smtClean="0"/>
              <a:t>เพลย์</a:t>
            </a:r>
            <a:r>
              <a:rPr lang="th-TH" dirty="0" smtClean="0"/>
              <a:t>สำหรับแสดงผลภาพถ่าย รวมถึงการจัดการกับภาพถ่ายด้วย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3074" name="Picture 2" descr="http://digital-photography-school.com/wp-content/uploads/2014/04/Canon_1_firmware_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3835252"/>
            <a:ext cx="4075112" cy="2716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roduct-reviews.net/wp-content/uploads/Ricoh-GR-digital-camera-ideal-for-street-photography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405" y="3835252"/>
            <a:ext cx="4247207" cy="2565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10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ขั้นตอนการประมวลผล</a:t>
            </a:r>
            <a:r>
              <a:rPr lang="th-TH" dirty="0" smtClean="0"/>
              <a:t>ภาพ</a:t>
            </a:r>
            <a:endParaRPr lang="th-T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199877"/>
              </p:ext>
            </p:extLst>
          </p:nvPr>
        </p:nvGraphicFramePr>
        <p:xfrm>
          <a:off x="1311579" y="1500188"/>
          <a:ext cx="10747071" cy="5200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4100" name="Picture 4" descr="http://3.bp.blogspot.com/-pU2YCK0Yq44/T2NdTrOOhEI/AAAAAAAAPzM/TGjGGMaf32E/s1600/HDR+Effect+from+Single+Photograph+in+Adobe+Photoshop+Lightroom+4.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20" y="4069364"/>
            <a:ext cx="2713812" cy="163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eople.ucsc.edu/%7Ershahbaz/TajMaha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30" y="1500188"/>
            <a:ext cx="2098897" cy="1575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vedicbooks.net/images/the_taj_mahal_is_a_temple_place_medium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749" y="4946754"/>
            <a:ext cx="1081284" cy="1754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04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คุณภาพของรูปภาพ</a:t>
            </a:r>
            <a:r>
              <a:rPr lang="th-TH" dirty="0" smtClean="0"/>
              <a:t>ดิจิตอล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00225"/>
            <a:ext cx="8915400" cy="4486275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/>
              <a:t>ขึ้นอยู่กับ</a:t>
            </a:r>
          </a:p>
          <a:p>
            <a:r>
              <a:rPr lang="th-TH" dirty="0" smtClean="0"/>
              <a:t>จำนวน</a:t>
            </a:r>
            <a:r>
              <a:rPr lang="th-TH" dirty="0" err="1" smtClean="0"/>
              <a:t>พิกเซล</a:t>
            </a:r>
            <a:r>
              <a:rPr lang="th-TH" dirty="0" smtClean="0"/>
              <a:t>ในแนวตั้งและแนวนอน </a:t>
            </a:r>
            <a:r>
              <a:rPr lang="en-US" dirty="0" smtClean="0"/>
              <a:t>(Pixel Dimension)</a:t>
            </a:r>
          </a:p>
          <a:p>
            <a:r>
              <a:rPr lang="th-TH" dirty="0" smtClean="0"/>
              <a:t>ความละเอียดของภาพ </a:t>
            </a:r>
            <a:r>
              <a:rPr lang="en-US" dirty="0" smtClean="0"/>
              <a:t>(Image resolution) </a:t>
            </a:r>
            <a:r>
              <a:rPr lang="th-TH" dirty="0" smtClean="0"/>
              <a:t>หน่วยเป็นจำนวน</a:t>
            </a:r>
            <a:r>
              <a:rPr lang="th-TH" dirty="0" err="1" smtClean="0"/>
              <a:t>พิกเซล</a:t>
            </a:r>
            <a:r>
              <a:rPr lang="th-TH" dirty="0" smtClean="0"/>
              <a:t>ต่อนิ้ว </a:t>
            </a:r>
            <a:r>
              <a:rPr lang="en-US" dirty="0" smtClean="0"/>
              <a:t>(</a:t>
            </a:r>
            <a:r>
              <a:rPr lang="en-US" dirty="0" err="1" smtClean="0"/>
              <a:t>ppi</a:t>
            </a:r>
            <a:r>
              <a:rPr lang="en-US" dirty="0" smtClean="0"/>
              <a:t>)</a:t>
            </a:r>
          </a:p>
          <a:p>
            <a:r>
              <a:rPr lang="th-TH" dirty="0" smtClean="0"/>
              <a:t>ขนาดไฟล์ </a:t>
            </a:r>
            <a:r>
              <a:rPr lang="en-US" dirty="0" smtClean="0"/>
              <a:t>(File Size) </a:t>
            </a:r>
            <a:r>
              <a:rPr lang="th-TH" dirty="0" smtClean="0"/>
              <a:t>คำนวณได้จากสมการ</a:t>
            </a:r>
          </a:p>
          <a:p>
            <a:pPr marL="0" indent="0" algn="ctr">
              <a:buNone/>
            </a:pPr>
            <a:r>
              <a:rPr lang="en-US" i="1" dirty="0" smtClean="0"/>
              <a:t>File Size (Byte) = (Pixel Width x Pixel Height) x (Bit Depth/8)</a:t>
            </a:r>
          </a:p>
          <a:p>
            <a:r>
              <a:rPr lang="th-TH" dirty="0" smtClean="0"/>
              <a:t>จำนวนสี </a:t>
            </a:r>
            <a:r>
              <a:rPr lang="en-US" dirty="0" smtClean="0"/>
              <a:t>(Color Depth) </a:t>
            </a:r>
            <a:r>
              <a:rPr lang="th-TH" dirty="0" smtClean="0"/>
              <a:t>หรือจำนวนบิต </a:t>
            </a:r>
            <a:r>
              <a:rPr lang="en-US" dirty="0" smtClean="0"/>
              <a:t>(Bit Depth)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5894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ไฟล์ภาพชนิดต่างๆ </a:t>
            </a:r>
            <a:r>
              <a:rPr lang="en-US" dirty="0" smtClean="0"/>
              <a:t>[1]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BMP</a:t>
            </a:r>
            <a:r>
              <a:rPr lang="en-US" dirty="0" smtClean="0"/>
              <a:t> (Bitmap) – </a:t>
            </a:r>
            <a:r>
              <a:rPr lang="th-TH" dirty="0" smtClean="0"/>
              <a:t>เป็นไฟล์มาตรฐานบนวินโดวส์ แสดงผลได้ </a:t>
            </a:r>
            <a:r>
              <a:rPr lang="en-US" dirty="0" smtClean="0"/>
              <a:t>16.7 </a:t>
            </a:r>
            <a:r>
              <a:rPr lang="th-TH" dirty="0" smtClean="0"/>
              <a:t>ล้านสี คุณภาพต่ำกว่า </a:t>
            </a:r>
            <a:r>
              <a:rPr lang="en-US" dirty="0" smtClean="0"/>
              <a:t>JPEG</a:t>
            </a:r>
          </a:p>
          <a:p>
            <a:r>
              <a:rPr lang="en-US" b="1" dirty="0" smtClean="0"/>
              <a:t>JPEG</a:t>
            </a:r>
            <a:r>
              <a:rPr lang="en-US" dirty="0" smtClean="0"/>
              <a:t> (Joint Photographer Expert Group) – </a:t>
            </a:r>
            <a:r>
              <a:rPr lang="th-TH" dirty="0" smtClean="0"/>
              <a:t>เป็นไฟล์ภาพทั่วไป รองรับสีทั้งในโหมด </a:t>
            </a:r>
            <a:r>
              <a:rPr lang="en-US" dirty="0" smtClean="0"/>
              <a:t>CMYK, RGB</a:t>
            </a:r>
          </a:p>
          <a:p>
            <a:r>
              <a:rPr lang="en-US" b="1" dirty="0" smtClean="0"/>
              <a:t>GIF</a:t>
            </a:r>
            <a:r>
              <a:rPr lang="en-US" dirty="0" smtClean="0"/>
              <a:t> (Graphic Interchange Format) – </a:t>
            </a:r>
            <a:r>
              <a:rPr lang="th-TH" dirty="0" smtClean="0"/>
              <a:t>เป็นไฟล์ภาพที่มีขนาดเล็ก แสดงสีได้ไม่เกิน </a:t>
            </a:r>
            <a:r>
              <a:rPr lang="en-US" dirty="0" smtClean="0"/>
              <a:t>256 </a:t>
            </a:r>
            <a:r>
              <a:rPr lang="th-TH" dirty="0" smtClean="0"/>
              <a:t>สี นิยมใช้ในงาน</a:t>
            </a:r>
            <a:r>
              <a:rPr lang="th-TH" dirty="0" err="1" smtClean="0"/>
              <a:t>ออกแบบโล</a:t>
            </a:r>
            <a:r>
              <a:rPr lang="th-TH" dirty="0" smtClean="0"/>
              <a:t>โก้ หรือไฟล์รูปบนเว็บไซต์ต่างๆ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6592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ไฟล์ภาพชนิดต่างๆ </a:t>
            </a:r>
            <a:r>
              <a:rPr lang="en-US" dirty="0" smtClean="0"/>
              <a:t>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1"/>
            <a:ext cx="8915400" cy="4538662"/>
          </a:xfrm>
        </p:spPr>
        <p:txBody>
          <a:bodyPr>
            <a:normAutofit/>
          </a:bodyPr>
          <a:lstStyle/>
          <a:p>
            <a:r>
              <a:rPr lang="en-US" b="1" dirty="0" smtClean="0"/>
              <a:t>TIFF</a:t>
            </a:r>
            <a:r>
              <a:rPr lang="en-US" dirty="0" smtClean="0"/>
              <a:t> (Tag Image File Format) – </a:t>
            </a:r>
            <a:r>
              <a:rPr lang="th-TH" dirty="0" smtClean="0"/>
              <a:t>ใช้งานได้กับโปรแกรมด้านกราฟิกทุกประเภท มีความยืดหยุ่นสูง รองรับโหมดสี </a:t>
            </a:r>
            <a:r>
              <a:rPr lang="en-US" dirty="0" smtClean="0"/>
              <a:t>RGB, CMYK, Lab</a:t>
            </a:r>
          </a:p>
          <a:p>
            <a:r>
              <a:rPr lang="en-US" b="1" dirty="0" smtClean="0"/>
              <a:t>PNG</a:t>
            </a:r>
            <a:r>
              <a:rPr lang="en-US" dirty="0" smtClean="0"/>
              <a:t> (Portable Network Graphic) – </a:t>
            </a:r>
            <a:r>
              <a:rPr lang="th-TH" dirty="0" smtClean="0"/>
              <a:t>ใช้วิธีการบีบอัดที่มีประสิทธิภาพ เก็บรักษาคุณภาพเอาไว้ได้ แสดงผลสีได้ </a:t>
            </a:r>
            <a:r>
              <a:rPr lang="en-US" dirty="0" smtClean="0"/>
              <a:t>24 </a:t>
            </a:r>
            <a:r>
              <a:rPr lang="th-TH" dirty="0" smtClean="0"/>
              <a:t>บิต</a:t>
            </a:r>
          </a:p>
          <a:p>
            <a:r>
              <a:rPr lang="en-US" b="1" dirty="0" smtClean="0"/>
              <a:t>PICT</a:t>
            </a:r>
            <a:r>
              <a:rPr lang="en-US" dirty="0" smtClean="0"/>
              <a:t> (Picture) – </a:t>
            </a:r>
            <a:r>
              <a:rPr lang="th-TH" dirty="0" smtClean="0"/>
              <a:t>นิยมใช้กับ</a:t>
            </a:r>
            <a:r>
              <a:rPr lang="th-TH" dirty="0" err="1" smtClean="0"/>
              <a:t>แพล็ต</a:t>
            </a:r>
            <a:r>
              <a:rPr lang="th-TH" dirty="0" smtClean="0"/>
              <a:t>ฟอร์ม </a:t>
            </a:r>
            <a:r>
              <a:rPr lang="en-US" dirty="0" smtClean="0"/>
              <a:t>Macintosh </a:t>
            </a:r>
            <a:r>
              <a:rPr lang="th-TH" dirty="0" smtClean="0"/>
              <a:t>แสดงสีได้ </a:t>
            </a:r>
            <a:r>
              <a:rPr lang="en-US" dirty="0" smtClean="0"/>
              <a:t>16.7 </a:t>
            </a:r>
            <a:r>
              <a:rPr lang="th-TH" dirty="0" smtClean="0"/>
              <a:t>ล้านสี</a:t>
            </a:r>
          </a:p>
          <a:p>
            <a:r>
              <a:rPr lang="en-US" b="1" dirty="0" smtClean="0"/>
              <a:t>PSD</a:t>
            </a:r>
            <a:r>
              <a:rPr lang="en-US" dirty="0" smtClean="0"/>
              <a:t> (Photoshop Document) – </a:t>
            </a:r>
            <a:r>
              <a:rPr lang="th-TH" dirty="0" smtClean="0"/>
              <a:t>ใช้ในโปรแกรม </a:t>
            </a:r>
            <a:r>
              <a:rPr lang="en-US" dirty="0" smtClean="0"/>
              <a:t>Adobe Photoshop</a:t>
            </a:r>
            <a:r>
              <a:rPr lang="th-TH" dirty="0" smtClean="0"/>
              <a:t>เป็นไฟล์ภาพคุณภาพสูง ทำการบันทึก</a:t>
            </a:r>
            <a:r>
              <a:rPr lang="th-TH" dirty="0" err="1" smtClean="0"/>
              <a:t>แยกเลเยอร์</a:t>
            </a:r>
            <a:r>
              <a:rPr lang="th-TH" dirty="0" smtClean="0"/>
              <a:t> เก็บคุณสมบัติของภาพไว้ครบทุกรายละเอียด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876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เครื่องพิมพ์ 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</a:t>
            </a:r>
            <a:r>
              <a:rPr lang="th-TH" dirty="0" smtClean="0"/>
              <a:t>แสดงผลลัพธ์บนเครื่องพิมพ์ </a:t>
            </a:r>
            <a:r>
              <a:rPr lang="en-US" dirty="0" smtClean="0"/>
              <a:t>– </a:t>
            </a:r>
            <a:r>
              <a:rPr lang="th-TH" dirty="0" smtClean="0"/>
              <a:t>ปัจจัยที่สำคัญที่สุดที่ส่งผลต่อคุณภาพในการพิมพ์คือ ความละเอียดของเครื่องพิมพ์ มีหน่วยเป็นจุดต่อนิ้ว </a:t>
            </a:r>
            <a:r>
              <a:rPr lang="en-US" dirty="0" smtClean="0"/>
              <a:t>(dpi) </a:t>
            </a:r>
            <a:r>
              <a:rPr lang="th-TH" dirty="0" smtClean="0"/>
              <a:t>เครื่องพิมพ์แบ่งออกเป็น </a:t>
            </a:r>
            <a:r>
              <a:rPr lang="en-US" dirty="0" smtClean="0"/>
              <a:t>2 </a:t>
            </a:r>
            <a:r>
              <a:rPr lang="th-TH" dirty="0" smtClean="0"/>
              <a:t>ชนิด คือ</a:t>
            </a:r>
          </a:p>
          <a:p>
            <a:pPr lvl="1"/>
            <a:r>
              <a:rPr lang="en-US" dirty="0" smtClean="0"/>
              <a:t> Laser Printer</a:t>
            </a:r>
          </a:p>
          <a:p>
            <a:pPr lvl="1"/>
            <a:r>
              <a:rPr lang="en-US" dirty="0" smtClean="0"/>
              <a:t> Inkjet Printer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184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เครื่องพิมพ์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dirty="0" smtClean="0">
                <a:solidFill>
                  <a:schemeClr val="accent1"/>
                </a:solidFill>
              </a:rPr>
              <a:t>Laser Printer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ถูกพัฒนาในปี </a:t>
            </a:r>
            <a:r>
              <a:rPr lang="en-US" dirty="0" smtClean="0"/>
              <a:t>1984 </a:t>
            </a:r>
            <a:r>
              <a:rPr lang="th-TH" dirty="0" smtClean="0"/>
              <a:t>โดย </a:t>
            </a:r>
            <a:r>
              <a:rPr lang="en-US" dirty="0" smtClean="0"/>
              <a:t>Hewlett Packard </a:t>
            </a:r>
            <a:r>
              <a:rPr lang="th-TH" dirty="0" smtClean="0"/>
              <a:t>โดยนำเทคโนโลยีเครื่องถ่ายเอกสารของ </a:t>
            </a:r>
            <a:r>
              <a:rPr lang="en-US" dirty="0" smtClean="0"/>
              <a:t>Canon </a:t>
            </a:r>
            <a:r>
              <a:rPr lang="th-TH" dirty="0" smtClean="0"/>
              <a:t>มาใช้</a:t>
            </a:r>
          </a:p>
          <a:p>
            <a:r>
              <a:rPr lang="th-TH" dirty="0" smtClean="0"/>
              <a:t>เครื่องพิมพ์เลเซอร์จะใช้แสงเลเซอร์สร้างภาพที่ต้องการลงบนแท่งทรงกระบอก </a:t>
            </a:r>
            <a:r>
              <a:rPr lang="en-US" dirty="0" smtClean="0"/>
              <a:t>(Drum) </a:t>
            </a:r>
            <a:r>
              <a:rPr lang="th-TH" dirty="0" smtClean="0"/>
              <a:t>บริเวณ</a:t>
            </a:r>
            <a:r>
              <a:rPr lang="th-TH" dirty="0" err="1" smtClean="0"/>
              <a:t>ของดรัม</a:t>
            </a:r>
            <a:r>
              <a:rPr lang="th-TH" dirty="0" smtClean="0"/>
              <a:t>ที่ถูกแสงเลเซอร์จะมีประจุเป็นบวก เมื่อ</a:t>
            </a:r>
            <a:r>
              <a:rPr lang="th-TH" dirty="0" err="1" smtClean="0"/>
              <a:t>ดรัม</a:t>
            </a:r>
            <a:r>
              <a:rPr lang="th-TH" dirty="0" smtClean="0"/>
              <a:t>หมุนมาถึงตัวปล่อยผงหมึก ผงหมึกจะเกาะบริเวณที่มีไฟฟ้าเป็นบวก แล้วจะซึมลงบนกระดาษ</a:t>
            </a:r>
          </a:p>
          <a:p>
            <a:r>
              <a:rPr lang="th-TH" dirty="0" smtClean="0"/>
              <a:t>เครื่องพิมพ์มีคุณภาพสูง และมีค่าใช้จ่ายในการพิมพ์ต่ำ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093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0" dirty="0" smtClean="0">
                <a:solidFill>
                  <a:schemeClr val="accent1"/>
                </a:solidFill>
              </a:rPr>
              <a:t>หลักการทำงานของเครื่องพิมพ์เลเซอร์</a:t>
            </a:r>
            <a:endParaRPr lang="th-TH" sz="4000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19</a:t>
            </a:fld>
            <a:endParaRPr lang="th-TH" dirty="0"/>
          </a:p>
        </p:txBody>
      </p:sp>
      <p:pic>
        <p:nvPicPr>
          <p:cNvPr id="1032" name="Picture 8" descr="http://www.dp3project.org/webfm_send/53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73" y="1493838"/>
            <a:ext cx="9176589" cy="524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53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471613"/>
            <a:ext cx="9247187" cy="5086350"/>
          </a:xfrm>
        </p:spPr>
        <p:txBody>
          <a:bodyPr>
            <a:normAutofit/>
          </a:bodyPr>
          <a:lstStyle/>
          <a:p>
            <a:r>
              <a:rPr lang="th-TH" sz="3600" b="1" dirty="0" smtClean="0"/>
              <a:t>ชนิดของภาพบิตแมป</a:t>
            </a:r>
          </a:p>
          <a:p>
            <a:r>
              <a:rPr lang="th-TH" sz="3600" b="1" dirty="0" smtClean="0"/>
              <a:t>อุปกรณ์สำหรับบันทึกและนำเข้าภาพดิจิตอล</a:t>
            </a:r>
          </a:p>
          <a:p>
            <a:r>
              <a:rPr lang="th-TH" sz="3600" b="1" dirty="0" smtClean="0"/>
              <a:t>ขั้นตอนการประมวลผลภาพ</a:t>
            </a:r>
          </a:p>
          <a:p>
            <a:r>
              <a:rPr lang="th-TH" sz="3600" b="1" dirty="0" smtClean="0"/>
              <a:t>คุณภาพของรูปภาพดิจิตอล</a:t>
            </a:r>
          </a:p>
          <a:p>
            <a:r>
              <a:rPr lang="th-TH" sz="3600" b="1" dirty="0" smtClean="0"/>
              <a:t>ไฟล์ภาพชนิดต่างๆ</a:t>
            </a:r>
            <a:endParaRPr lang="en-US" sz="3600" b="1" dirty="0" smtClean="0"/>
          </a:p>
          <a:p>
            <a:r>
              <a:rPr lang="th-TH" sz="3600" b="1" dirty="0" smtClean="0"/>
              <a:t>เครื่องพิมพ์</a:t>
            </a:r>
            <a:endParaRPr lang="th-TH" sz="3600" b="1" dirty="0" smtClean="0"/>
          </a:p>
          <a:p>
            <a:r>
              <a:rPr lang="th-TH" sz="3600" b="1" dirty="0" smtClean="0"/>
              <a:t>ซอฟต์แวร์สำหรับภาพกราฟิก</a:t>
            </a:r>
            <a:endParaRPr lang="en-US" sz="3600" b="1" dirty="0" smtClean="0"/>
          </a:p>
          <a:p>
            <a:endParaRPr lang="th-TH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232" y="4329112"/>
            <a:ext cx="3864767" cy="2576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เครื่องพิมพ์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: </a:t>
            </a:r>
            <a:r>
              <a:rPr lang="en-US" dirty="0" smtClean="0">
                <a:solidFill>
                  <a:schemeClr val="accent1"/>
                </a:solidFill>
              </a:rPr>
              <a:t>Inkjet Printer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495800"/>
          </a:xfrm>
        </p:spPr>
        <p:txBody>
          <a:bodyPr/>
          <a:lstStyle/>
          <a:p>
            <a:r>
              <a:rPr lang="th-TH" dirty="0" smtClean="0"/>
              <a:t>ใช้หลักการเหนี่ยวนำของสนามแม่เหล็กไฟฟ้า บังคับให้หัวฉีดพ่นละอองหมึกลงบนแผ่นกระดาษ </a:t>
            </a:r>
          </a:p>
          <a:p>
            <a:r>
              <a:rPr lang="th-TH" dirty="0" smtClean="0"/>
              <a:t>เทคโนโลยีอิงค์</a:t>
            </a:r>
            <a:r>
              <a:rPr lang="th-TH" dirty="0" err="1" smtClean="0"/>
              <a:t>เจ็ต</a:t>
            </a:r>
            <a:r>
              <a:rPr lang="th-TH" dirty="0" smtClean="0"/>
              <a:t>มี</a:t>
            </a:r>
            <a:r>
              <a:rPr lang="en-US" dirty="0" smtClean="0"/>
              <a:t> 2 </a:t>
            </a:r>
            <a:r>
              <a:rPr lang="th-TH" dirty="0" smtClean="0"/>
              <a:t>ประเภท ดังนี้</a:t>
            </a:r>
          </a:p>
          <a:p>
            <a:pPr lvl="1"/>
            <a:r>
              <a:rPr lang="th-TH" b="1" dirty="0" smtClean="0"/>
              <a:t>เทคโนโลยีการใช้ความร้อน </a:t>
            </a:r>
            <a:r>
              <a:rPr lang="en-US" dirty="0" smtClean="0"/>
              <a:t>(Thermal Technology)</a:t>
            </a:r>
            <a:r>
              <a:rPr lang="th-TH" dirty="0" smtClean="0"/>
              <a:t> </a:t>
            </a:r>
            <a:r>
              <a:rPr lang="en-US" dirty="0" smtClean="0"/>
              <a:t>– </a:t>
            </a:r>
            <a:r>
              <a:rPr lang="th-TH" dirty="0" smtClean="0"/>
              <a:t>จะใช้ความร้อนในการพ่นหมึกให้เป็นฟองลงบนแผ่นกระดาษ นิยมใช้ในเครื่องพิมพ์ </a:t>
            </a:r>
            <a:r>
              <a:rPr lang="en-US" dirty="0" smtClean="0"/>
              <a:t>Canon </a:t>
            </a:r>
            <a:r>
              <a:rPr lang="th-TH" dirty="0" smtClean="0"/>
              <a:t>และ </a:t>
            </a:r>
            <a:r>
              <a:rPr lang="en-US" dirty="0" smtClean="0"/>
              <a:t>HP </a:t>
            </a:r>
            <a:r>
              <a:rPr lang="th-TH" dirty="0" smtClean="0"/>
              <a:t>ข้อเสียคือหากพิมพ์มากเกินไปจะทำให้เกิดความร้อนสูง</a:t>
            </a:r>
            <a:endParaRPr lang="en-US" dirty="0" smtClean="0"/>
          </a:p>
          <a:p>
            <a:pPr lvl="1"/>
            <a:r>
              <a:rPr lang="th-TH" b="1" dirty="0" smtClean="0"/>
              <a:t>เทคโนโลยี </a:t>
            </a:r>
            <a:r>
              <a:rPr lang="en-US" b="1" dirty="0" smtClean="0"/>
              <a:t>Piezo Electric </a:t>
            </a:r>
            <a:r>
              <a:rPr lang="en-US" dirty="0" smtClean="0"/>
              <a:t>– </a:t>
            </a:r>
            <a:r>
              <a:rPr lang="th-TH" dirty="0" smtClean="0"/>
              <a:t>พัฒนาโดย </a:t>
            </a:r>
            <a:r>
              <a:rPr lang="en-US" dirty="0" smtClean="0"/>
              <a:t>Epson </a:t>
            </a:r>
            <a:r>
              <a:rPr lang="th-TH" dirty="0" smtClean="0"/>
              <a:t>โดยใช้ </a:t>
            </a:r>
            <a:r>
              <a:rPr lang="en-US" dirty="0" smtClean="0"/>
              <a:t>Piezo Crystal </a:t>
            </a:r>
            <a:r>
              <a:rPr lang="th-TH" dirty="0" smtClean="0"/>
              <a:t>ซึ่งเป็นผลึกที่มีคุณสมบัติที่เกิดการสั่นสะเทือนเมื่อมีกระแสไฟฟ้าไหลผ่านจนเกิดแรงผลักให้หัวพ่นหมึกออกมา ข้อดีคือไม่ต้องผ่านกระบวนการทางความร้อน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8046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7187" y="147337"/>
            <a:ext cx="8911687" cy="1280890"/>
          </a:xfrm>
        </p:spPr>
        <p:txBody>
          <a:bodyPr/>
          <a:lstStyle/>
          <a:p>
            <a:r>
              <a:rPr lang="th-TH" b="0" dirty="0">
                <a:solidFill>
                  <a:schemeClr val="accent1"/>
                </a:solidFill>
              </a:rPr>
              <a:t>หลักการทำงานของ</a:t>
            </a:r>
            <a:r>
              <a:rPr lang="th-TH" b="0" dirty="0" smtClean="0">
                <a:solidFill>
                  <a:schemeClr val="accent1"/>
                </a:solidFill>
              </a:rPr>
              <a:t>เครื่องพิมพ์อิงค์</a:t>
            </a:r>
            <a:r>
              <a:rPr lang="th-TH" b="0" dirty="0" err="1" smtClean="0">
                <a:solidFill>
                  <a:schemeClr val="accent1"/>
                </a:solidFill>
              </a:rPr>
              <a:t>เจ็ต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21</a:t>
            </a:fld>
            <a:endParaRPr lang="th-TH" dirty="0"/>
          </a:p>
        </p:txBody>
      </p:sp>
      <p:pic>
        <p:nvPicPr>
          <p:cNvPr id="2050" name="Picture 2" descr="http://content.science20.com/files/images/Bubble%20Jet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556" y="1097150"/>
            <a:ext cx="3124007" cy="5698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imaging.org/ist/resources/tutorials/images/inkjet_printer_fig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830" y="1428227"/>
            <a:ext cx="5858784" cy="4586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Callout 1 4"/>
          <p:cNvSpPr/>
          <p:nvPr/>
        </p:nvSpPr>
        <p:spPr>
          <a:xfrm>
            <a:off x="4606230" y="5223539"/>
            <a:ext cx="1371600" cy="1571625"/>
          </a:xfrm>
          <a:prstGeom prst="borderCallout1">
            <a:avLst>
              <a:gd name="adj1" fmla="val 18750"/>
              <a:gd name="adj2" fmla="val -8333"/>
              <a:gd name="adj3" fmla="val -19318"/>
              <a:gd name="adj4" fmla="val -4458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/>
              <a:t>Thermal Inkjet</a:t>
            </a:r>
            <a:endParaRPr lang="th-TH" dirty="0"/>
          </a:p>
        </p:txBody>
      </p:sp>
      <p:sp>
        <p:nvSpPr>
          <p:cNvPr id="8" name="Line Callout 1 7"/>
          <p:cNvSpPr/>
          <p:nvPr/>
        </p:nvSpPr>
        <p:spPr>
          <a:xfrm>
            <a:off x="10273605" y="5170690"/>
            <a:ext cx="1371600" cy="1571625"/>
          </a:xfrm>
          <a:prstGeom prst="borderCallout1">
            <a:avLst>
              <a:gd name="adj1" fmla="val 18750"/>
              <a:gd name="adj2" fmla="val -8333"/>
              <a:gd name="adj3" fmla="val -44773"/>
              <a:gd name="adj4" fmla="val -92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Piezo Electric Inkjet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3418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ซอฟต์แวร์สำหรับ</a:t>
            </a:r>
            <a:r>
              <a:rPr lang="th-TH" dirty="0" smtClean="0"/>
              <a:t>ภาพกราฟิก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22</a:t>
            </a:fld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00" y="1482513"/>
            <a:ext cx="2196238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ttps://justonyx.files.wordpress.com/2015/03/autocad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60" y="1513470"/>
            <a:ext cx="2396335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i.ytimg.com/vi/BVpyBcXEF0U/maxresdefault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8" t="15383" r="29789" b="15533"/>
          <a:stretch/>
        </p:blipFill>
        <p:spPr bwMode="auto">
          <a:xfrm>
            <a:off x="686500" y="4143376"/>
            <a:ext cx="2243536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fortheloveoftech.com/wp-content/uploads/2015/05/visio_gros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4" y="4143376"/>
            <a:ext cx="4381500" cy="246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4.bp.blogspot.com/-X37pA5hNPgs/TjNNjTGcEPI/AAAAAAAAAAc/uy614gUlcdg/s1600/COREL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8" r="30114"/>
          <a:stretch/>
        </p:blipFill>
        <p:spPr bwMode="auto">
          <a:xfrm>
            <a:off x="8662020" y="1274146"/>
            <a:ext cx="2517794" cy="2638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upload.wikimedia.org/wikipedia/fr/archive/b/b4/20131004210851%21Logo_3ds_max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39" y="4143376"/>
            <a:ext cx="2524125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15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ชนิดของภาพ</a:t>
            </a:r>
            <a:r>
              <a:rPr lang="th-TH" dirty="0" smtClean="0"/>
              <a:t>บิตแมป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1725" y="1685925"/>
            <a:ext cx="9601200" cy="4986337"/>
          </a:xfrm>
        </p:spPr>
        <p:txBody>
          <a:bodyPr>
            <a:normAutofit/>
          </a:bodyPr>
          <a:lstStyle/>
          <a:p>
            <a:r>
              <a:rPr lang="th-TH" dirty="0" smtClean="0"/>
              <a:t>ภาพบิตแมปเป็นภาพดิจิตอลที่เกิดจากการเก็บค่าสีของทุก</a:t>
            </a:r>
            <a:r>
              <a:rPr lang="th-TH" dirty="0" err="1" smtClean="0"/>
              <a:t>พิกเซล</a:t>
            </a:r>
            <a:r>
              <a:rPr lang="th-TH" dirty="0" smtClean="0"/>
              <a:t>เอาไว้ในรูปของอาร์เรย์</a:t>
            </a:r>
            <a:r>
              <a:rPr lang="en-US" dirty="0" smtClean="0"/>
              <a:t> </a:t>
            </a:r>
            <a:r>
              <a:rPr lang="th-TH" dirty="0" smtClean="0"/>
              <a:t>โดยความสวยงามของภาพจะขึ้นอยู่กับจำนวนสีที่แต่ละ</a:t>
            </a:r>
            <a:r>
              <a:rPr lang="th-TH" dirty="0" err="1" smtClean="0"/>
              <a:t>พิกเซล</a:t>
            </a:r>
            <a:r>
              <a:rPr lang="th-TH" dirty="0" smtClean="0"/>
              <a:t>สามารถแสดงได้</a:t>
            </a:r>
          </a:p>
          <a:p>
            <a:r>
              <a:rPr lang="th-TH" dirty="0" smtClean="0"/>
              <a:t>ชนิดของภาพบิตแมปประกอบไปด้วย</a:t>
            </a:r>
          </a:p>
          <a:p>
            <a:pPr lvl="1"/>
            <a:r>
              <a:rPr lang="th-TH" b="1" dirty="0" smtClean="0"/>
              <a:t>ภาพขาวดำ </a:t>
            </a:r>
            <a:r>
              <a:rPr lang="en-US" b="1" dirty="0" smtClean="0"/>
              <a:t>1 </a:t>
            </a:r>
            <a:r>
              <a:rPr lang="th-TH" b="1" dirty="0" smtClean="0"/>
              <a:t>บิต </a:t>
            </a:r>
            <a:r>
              <a:rPr lang="en-US" b="1" dirty="0" smtClean="0"/>
              <a:t>(Monochrome) </a:t>
            </a:r>
            <a:r>
              <a:rPr lang="en-US" dirty="0" smtClean="0"/>
              <a:t>- </a:t>
            </a:r>
            <a:r>
              <a:rPr lang="th-TH" dirty="0" smtClean="0"/>
              <a:t>ค่าสีของ</a:t>
            </a:r>
            <a:r>
              <a:rPr lang="th-TH" dirty="0" err="1" smtClean="0"/>
              <a:t>พิกเซล</a:t>
            </a:r>
            <a:r>
              <a:rPr lang="th-TH" dirty="0" smtClean="0"/>
              <a:t>จะเป็น </a:t>
            </a:r>
            <a:r>
              <a:rPr lang="en-US" dirty="0" smtClean="0"/>
              <a:t>0 </a:t>
            </a:r>
            <a:r>
              <a:rPr lang="th-TH" dirty="0" smtClean="0"/>
              <a:t>หรือ </a:t>
            </a:r>
            <a:r>
              <a:rPr lang="en-US" dirty="0" smtClean="0"/>
              <a:t>1 </a:t>
            </a:r>
            <a:r>
              <a:rPr lang="th-TH" dirty="0" smtClean="0"/>
              <a:t>เท่านั้น</a:t>
            </a:r>
          </a:p>
          <a:p>
            <a:pPr lvl="1"/>
            <a:r>
              <a:rPr lang="th-TH" b="1" dirty="0" smtClean="0"/>
              <a:t>ภาพโทนสีเทา </a:t>
            </a:r>
            <a:r>
              <a:rPr lang="en-US" b="1" dirty="0" smtClean="0"/>
              <a:t>8 </a:t>
            </a:r>
            <a:r>
              <a:rPr lang="th-TH" b="1" dirty="0" smtClean="0"/>
              <a:t>บิต </a:t>
            </a:r>
            <a:r>
              <a:rPr lang="en-US" b="1" dirty="0" smtClean="0"/>
              <a:t>(Grayscale)</a:t>
            </a:r>
            <a:r>
              <a:rPr lang="th-TH" b="1" dirty="0" smtClean="0"/>
              <a:t> </a:t>
            </a:r>
            <a:r>
              <a:rPr lang="en-US" dirty="0" smtClean="0"/>
              <a:t>- </a:t>
            </a:r>
            <a:r>
              <a:rPr lang="th-TH" dirty="0" smtClean="0"/>
              <a:t>มีค่าสีแต่ละ</a:t>
            </a:r>
            <a:r>
              <a:rPr lang="th-TH" dirty="0" err="1" smtClean="0"/>
              <a:t>พิกเซล</a:t>
            </a:r>
            <a:r>
              <a:rPr lang="th-TH" dirty="0" smtClean="0"/>
              <a:t>ตั้งแต่ </a:t>
            </a:r>
            <a:r>
              <a:rPr lang="en-US" dirty="0" smtClean="0"/>
              <a:t>0 </a:t>
            </a:r>
            <a:r>
              <a:rPr lang="th-TH" dirty="0" smtClean="0"/>
              <a:t>ถึง </a:t>
            </a:r>
            <a:r>
              <a:rPr lang="en-US" dirty="0" smtClean="0"/>
              <a:t>255</a:t>
            </a:r>
          </a:p>
          <a:p>
            <a:pPr lvl="1"/>
            <a:r>
              <a:rPr lang="th-TH" b="1" dirty="0" smtClean="0"/>
              <a:t>ภาพสี </a:t>
            </a:r>
            <a:r>
              <a:rPr lang="en-US" b="1" dirty="0" smtClean="0"/>
              <a:t>8 </a:t>
            </a:r>
            <a:r>
              <a:rPr lang="th-TH" b="1" dirty="0" smtClean="0"/>
              <a:t>บิต </a:t>
            </a:r>
            <a:r>
              <a:rPr lang="en-US" dirty="0" smtClean="0"/>
              <a:t>- </a:t>
            </a:r>
            <a:r>
              <a:rPr lang="th-TH" dirty="0" smtClean="0"/>
              <a:t>หรือภาพแบบ </a:t>
            </a:r>
            <a:r>
              <a:rPr lang="en-US" dirty="0" smtClean="0"/>
              <a:t>256 </a:t>
            </a:r>
            <a:r>
              <a:rPr lang="th-TH" dirty="0" smtClean="0"/>
              <a:t>สี</a:t>
            </a:r>
          </a:p>
          <a:p>
            <a:pPr lvl="1"/>
            <a:r>
              <a:rPr lang="th-TH" b="1" dirty="0" smtClean="0"/>
              <a:t>ภาพสี </a:t>
            </a:r>
            <a:r>
              <a:rPr lang="en-US" b="1" dirty="0" smtClean="0"/>
              <a:t>24 </a:t>
            </a:r>
            <a:r>
              <a:rPr lang="th-TH" b="1" dirty="0" smtClean="0"/>
              <a:t>บิต </a:t>
            </a:r>
            <a:r>
              <a:rPr lang="en-US" dirty="0" smtClean="0"/>
              <a:t>– </a:t>
            </a:r>
            <a:r>
              <a:rPr lang="th-TH" dirty="0" smtClean="0"/>
              <a:t>แต่ละ</a:t>
            </a:r>
            <a:r>
              <a:rPr lang="th-TH" dirty="0" err="1" smtClean="0"/>
              <a:t>พิกเซล</a:t>
            </a:r>
            <a:r>
              <a:rPr lang="th-TH" dirty="0" smtClean="0"/>
              <a:t>จะมีขนาด </a:t>
            </a:r>
            <a:r>
              <a:rPr lang="en-US" dirty="0" smtClean="0"/>
              <a:t>3 </a:t>
            </a:r>
            <a:r>
              <a:rPr lang="th-TH" dirty="0" smtClean="0"/>
              <a:t>ไบต์ แต่ละไบต์แทนค่า </a:t>
            </a:r>
            <a:r>
              <a:rPr lang="en-US" dirty="0" smtClean="0"/>
              <a:t>RGB </a:t>
            </a:r>
            <a:r>
              <a:rPr lang="th-TH" dirty="0" smtClean="0"/>
              <a:t>ตั้งแต่ </a:t>
            </a:r>
            <a:r>
              <a:rPr lang="en-US" dirty="0" smtClean="0"/>
              <a:t>0 </a:t>
            </a:r>
            <a:r>
              <a:rPr lang="th-TH" dirty="0" smtClean="0"/>
              <a:t>ถึง </a:t>
            </a:r>
            <a:r>
              <a:rPr lang="en-US" dirty="0" smtClean="0"/>
              <a:t>255</a:t>
            </a:r>
            <a:endParaRPr lang="th-TH" dirty="0" smtClean="0"/>
          </a:p>
          <a:p>
            <a:pPr marL="457200" lvl="1" indent="0">
              <a:buNone/>
            </a:pPr>
            <a:r>
              <a:rPr lang="th-TH" dirty="0"/>
              <a:t>	</a:t>
            </a:r>
            <a:r>
              <a:rPr lang="th-TH" dirty="0" smtClean="0"/>
              <a:t>แต่ละ</a:t>
            </a:r>
            <a:r>
              <a:rPr lang="th-TH" dirty="0" err="1" smtClean="0"/>
              <a:t>พิกเซล</a:t>
            </a:r>
            <a:r>
              <a:rPr lang="th-TH" dirty="0" smtClean="0"/>
              <a:t>สามารถแสดงสีได้ </a:t>
            </a:r>
            <a:r>
              <a:rPr lang="en-US" dirty="0" smtClean="0"/>
              <a:t>16.7 </a:t>
            </a:r>
            <a:r>
              <a:rPr lang="th-TH" dirty="0" smtClean="0"/>
              <a:t>ล้านสี </a:t>
            </a:r>
            <a:r>
              <a:rPr lang="en-US" dirty="0" smtClean="0"/>
              <a:t>(256x256x256)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3074" name="Picture 2" descr="http://cdn.meme.am/instances/500x/586206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8" y="3686169"/>
            <a:ext cx="2814636" cy="2814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94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ตัวอย่างภาพบิตแมปชนิดต่างๆ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1026" name="Picture 2" descr="http://www.lac.inpe.br/JIPCookbook/Resources/Data/rendered_len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79" y="2147887"/>
            <a:ext cx="3778250" cy="377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http://www.ece.rice.edu/%7Ewakin/images/lena512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2147887"/>
            <a:ext cx="3778249" cy="377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828800" y="6129338"/>
            <a:ext cx="290036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Monochrome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7173117" y="6129338"/>
            <a:ext cx="290036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Grayscale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9075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4350" y="329899"/>
            <a:ext cx="8911687" cy="1280890"/>
          </a:xfrm>
        </p:spPr>
        <p:txBody>
          <a:bodyPr/>
          <a:lstStyle/>
          <a:p>
            <a:r>
              <a:rPr lang="th-TH" dirty="0"/>
              <a:t>ตัวอย่างภาพบิตแมปชนิด</a:t>
            </a:r>
            <a:r>
              <a:rPr lang="th-TH" dirty="0" smtClean="0"/>
              <a:t>ต่างๆ</a:t>
            </a:r>
            <a:r>
              <a:rPr lang="en-US" dirty="0" smtClean="0"/>
              <a:t> [2]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  <p:pic>
        <p:nvPicPr>
          <p:cNvPr id="2050" name="Picture 2" descr="http://www.digitalbirdphotography.com/posteriz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24" y="1152907"/>
            <a:ext cx="8071833" cy="5547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564350" y="6043347"/>
            <a:ext cx="290036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Color 24 bit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7020193" y="6043347"/>
            <a:ext cx="290036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Color 8 bit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4205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อุปกรณ์สำหรับบันทึกและนำเข้าภาพ</a:t>
            </a:r>
            <a:r>
              <a:rPr lang="th-TH" dirty="0" smtClean="0"/>
              <a:t>ดิจิตอล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3600" dirty="0" smtClean="0"/>
              <a:t>อุปกรณ์นำเข้าภาพดิจิตอลที่สำคัญ ได้แก่</a:t>
            </a:r>
          </a:p>
          <a:p>
            <a:pPr lvl="1"/>
            <a:r>
              <a:rPr lang="th-TH" sz="3200" dirty="0" smtClean="0"/>
              <a:t>เครื่องสแกนเนอร์ </a:t>
            </a:r>
            <a:r>
              <a:rPr lang="en-US" sz="3200" dirty="0" smtClean="0"/>
              <a:t>(Scanner)</a:t>
            </a:r>
          </a:p>
          <a:p>
            <a:pPr lvl="1"/>
            <a:r>
              <a:rPr lang="th-TH" sz="3200" dirty="0" smtClean="0"/>
              <a:t>กล้องดิจิตอล </a:t>
            </a:r>
            <a:r>
              <a:rPr lang="en-US" sz="3200" dirty="0" smtClean="0"/>
              <a:t>(Digital Camera)</a:t>
            </a:r>
            <a:endParaRPr lang="th-TH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4098" name="Picture 2" descr="http://www.conrad.com/medias/global/ce/8000_8999/8800/8840/8840/884039_RB_00_FB.EPS_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4207833"/>
            <a:ext cx="2460626" cy="2460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2.staticflickr.com/4/3625/3680720946_c35873d5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4381574"/>
            <a:ext cx="3433762" cy="2286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98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อุปกรณ์สำหรับบันทึกและนำเข้าภาพ</a:t>
            </a:r>
            <a:r>
              <a:rPr lang="th-TH" dirty="0" smtClean="0"/>
              <a:t>ดิจิตอล</a:t>
            </a:r>
            <a:r>
              <a:rPr lang="en-US" dirty="0" smtClean="0"/>
              <a:t> :</a:t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Scanner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5122" name="Picture 2" descr="http://creativepro.com/wp-content/uploads/drupal/58402-031303_fg1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42" y="1693862"/>
            <a:ext cx="4768851" cy="462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21463" y="5328972"/>
            <a:ext cx="2900363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หลักการทำงานของ </a:t>
            </a:r>
            <a:r>
              <a:rPr lang="en-US" dirty="0" smtClean="0"/>
              <a:t>Scanner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95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อุปกรณ์สำหรับบันทึกและนำเข้าภาพดิจิตอล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 smtClean="0">
                <a:solidFill>
                  <a:schemeClr val="accent1"/>
                </a:solidFill>
              </a:rPr>
              <a:t>Scanner [2]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ประเภทของสแกนเนอร์</a:t>
            </a:r>
          </a:p>
          <a:p>
            <a:pPr lvl="1"/>
            <a:r>
              <a:rPr lang="en-US" dirty="0" smtClean="0"/>
              <a:t>Flat Scanner – </a:t>
            </a:r>
            <a:r>
              <a:rPr lang="th-TH" dirty="0" smtClean="0"/>
              <a:t>ใช้งานตามบ้านหรือสำนักงานทั่วไป สแกนรูปหรือเอกสารทั่วๆไป</a:t>
            </a:r>
          </a:p>
          <a:p>
            <a:pPr lvl="1"/>
            <a:r>
              <a:rPr lang="en-US" dirty="0" smtClean="0"/>
              <a:t>Drum Scanner – </a:t>
            </a:r>
            <a:r>
              <a:rPr lang="th-TH" dirty="0" smtClean="0"/>
              <a:t>สแกนงานคุณภาพสูง ภาพที่สแกนส่วนใหญ่จะอยู่ในรูปแบบฟิล์ม</a:t>
            </a:r>
            <a:r>
              <a:rPr lang="en-US" dirty="0" smtClean="0"/>
              <a:t> </a:t>
            </a:r>
            <a:r>
              <a:rPr lang="th-TH" dirty="0" smtClean="0"/>
              <a:t>หรือภาพความละเอียดสูง</a:t>
            </a:r>
          </a:p>
          <a:p>
            <a:pPr lvl="1"/>
            <a:r>
              <a:rPr lang="en-US" dirty="0" smtClean="0"/>
              <a:t>Bar Code Scanner - </a:t>
            </a:r>
            <a:r>
              <a:rPr lang="th-TH" dirty="0" smtClean="0"/>
              <a:t>ใช้อ่านบาร์โค้ดที่มีขนาดความกว้างและพื้นที่ระหว่างเส้นต่างกัน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  <p:pic>
        <p:nvPicPr>
          <p:cNvPr id="6146" name="Picture 2" descr="https://chriseatsacrisp.files.wordpress.com/2011/10/2-scanners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3"/>
          <a:stretch/>
        </p:blipFill>
        <p:spPr bwMode="auto">
          <a:xfrm>
            <a:off x="220662" y="4586288"/>
            <a:ext cx="3556805" cy="2271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ristallight.com/Images/barcode-generator/barcode-sc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6" y="4566504"/>
            <a:ext cx="4138691" cy="2148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1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อุปกรณ์สำหรับบันทึกและนำเข้าภาพดิจิตอล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>
                <a:solidFill>
                  <a:schemeClr val="accent1"/>
                </a:solidFill>
              </a:rPr>
              <a:t>Scanner </a:t>
            </a:r>
            <a:r>
              <a:rPr lang="en-US" dirty="0" smtClean="0">
                <a:solidFill>
                  <a:schemeClr val="accent1"/>
                </a:solidFill>
              </a:rPr>
              <a:t>[3]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297988" cy="4281488"/>
          </a:xfrm>
        </p:spPr>
        <p:txBody>
          <a:bodyPr>
            <a:normAutofit/>
          </a:bodyPr>
          <a:lstStyle/>
          <a:p>
            <a:r>
              <a:rPr lang="th-TH" dirty="0" smtClean="0"/>
              <a:t>คุณภาพการสแกนจะขึ้นอยู่กับความละเอียด </a:t>
            </a:r>
            <a:r>
              <a:rPr lang="en-US" dirty="0" smtClean="0"/>
              <a:t>(Resolution) </a:t>
            </a:r>
            <a:r>
              <a:rPr lang="th-TH" dirty="0" smtClean="0"/>
              <a:t>และจำนวนสี </a:t>
            </a:r>
            <a:r>
              <a:rPr lang="en-US" dirty="0" smtClean="0"/>
              <a:t>(Color Depth)</a:t>
            </a:r>
          </a:p>
          <a:p>
            <a:r>
              <a:rPr lang="th-TH" b="1" dirty="0" smtClean="0"/>
              <a:t>ความละเอียด</a:t>
            </a:r>
            <a:r>
              <a:rPr lang="en-US" b="1" dirty="0" smtClean="0"/>
              <a:t> </a:t>
            </a:r>
            <a:r>
              <a:rPr lang="en-US" dirty="0" smtClean="0"/>
              <a:t>-</a:t>
            </a:r>
            <a:r>
              <a:rPr lang="th-TH" dirty="0" smtClean="0"/>
              <a:t> วัดได้ในหน่วยจุดต่อนิ้ว </a:t>
            </a:r>
            <a:r>
              <a:rPr lang="en-US" dirty="0" smtClean="0"/>
              <a:t>(Dot Per Inch : dpi) </a:t>
            </a:r>
            <a:r>
              <a:rPr lang="th-TH" dirty="0"/>
              <a:t>ยิ่งค่า </a:t>
            </a:r>
            <a:r>
              <a:rPr lang="en-US" dirty="0" smtClean="0"/>
              <a:t>dpi </a:t>
            </a:r>
            <a:r>
              <a:rPr lang="th-TH" dirty="0" smtClean="0"/>
              <a:t>มาก ยิ่งมีความละเอียดมาก แต่จะใช้พื้นที่ในการจัดเก็บมากตามไปด้วย</a:t>
            </a:r>
            <a:endParaRPr lang="en-US" dirty="0" smtClean="0"/>
          </a:p>
          <a:p>
            <a:r>
              <a:rPr lang="th-TH" b="1" dirty="0" smtClean="0"/>
              <a:t>จำนวนสี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th-TH" dirty="0" smtClean="0"/>
              <a:t>สแกนเนอร์ทั่วไปจะใช้ </a:t>
            </a:r>
            <a:r>
              <a:rPr lang="en-US" dirty="0" smtClean="0"/>
              <a:t>24 </a:t>
            </a:r>
            <a:r>
              <a:rPr lang="th-TH" dirty="0" smtClean="0"/>
              <a:t>บิต แต่สำหรับเครื่องสแกนเนอร์คุณภาพสูง จะกำหนดจำนวนบิตได้มากขึ้น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158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1051</Words>
  <Application>Microsoft Office PowerPoint</Application>
  <PresentationFormat>Widescreen</PresentationFormat>
  <Paragraphs>112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Cordia New</vt:lpstr>
      <vt:lpstr>TH SarabunPSK</vt:lpstr>
      <vt:lpstr>Wingdings 3</vt:lpstr>
      <vt:lpstr>Wisp</vt:lpstr>
      <vt:lpstr>บทที่ 6 : ภาพบิตแมป สธ212 ระบบสื่อประสมสำหรับธุรกิจ</vt:lpstr>
      <vt:lpstr>Outline</vt:lpstr>
      <vt:lpstr>ชนิดของภาพบิตแมป</vt:lpstr>
      <vt:lpstr>ตัวอย่างภาพบิตแมปชนิดต่างๆ</vt:lpstr>
      <vt:lpstr>ตัวอย่างภาพบิตแมปชนิดต่างๆ [2]</vt:lpstr>
      <vt:lpstr>อุปกรณ์สำหรับบันทึกและนำเข้าภาพดิจิตอล</vt:lpstr>
      <vt:lpstr>อุปกรณ์สำหรับบันทึกและนำเข้าภาพดิจิตอล : Scanner</vt:lpstr>
      <vt:lpstr>อุปกรณ์สำหรับบันทึกและนำเข้าภาพดิจิตอล : Scanner [2]</vt:lpstr>
      <vt:lpstr>อุปกรณ์สำหรับบันทึกและนำเข้าภาพดิจิตอล : Scanner [3]</vt:lpstr>
      <vt:lpstr>อุปกรณ์สำหรับบันทึกและนำเข้าภาพดิจิตอล : Digital Camera</vt:lpstr>
      <vt:lpstr>อุปกรณ์สำหรับบันทึกและนำเข้าภาพดิจิตอล : Digital Camera [2]</vt:lpstr>
      <vt:lpstr>อุปกรณ์สำหรับบันทึกและนำเข้าภาพดิจิตอล : Digital Camera [3]</vt:lpstr>
      <vt:lpstr>ขั้นตอนการประมวลผลภาพ</vt:lpstr>
      <vt:lpstr>คุณภาพของรูปภาพดิจิตอล</vt:lpstr>
      <vt:lpstr>ไฟล์ภาพชนิดต่างๆ [1]</vt:lpstr>
      <vt:lpstr>ไฟล์ภาพชนิดต่างๆ [2]</vt:lpstr>
      <vt:lpstr>เครื่องพิมพ์  </vt:lpstr>
      <vt:lpstr>เครื่องพิมพ์ : Laser Printer</vt:lpstr>
      <vt:lpstr>หลักการทำงานของเครื่องพิมพ์เลเซอร์</vt:lpstr>
      <vt:lpstr>เครื่องพิมพ์ : Inkjet Printer</vt:lpstr>
      <vt:lpstr>หลักการทำงานของเครื่องพิมพ์อิงค์เจ็ต</vt:lpstr>
      <vt:lpstr>ซอฟต์แวร์สำหรับภาพกราฟิก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339</cp:revision>
  <cp:lastPrinted>2015-08-20T06:00:09Z</cp:lastPrinted>
  <dcterms:created xsi:type="dcterms:W3CDTF">2015-08-08T14:30:10Z</dcterms:created>
  <dcterms:modified xsi:type="dcterms:W3CDTF">2016-09-22T14:48:51Z</dcterms:modified>
</cp:coreProperties>
</file>