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12/09/59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177054"/>
            <a:ext cx="9948862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b="1" dirty="0"/>
              <a:t>5</a:t>
            </a:r>
            <a:r>
              <a:rPr lang="en-US" b="1" dirty="0" smtClean="0"/>
              <a:t> : </a:t>
            </a:r>
            <a:r>
              <a:rPr lang="th-TH" b="1" dirty="0" smtClean="0"/>
              <a:t>ความรู้เบื้องต้นเกี่ยวกับคอมพิวเตอร์กราฟิก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212 </a:t>
            </a:r>
            <a:r>
              <a:rPr lang="th-TH" sz="4000" dirty="0" smtClean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ความแตกต่างระหว่างภาพเวกเตอร์และภาพ</a:t>
            </a:r>
            <a:r>
              <a:rPr lang="th-TH" dirty="0" smtClean="0"/>
              <a:t>บิตแมป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67238"/>
          </a:xfrm>
        </p:spPr>
        <p:txBody>
          <a:bodyPr>
            <a:normAutofit/>
          </a:bodyPr>
          <a:lstStyle/>
          <a:p>
            <a:r>
              <a:rPr lang="th-TH" b="1" dirty="0"/>
              <a:t>ความซับซ้อนของ</a:t>
            </a:r>
            <a:r>
              <a:rPr lang="th-TH" b="1" dirty="0" smtClean="0"/>
              <a:t>ภาพ </a:t>
            </a:r>
            <a:r>
              <a:rPr lang="th-TH" dirty="0" smtClean="0"/>
              <a:t>ภาพที่มีความซับซ้อนจะส่งผลต่อขนาดของภาพเวกเตอร์ </a:t>
            </a:r>
            <a:r>
              <a:rPr lang="th-TH" dirty="0" smtClean="0"/>
              <a:t>หาก</a:t>
            </a:r>
            <a:r>
              <a:rPr lang="th-TH" dirty="0" smtClean="0"/>
              <a:t>ภาพมีส่วนประกอบมากจะต้องใช้คำสั่งในการคำนวณมาก ส่วนภาพบิตแมปจะใช้พื้นที่จัดเก็บข้อมูลเท่าเดิมไม่ว่าภาพจะมีความซับซ้อนแค่ไหน</a:t>
            </a:r>
            <a:endParaRPr lang="th-TH" b="1" dirty="0"/>
          </a:p>
          <a:p>
            <a:r>
              <a:rPr lang="th-TH" b="1" dirty="0"/>
              <a:t>การขยายขนาดของ</a:t>
            </a:r>
            <a:r>
              <a:rPr lang="th-TH" b="1" dirty="0" smtClean="0"/>
              <a:t>ภาพ </a:t>
            </a:r>
            <a:r>
              <a:rPr lang="th-TH" dirty="0" smtClean="0"/>
              <a:t>เป็นความ</a:t>
            </a:r>
            <a:r>
              <a:rPr lang="th-TH" dirty="0" smtClean="0"/>
              <a:t>แตกต่างที่ชัดเจน</a:t>
            </a:r>
            <a:r>
              <a:rPr lang="th-TH" dirty="0" smtClean="0"/>
              <a:t>ที่สุด โดย</a:t>
            </a:r>
            <a:r>
              <a:rPr lang="th-TH" dirty="0" smtClean="0"/>
              <a:t>ภาพเวกเตอร์สามารถเปลี่ยนขนาดได้ตามต้องการโดยภาพยังคงความคมชัดเช่นเดิม แต่ถ้าขยายภาพบิตแมปจนใหญ่เกินไปจะทำให้เห็นเป็นรอยหยัก ไม่คมชัดเหมือนเดิม</a:t>
            </a:r>
            <a:endParaRPr lang="th-TH" b="1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1026" name="Picture 2" descr="http://www.xara.com/img/products/xtreme/pd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24" y="5047914"/>
            <a:ext cx="2044417" cy="17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xkennyblog.files.wordpress.com/2014/12/bit-map-zoomed-in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53" y="5047914"/>
            <a:ext cx="2779770" cy="16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เลเยอร์</a:t>
            </a:r>
            <a:r>
              <a:rPr lang="th-TH" dirty="0"/>
              <a:t> </a:t>
            </a:r>
            <a:r>
              <a:rPr lang="en-US" dirty="0"/>
              <a:t>(Layer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5291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เป็นเทคนิคสำคัญในการปรับแต่งภาพของคอมพิวเตอร์กราฟิก โดยจะแบ่งภาพออกเป็นชั้นซ้อนกัน </a:t>
            </a:r>
          </a:p>
          <a:p>
            <a:r>
              <a:rPr lang="th-TH" dirty="0" smtClean="0"/>
              <a:t>ภาพที่</a:t>
            </a:r>
            <a:r>
              <a:rPr lang="th-TH" dirty="0" err="1" smtClean="0"/>
              <a:t>อยู่เลเยอร์</a:t>
            </a:r>
            <a:r>
              <a:rPr lang="th-TH" dirty="0" smtClean="0"/>
              <a:t>บนจะทับภาพที่</a:t>
            </a:r>
            <a:r>
              <a:rPr lang="th-TH" dirty="0" err="1" smtClean="0"/>
              <a:t>อยู่เลเยอร์</a:t>
            </a:r>
            <a:r>
              <a:rPr lang="th-TH" dirty="0" smtClean="0"/>
              <a:t>ล่าง </a:t>
            </a:r>
            <a:r>
              <a:rPr lang="th-TH" dirty="0" err="1" smtClean="0"/>
              <a:t>ทุกเลเยอร์</a:t>
            </a:r>
            <a:r>
              <a:rPr lang="th-TH" dirty="0" smtClean="0"/>
              <a:t>จะทับซ้อนรวมกันและแสดงเหมือนเป็นภาพเดียวกัน</a:t>
            </a:r>
          </a:p>
          <a:p>
            <a:r>
              <a:rPr lang="th-TH" dirty="0" smtClean="0"/>
              <a:t>ปกติแล้วจะวางภาพพื้นหลังเอาไว้</a:t>
            </a:r>
            <a:r>
              <a:rPr lang="th-TH" dirty="0" err="1" smtClean="0"/>
              <a:t>เป็นเลเยอร์</a:t>
            </a:r>
            <a:r>
              <a:rPr lang="th-TH" dirty="0" smtClean="0"/>
              <a:t>ล่างสุด แล้วนำภาพวัตถุอื่นๆมาซ้อน</a:t>
            </a:r>
            <a:r>
              <a:rPr lang="th-TH" dirty="0" err="1" smtClean="0"/>
              <a:t>ไว้เลเยอร์</a:t>
            </a:r>
            <a:r>
              <a:rPr lang="th-TH" dirty="0" smtClean="0"/>
              <a:t>บน</a:t>
            </a:r>
          </a:p>
          <a:p>
            <a:r>
              <a:rPr lang="th-TH" dirty="0" smtClean="0"/>
              <a:t>ข้อดีของเลเยอร์คือง่ายต่อ</a:t>
            </a:r>
            <a:r>
              <a:rPr lang="th-TH" dirty="0" smtClean="0"/>
              <a:t>การจัดการภาพ</a:t>
            </a:r>
            <a:r>
              <a:rPr lang="th-TH" dirty="0" smtClean="0"/>
              <a:t>ในแต่ละเลเยอร์ และสามารถแสดงหรือซ่อนภาพของแต่ละเลเยอร์ได้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8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350" y="147337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 smtClean="0"/>
              <a:t>ตัวอย่างการใช้ประโยชน์</a:t>
            </a:r>
            <a:r>
              <a:rPr lang="th-TH" sz="4000" b="0" dirty="0" err="1" smtClean="0"/>
              <a:t>จากเลเยอร์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2050" name="Picture 2" descr="http://www.templatesunlimited.com/samples/Layers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42" y="787782"/>
            <a:ext cx="5589057" cy="5988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สี </a:t>
            </a:r>
            <a:r>
              <a:rPr lang="en-US" dirty="0"/>
              <a:t>(Color</a:t>
            </a:r>
            <a:r>
              <a:rPr lang="en-US" dirty="0" smtClean="0"/>
              <a:t>) : </a:t>
            </a:r>
            <a:r>
              <a:rPr lang="th-TH" sz="4000" dirty="0" smtClean="0">
                <a:solidFill>
                  <a:schemeClr val="accent1"/>
                </a:solidFill>
              </a:rPr>
              <a:t>แบบจำลองสี </a:t>
            </a:r>
            <a:r>
              <a:rPr lang="en-US" sz="4000" dirty="0" smtClean="0">
                <a:solidFill>
                  <a:schemeClr val="accent1"/>
                </a:solidFill>
              </a:rPr>
              <a:t>(Color Model)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4363"/>
          </a:xfrm>
        </p:spPr>
        <p:txBody>
          <a:bodyPr>
            <a:normAutofit/>
          </a:bodyPr>
          <a:lstStyle/>
          <a:p>
            <a:r>
              <a:rPr lang="th-TH" dirty="0" smtClean="0"/>
              <a:t>สีต่างๆที่พบในธรรมชาติเป็นผลมาจากการผสมผสานระหว่าง</a:t>
            </a:r>
            <a:r>
              <a:rPr lang="th-TH" b="1" dirty="0" smtClean="0"/>
              <a:t>แม่สี </a:t>
            </a:r>
            <a:r>
              <a:rPr lang="en-US" b="1" dirty="0" smtClean="0"/>
              <a:t>(Primary Color)</a:t>
            </a:r>
            <a:r>
              <a:rPr lang="en-US" dirty="0" smtClean="0"/>
              <a:t> </a:t>
            </a:r>
            <a:r>
              <a:rPr lang="th-TH" dirty="0" smtClean="0"/>
              <a:t>ในสัดส่วนที่แตกต่างกันเพื่อสร้างเป็นสีใหม่ เรียกว่า</a:t>
            </a:r>
            <a:r>
              <a:rPr lang="th-TH" b="1" dirty="0" smtClean="0"/>
              <a:t>สีผสม </a:t>
            </a:r>
            <a:r>
              <a:rPr lang="en-US" b="1" dirty="0" smtClean="0"/>
              <a:t>(Composite Color)</a:t>
            </a:r>
            <a:r>
              <a:rPr lang="en-US" dirty="0" smtClean="0"/>
              <a:t> </a:t>
            </a:r>
          </a:p>
          <a:p>
            <a:r>
              <a:rPr lang="th-TH" dirty="0" smtClean="0"/>
              <a:t>แบบจำลองสีที่สำคัญมี </a:t>
            </a:r>
            <a:r>
              <a:rPr lang="en-US" dirty="0" smtClean="0"/>
              <a:t>4 </a:t>
            </a:r>
            <a:r>
              <a:rPr lang="th-TH" dirty="0" smtClean="0"/>
              <a:t>ชนิด คือ</a:t>
            </a:r>
          </a:p>
          <a:p>
            <a:pPr lvl="1"/>
            <a:r>
              <a:rPr lang="en-US" b="1" dirty="0" smtClean="0"/>
              <a:t>RGB</a:t>
            </a:r>
          </a:p>
          <a:p>
            <a:pPr lvl="1"/>
            <a:r>
              <a:rPr lang="en-US" b="1" dirty="0" smtClean="0"/>
              <a:t>CMYK</a:t>
            </a:r>
          </a:p>
          <a:p>
            <a:pPr lvl="1"/>
            <a:r>
              <a:rPr lang="en-US" b="1" dirty="0" smtClean="0"/>
              <a:t>HSB</a:t>
            </a:r>
          </a:p>
          <a:p>
            <a:pPr lvl="1"/>
            <a:r>
              <a:rPr lang="en-US" b="1" dirty="0" smtClean="0"/>
              <a:t>Lab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83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 </a:t>
            </a:r>
            <a:r>
              <a:rPr lang="en-US" dirty="0"/>
              <a:t>(Color) : </a:t>
            </a:r>
            <a:r>
              <a:rPr lang="th-TH" dirty="0" smtClean="0">
                <a:solidFill>
                  <a:schemeClr val="accent1"/>
                </a:solidFill>
              </a:rPr>
              <a:t>แบบจำลองสี </a:t>
            </a:r>
            <a:r>
              <a:rPr lang="en-US" dirty="0" smtClean="0">
                <a:solidFill>
                  <a:schemeClr val="accent1"/>
                </a:solidFill>
              </a:rPr>
              <a:t>RGB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th-TH" dirty="0" smtClean="0"/>
              <a:t>เกิดจาก</a:t>
            </a:r>
            <a:r>
              <a:rPr lang="th-TH" i="1" dirty="0" smtClean="0"/>
              <a:t>การรวมตัวของแม่สี</a:t>
            </a:r>
            <a:r>
              <a:rPr lang="th-TH" dirty="0" smtClean="0"/>
              <a:t>คือ แดง </a:t>
            </a:r>
            <a:r>
              <a:rPr lang="en-US" b="1" dirty="0" smtClean="0"/>
              <a:t>(Red) </a:t>
            </a:r>
            <a:r>
              <a:rPr lang="th-TH" dirty="0" smtClean="0"/>
              <a:t>เขียว </a:t>
            </a:r>
            <a:r>
              <a:rPr lang="en-US" b="1" dirty="0" smtClean="0"/>
              <a:t>(Green) </a:t>
            </a:r>
            <a:r>
              <a:rPr lang="th-TH" dirty="0" smtClean="0"/>
              <a:t>และน้ำเงิน </a:t>
            </a:r>
            <a:r>
              <a:rPr lang="en-US" b="1" dirty="0" smtClean="0"/>
              <a:t>(Blue)</a:t>
            </a:r>
          </a:p>
          <a:p>
            <a:r>
              <a:rPr lang="th-TH" dirty="0" smtClean="0"/>
              <a:t>แม่สีทั้ง </a:t>
            </a:r>
            <a:r>
              <a:rPr lang="en-US" dirty="0" smtClean="0"/>
              <a:t>3 </a:t>
            </a:r>
            <a:r>
              <a:rPr lang="th-TH" dirty="0" smtClean="0"/>
              <a:t>สี จะมีค่าตั้งแต่ </a:t>
            </a:r>
            <a:r>
              <a:rPr lang="en-US" dirty="0" smtClean="0"/>
              <a:t>0-255 </a:t>
            </a:r>
            <a:r>
              <a:rPr lang="th-TH" dirty="0" smtClean="0"/>
              <a:t>สีที่ได้จะแตกต่างกันตามสัดส่วนความเข้มของแต่ละแม่สี</a:t>
            </a:r>
          </a:p>
          <a:p>
            <a:r>
              <a:rPr lang="th-TH" dirty="0" smtClean="0"/>
              <a:t>โหมด </a:t>
            </a:r>
            <a:r>
              <a:rPr lang="en-US" dirty="0" smtClean="0"/>
              <a:t>RGB </a:t>
            </a:r>
            <a:r>
              <a:rPr lang="th-TH" dirty="0" smtClean="0"/>
              <a:t>เป็นโหมดที่ใช้</a:t>
            </a:r>
            <a:r>
              <a:rPr lang="th-TH" i="1" dirty="0" smtClean="0"/>
              <a:t>แสดงผลบนหน้าจอต่างๆ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3074" name="Picture 2" descr="http://netsourceinc.com/blog/wp-content/uploads/2010/10/rgb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3185890"/>
            <a:ext cx="3386136" cy="338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oviestudiozen.com/images/tutorials/201406/20140628/RGB-tonal-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84" y="4343401"/>
            <a:ext cx="4069873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 </a:t>
            </a:r>
            <a:r>
              <a:rPr lang="en-US" dirty="0"/>
              <a:t>(Color) : </a:t>
            </a:r>
            <a:r>
              <a:rPr lang="th-TH" dirty="0">
                <a:solidFill>
                  <a:schemeClr val="accent1"/>
                </a:solidFill>
              </a:rPr>
              <a:t>แบบจำลองสี </a:t>
            </a:r>
            <a:r>
              <a:rPr lang="en-US" dirty="0" smtClean="0">
                <a:solidFill>
                  <a:schemeClr val="accent1"/>
                </a:solidFill>
              </a:rPr>
              <a:t>CMYK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486" y="1590675"/>
            <a:ext cx="8756451" cy="3777622"/>
          </a:xfrm>
        </p:spPr>
        <p:txBody>
          <a:bodyPr/>
          <a:lstStyle/>
          <a:p>
            <a:r>
              <a:rPr lang="th-TH" dirty="0" smtClean="0"/>
              <a:t>มีแม่สีทั้งหมด </a:t>
            </a:r>
            <a:r>
              <a:rPr lang="en-US" dirty="0" smtClean="0"/>
              <a:t>4 </a:t>
            </a:r>
            <a:r>
              <a:rPr lang="th-TH" dirty="0" smtClean="0"/>
              <a:t>สี คือ สำน้ำเงินเขียว </a:t>
            </a:r>
            <a:r>
              <a:rPr lang="en-US" b="1" dirty="0" smtClean="0"/>
              <a:t>(Cyan : C) </a:t>
            </a:r>
            <a:r>
              <a:rPr lang="th-TH" dirty="0" smtClean="0"/>
              <a:t>สีแดงม่วง </a:t>
            </a:r>
            <a:r>
              <a:rPr lang="en-US" b="1" dirty="0" smtClean="0"/>
              <a:t>(Magenta : M) </a:t>
            </a:r>
            <a:r>
              <a:rPr lang="th-TH" dirty="0" smtClean="0"/>
              <a:t>และสีเหลือง </a:t>
            </a:r>
            <a:r>
              <a:rPr lang="en-US" b="1" dirty="0" smtClean="0"/>
              <a:t>(Yellow : Y) </a:t>
            </a:r>
            <a:r>
              <a:rPr lang="th-TH" dirty="0" smtClean="0"/>
              <a:t>ที่</a:t>
            </a:r>
            <a:r>
              <a:rPr lang="th-TH" i="1" dirty="0" smtClean="0"/>
              <a:t>เกิดจากการผสมกันของแม่สีในโหมด </a:t>
            </a:r>
            <a:r>
              <a:rPr lang="en-US" i="1" dirty="0" smtClean="0"/>
              <a:t>RGB </a:t>
            </a:r>
            <a:r>
              <a:rPr lang="th-TH" dirty="0" smtClean="0"/>
              <a:t>และยังเพิ่มสีดำ </a:t>
            </a:r>
            <a:r>
              <a:rPr lang="en-US" b="1" dirty="0" smtClean="0"/>
              <a:t>(Black : K) </a:t>
            </a:r>
            <a:r>
              <a:rPr lang="th-TH" dirty="0" smtClean="0"/>
              <a:t>ที่ทำหน้าที่เป็น </a:t>
            </a:r>
            <a:r>
              <a:rPr lang="en-US" b="1" dirty="0" smtClean="0"/>
              <a:t>Key Color </a:t>
            </a:r>
            <a:r>
              <a:rPr lang="th-TH" dirty="0" smtClean="0"/>
              <a:t>เพื่อทำให้สีมีน้ำหนักมากยิ่งขึ้น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/>
              <a:t>หากนำสีเหล่านี้มาผสมกันในสัดส่วนความเข้มข้นเท่ากันจะได้ผลลัพธ์เป็นสีดำ แต่จะไม่ใช่สีดำแท้ </a:t>
            </a:r>
            <a:r>
              <a:rPr lang="en-US" dirty="0"/>
              <a:t>(Pure Black) </a:t>
            </a:r>
            <a:r>
              <a:rPr lang="th-TH" dirty="0"/>
              <a:t>จึงจำเป็นต้องมีการเพิ่มสีดำเข้ามาช่วย</a:t>
            </a:r>
          </a:p>
          <a:p>
            <a:r>
              <a:rPr lang="th-TH" dirty="0" smtClean="0"/>
              <a:t>นิยม</a:t>
            </a:r>
            <a:r>
              <a:rPr lang="th-TH" i="1" dirty="0" smtClean="0"/>
              <a:t>ใช้ในระบบการพิมพ์ </a:t>
            </a:r>
            <a:r>
              <a:rPr lang="th-TH" dirty="0" smtClean="0"/>
              <a:t>เรียกว่าระบบการพิมพ์ </a:t>
            </a:r>
            <a:r>
              <a:rPr lang="en-US" dirty="0" smtClean="0"/>
              <a:t>4 </a:t>
            </a:r>
            <a:r>
              <a:rPr lang="th-TH" dirty="0" smtClean="0"/>
              <a:t>สี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100" name="Picture 4" descr="http://www.sketchpad.net/images/cmy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8" y="3790950"/>
            <a:ext cx="3075189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รูปแบบจำลอง</a:t>
            </a:r>
            <a:r>
              <a:rPr lang="th-TH" sz="4000" b="0" dirty="0">
                <a:solidFill>
                  <a:schemeClr val="accent1"/>
                </a:solidFill>
              </a:rPr>
              <a:t>สี </a:t>
            </a:r>
            <a:r>
              <a:rPr lang="en-US" sz="4000" b="0" dirty="0">
                <a:solidFill>
                  <a:schemeClr val="accent1"/>
                </a:solidFill>
              </a:rPr>
              <a:t>CMYK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2" name="Picture 2" descr="http://www.personal.psu.edu/wrc11/social_media/314/ch07_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357312"/>
            <a:ext cx="5500688" cy="550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.graphic.jp/technical/images/technical/tec_color_c_img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06" y="1718168"/>
            <a:ext cx="5757685" cy="41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 </a:t>
            </a:r>
            <a:r>
              <a:rPr lang="en-US" dirty="0"/>
              <a:t>(Color) : </a:t>
            </a:r>
            <a:r>
              <a:rPr lang="th-TH" dirty="0">
                <a:solidFill>
                  <a:schemeClr val="accent1"/>
                </a:solidFill>
              </a:rPr>
              <a:t>แบบจำลองสี </a:t>
            </a:r>
            <a:r>
              <a:rPr lang="en-US" dirty="0" smtClean="0">
                <a:solidFill>
                  <a:schemeClr val="accent1"/>
                </a:solidFill>
              </a:rPr>
              <a:t>HSB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592" y="1743456"/>
            <a:ext cx="9278112" cy="4167766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เป็นแบบจำลองที่อยู่บนพื้นฐานการมองเห็นของ</a:t>
            </a:r>
            <a:r>
              <a:rPr lang="th-TH" i="1" dirty="0" smtClean="0"/>
              <a:t>ดวงตามนุษย์</a:t>
            </a:r>
          </a:p>
          <a:p>
            <a:r>
              <a:rPr lang="th-TH" dirty="0" smtClean="0"/>
              <a:t>ประกอบไปด้วยลักษณะของสี </a:t>
            </a:r>
            <a:r>
              <a:rPr lang="en-US" dirty="0" smtClean="0"/>
              <a:t>3 </a:t>
            </a:r>
            <a:r>
              <a:rPr lang="th-TH" dirty="0" smtClean="0"/>
              <a:t>ประการ คือ </a:t>
            </a:r>
            <a:r>
              <a:rPr lang="en-US" b="1" dirty="0" smtClean="0"/>
              <a:t>Hue</a:t>
            </a:r>
            <a:r>
              <a:rPr lang="en-US" dirty="0" smtClean="0"/>
              <a:t>, </a:t>
            </a:r>
            <a:r>
              <a:rPr lang="en-US" b="1" dirty="0" smtClean="0"/>
              <a:t>Saturation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b="1" dirty="0" smtClean="0"/>
              <a:t>Brightness </a:t>
            </a:r>
            <a:r>
              <a:rPr lang="th-TH" dirty="0" smtClean="0"/>
              <a:t>บางครั้งเรียกว่า </a:t>
            </a:r>
            <a:r>
              <a:rPr lang="en-US" dirty="0" smtClean="0"/>
              <a:t>HSV </a:t>
            </a:r>
            <a:r>
              <a:rPr lang="th-TH" dirty="0" smtClean="0"/>
              <a:t>โดย </a:t>
            </a:r>
            <a:r>
              <a:rPr lang="en-US" dirty="0" smtClean="0"/>
              <a:t>V </a:t>
            </a:r>
            <a:r>
              <a:rPr lang="th-TH" dirty="0" smtClean="0"/>
              <a:t>มาจากคำว่า </a:t>
            </a:r>
            <a:r>
              <a:rPr lang="en-US" dirty="0" smtClean="0"/>
              <a:t>Value</a:t>
            </a:r>
            <a:endParaRPr lang="en-US" b="1" dirty="0" smtClean="0"/>
          </a:p>
          <a:p>
            <a:r>
              <a:rPr lang="en-US" b="1" dirty="0" smtClean="0"/>
              <a:t>Hue : </a:t>
            </a:r>
            <a:r>
              <a:rPr lang="th-TH" dirty="0" smtClean="0"/>
              <a:t>เป็นการเปลี่ยนแปลงของเฉดสีที่อาศัยความแตกต่างของแม่สีทั้ง </a:t>
            </a:r>
            <a:r>
              <a:rPr lang="en-US" dirty="0" smtClean="0"/>
              <a:t>3 </a:t>
            </a:r>
            <a:r>
              <a:rPr lang="th-TH" dirty="0" smtClean="0"/>
              <a:t>ตามมาตรฐาน</a:t>
            </a:r>
            <a:r>
              <a:rPr lang="th-TH" b="1" dirty="0" smtClean="0"/>
              <a:t>วงล้อสี </a:t>
            </a:r>
            <a:r>
              <a:rPr lang="en-US" b="1" dirty="0" smtClean="0"/>
              <a:t>(Standard Color Wheel) </a:t>
            </a:r>
            <a:r>
              <a:rPr lang="th-TH" dirty="0" smtClean="0"/>
              <a:t>โดยแบ่งค่าเฉดสีจาก </a:t>
            </a:r>
            <a:r>
              <a:rPr lang="en-US" dirty="0" smtClean="0"/>
              <a:t>0-360 </a:t>
            </a:r>
            <a:r>
              <a:rPr lang="th-TH" dirty="0" smtClean="0"/>
              <a:t>องศา</a:t>
            </a:r>
          </a:p>
          <a:p>
            <a:r>
              <a:rPr lang="en-US" b="1" dirty="0" smtClean="0"/>
              <a:t>Saturation : </a:t>
            </a:r>
            <a:r>
              <a:rPr lang="th-TH" dirty="0" smtClean="0"/>
              <a:t>แสดงค่าความเข้มของสี </a:t>
            </a:r>
            <a:r>
              <a:rPr lang="en-US" dirty="0" smtClean="0"/>
              <a:t>(</a:t>
            </a:r>
            <a:r>
              <a:rPr lang="th-TH" dirty="0" smtClean="0"/>
              <a:t>สีจางหรือสีเข้ม</a:t>
            </a:r>
            <a:r>
              <a:rPr lang="en-US" dirty="0" smtClean="0"/>
              <a:t>)</a:t>
            </a:r>
            <a:r>
              <a:rPr lang="th-TH" dirty="0" smtClean="0"/>
              <a:t> วัดค่าจาก </a:t>
            </a:r>
            <a:r>
              <a:rPr lang="en-US" dirty="0" smtClean="0"/>
              <a:t>0%</a:t>
            </a:r>
            <a:r>
              <a:rPr lang="th-TH" dirty="0"/>
              <a:t> </a:t>
            </a:r>
            <a:r>
              <a:rPr lang="th-TH" dirty="0" smtClean="0"/>
              <a:t>(แสงสีเทา) จนถึง </a:t>
            </a:r>
            <a:r>
              <a:rPr lang="en-US" dirty="0" smtClean="0"/>
              <a:t>100% </a:t>
            </a:r>
            <a:r>
              <a:rPr lang="th-TH" dirty="0" smtClean="0"/>
              <a:t>(ความเข้มของสีมากที่สุด) </a:t>
            </a:r>
          </a:p>
          <a:p>
            <a:r>
              <a:rPr lang="en-US" b="1" dirty="0" smtClean="0"/>
              <a:t>Brightness : </a:t>
            </a:r>
            <a:r>
              <a:rPr lang="th-TH" dirty="0" smtClean="0"/>
              <a:t>ความสว่างของสี แสดงการไล่ระดับความสว่างของสีขึ้นเรื่อยๆจนถึงสีขาว วัดค่าเป็นเปอร์เซ็นต์จาก </a:t>
            </a:r>
            <a:r>
              <a:rPr lang="en-US" dirty="0" smtClean="0"/>
              <a:t>0% </a:t>
            </a:r>
            <a:r>
              <a:rPr lang="th-TH" dirty="0" smtClean="0"/>
              <a:t>(สีดำ) จนถึง </a:t>
            </a:r>
            <a:r>
              <a:rPr lang="en-US" dirty="0" smtClean="0"/>
              <a:t>100% (</a:t>
            </a:r>
            <a:r>
              <a:rPr lang="th-TH" dirty="0" smtClean="0"/>
              <a:t>สว่างมากที่สุด</a:t>
            </a:r>
            <a:r>
              <a:rPr lang="en-US" dirty="0" smtClean="0"/>
              <a:t>)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5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>
                <a:solidFill>
                  <a:schemeClr val="accent1"/>
                </a:solidFill>
              </a:rPr>
              <a:t>แบบจำลองสี </a:t>
            </a:r>
            <a:r>
              <a:rPr lang="en-US" sz="4000" b="0" dirty="0">
                <a:solidFill>
                  <a:schemeClr val="accent1"/>
                </a:solidFill>
              </a:rPr>
              <a:t>HSB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1028" name="Picture 4" descr="https://www.processing.org/tutorials/color/imgs/h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44" y="1438085"/>
            <a:ext cx="5027150" cy="40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ubliclab.org/system/images/photos/000/001/299/medium/hsl_to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r="14238"/>
          <a:stretch/>
        </p:blipFill>
        <p:spPr bwMode="auto">
          <a:xfrm>
            <a:off x="531812" y="1438085"/>
            <a:ext cx="4491292" cy="40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812" y="5571742"/>
            <a:ext cx="512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Hue </a:t>
            </a:r>
            <a:r>
              <a:rPr lang="th-TH" sz="3200" b="1" dirty="0" smtClean="0"/>
              <a:t>แสดงผลตาม </a:t>
            </a:r>
          </a:p>
          <a:p>
            <a:pPr algn="ctr"/>
            <a:r>
              <a:rPr lang="en-US" sz="3200" b="1" dirty="0" smtClean="0"/>
              <a:t>Standard Color Wheel)</a:t>
            </a:r>
            <a:endParaRPr lang="th-TH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8087" y="5571742"/>
            <a:ext cx="227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HSB Model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650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 </a:t>
            </a:r>
            <a:r>
              <a:rPr lang="en-US" dirty="0"/>
              <a:t>(Color) : </a:t>
            </a:r>
            <a:r>
              <a:rPr lang="th-TH" dirty="0">
                <a:solidFill>
                  <a:schemeClr val="accent1"/>
                </a:solidFill>
              </a:rPr>
              <a:t>แบบจำลองสี </a:t>
            </a:r>
            <a:r>
              <a:rPr lang="en-US" dirty="0" smtClean="0">
                <a:solidFill>
                  <a:schemeClr val="accent1"/>
                </a:solidFill>
              </a:rPr>
              <a:t>Lab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เป็นโหมดสีที่ให้สีสมจริงที่สุด เนื่องจากทุกค่าสีจะมี </a:t>
            </a:r>
            <a:r>
              <a:rPr lang="en-US" dirty="0" smtClean="0"/>
              <a:t>Spectrum </a:t>
            </a:r>
            <a:r>
              <a:rPr lang="th-TH" dirty="0" smtClean="0"/>
              <a:t>ของแสงรองรับ ทำให้การแสดงผลสีไม่ขึ้นกับอุปกรณ์</a:t>
            </a:r>
          </a:p>
          <a:p>
            <a:r>
              <a:rPr lang="th-TH" dirty="0" smtClean="0"/>
              <a:t>ข้อมูลสีของ </a:t>
            </a:r>
            <a:r>
              <a:rPr lang="en-US" dirty="0" smtClean="0"/>
              <a:t>Lab </a:t>
            </a:r>
            <a:r>
              <a:rPr lang="th-TH" dirty="0" smtClean="0"/>
              <a:t>ประกอบไปด้วย</a:t>
            </a:r>
            <a:endParaRPr lang="en-US" dirty="0" smtClean="0"/>
          </a:p>
          <a:p>
            <a:pPr lvl="1"/>
            <a:r>
              <a:rPr lang="th-TH" dirty="0" smtClean="0"/>
              <a:t>ค่าระดับความเข้มของแสงสว่าง </a:t>
            </a:r>
            <a:r>
              <a:rPr lang="en-US" b="1" dirty="0" smtClean="0"/>
              <a:t>(Lightness : L)</a:t>
            </a:r>
          </a:p>
          <a:p>
            <a:pPr lvl="1"/>
            <a:r>
              <a:rPr lang="th-TH" dirty="0" smtClean="0"/>
              <a:t>ค่าระดับการไล่สีจากสีเขียวไปยังสีแดง </a:t>
            </a:r>
            <a:r>
              <a:rPr lang="en-US" b="1" dirty="0" smtClean="0"/>
              <a:t>(</a:t>
            </a:r>
            <a:r>
              <a:rPr lang="th-TH" b="1" dirty="0" smtClean="0"/>
              <a:t>แทนด้วยตัวอักษร </a:t>
            </a:r>
            <a:r>
              <a:rPr lang="en-US" b="1" dirty="0" smtClean="0"/>
              <a:t>a)</a:t>
            </a:r>
          </a:p>
          <a:p>
            <a:pPr lvl="1"/>
            <a:r>
              <a:rPr lang="th-TH" dirty="0" smtClean="0"/>
              <a:t>ค่าระดับการไล่สีจากสีน้ำเงินไปยังสีเหลือง </a:t>
            </a:r>
            <a:r>
              <a:rPr lang="en-US" b="1" dirty="0" smtClean="0"/>
              <a:t>(</a:t>
            </a:r>
            <a:r>
              <a:rPr lang="th-TH" b="1" dirty="0" smtClean="0"/>
              <a:t>แทนด้วยตัวอักษร </a:t>
            </a:r>
            <a:r>
              <a:rPr lang="en-US" b="1" dirty="0" smtClean="0"/>
              <a:t>b)</a:t>
            </a:r>
          </a:p>
          <a:p>
            <a:r>
              <a:rPr lang="en-US" dirty="0" smtClean="0"/>
              <a:t>Lab </a:t>
            </a:r>
            <a:r>
              <a:rPr lang="th-TH" dirty="0" smtClean="0"/>
              <a:t>จึงเป็นมาตรฐานที่ใช้งานครอบคลุมสีทุกสีทั้งรูปแบบ </a:t>
            </a:r>
            <a:r>
              <a:rPr lang="en-US" dirty="0" smtClean="0"/>
              <a:t>RGB </a:t>
            </a:r>
            <a:r>
              <a:rPr lang="th-TH" dirty="0" smtClean="0"/>
              <a:t>และ </a:t>
            </a:r>
            <a:r>
              <a:rPr lang="en-US" dirty="0" smtClean="0"/>
              <a:t>CMYK</a:t>
            </a:r>
            <a:endParaRPr lang="th-TH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25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443038"/>
            <a:ext cx="9247187" cy="508635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ประเภทของภาพ</a:t>
            </a:r>
          </a:p>
          <a:p>
            <a:r>
              <a:rPr lang="th-TH" sz="3600" dirty="0" smtClean="0"/>
              <a:t>ความแตกต่างระหว่างภาพเวกเตอร์และภาพบิตแมป</a:t>
            </a:r>
          </a:p>
          <a:p>
            <a:r>
              <a:rPr lang="th-TH" sz="3600" dirty="0" err="1" smtClean="0"/>
              <a:t>เลเยอร์</a:t>
            </a:r>
            <a:r>
              <a:rPr lang="th-TH" sz="3600" dirty="0" smtClean="0"/>
              <a:t> </a:t>
            </a:r>
            <a:r>
              <a:rPr lang="en-US" sz="3600" dirty="0" smtClean="0"/>
              <a:t>(Layer)</a:t>
            </a:r>
            <a:endParaRPr lang="th-TH" sz="3600" dirty="0" smtClean="0"/>
          </a:p>
          <a:p>
            <a:r>
              <a:rPr lang="th-TH" sz="3600" dirty="0" smtClean="0"/>
              <a:t>สี </a:t>
            </a:r>
            <a:r>
              <a:rPr lang="en-US" sz="3600" dirty="0" smtClean="0"/>
              <a:t>(Color)</a:t>
            </a:r>
          </a:p>
          <a:p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5" name="Picture 2" descr="http://lerablog.org/wp-content/uploads/2013/07/graphic-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3109689"/>
            <a:ext cx="4210050" cy="374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>
                <a:solidFill>
                  <a:schemeClr val="accent1"/>
                </a:solidFill>
              </a:rPr>
              <a:t>แบบจำลองสี </a:t>
            </a:r>
            <a:r>
              <a:rPr lang="en-US" sz="4000" b="0" dirty="0">
                <a:solidFill>
                  <a:schemeClr val="accent1"/>
                </a:solidFill>
              </a:rPr>
              <a:t>Lab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2052" name="Picture 4" descr="http://colorbrate.co.za/wp/wp-content/uploads/2013/07/kompozice7_space-cie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1606745"/>
            <a:ext cx="5440680" cy="47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e-images.s3.amazonaws.com/photo-editing/photo-filter/lab-color-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48" y="2219557"/>
            <a:ext cx="50673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หลักการเลือกใช้สี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วงล้อสี </a:t>
            </a:r>
            <a:r>
              <a:rPr lang="en-US" dirty="0" smtClean="0"/>
              <a:t>(Color Wheel)</a:t>
            </a:r>
            <a:endParaRPr lang="th-TH" dirty="0" smtClean="0"/>
          </a:p>
          <a:p>
            <a:r>
              <a:rPr lang="th-TH" dirty="0" smtClean="0"/>
              <a:t>สีโทนร้อนและสีโทนเย็น </a:t>
            </a:r>
            <a:r>
              <a:rPr lang="en-US" dirty="0" smtClean="0"/>
              <a:t>(Temperature)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6" y="3798869"/>
            <a:ext cx="3887055" cy="291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mage result for color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54" y="0"/>
            <a:ext cx="3067646" cy="3232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วงล้อสี (</a:t>
            </a:r>
            <a:r>
              <a:rPr lang="en-US" dirty="0" smtClean="0"/>
              <a:t>Color Wheel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22</a:t>
            </a:fld>
            <a:endParaRPr lang="th-TH"/>
          </a:p>
        </p:txBody>
      </p:sp>
      <p:pic>
        <p:nvPicPr>
          <p:cNvPr id="4098" name="Picture 2" descr="Image result for color whe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76" y="2212367"/>
            <a:ext cx="4787662" cy="46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70031" y="2496620"/>
            <a:ext cx="2640460" cy="24349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990000"/>
                </a:solidFill>
              </a:rPr>
              <a:t>Primary : </a:t>
            </a:r>
            <a:r>
              <a:rPr lang="th-TH" sz="3200" dirty="0" smtClean="0">
                <a:solidFill>
                  <a:srgbClr val="990000"/>
                </a:solidFill>
              </a:rPr>
              <a:t>สีหลัก</a:t>
            </a:r>
          </a:p>
          <a:p>
            <a:r>
              <a:rPr lang="en-US" sz="3200" dirty="0" smtClean="0">
                <a:solidFill>
                  <a:srgbClr val="990000"/>
                </a:solidFill>
              </a:rPr>
              <a:t>Complementary : </a:t>
            </a:r>
            <a:r>
              <a:rPr lang="th-TH" sz="3200" dirty="0" smtClean="0">
                <a:solidFill>
                  <a:srgbClr val="990000"/>
                </a:solidFill>
              </a:rPr>
              <a:t> สีรองหรือสีตรงข้าม</a:t>
            </a:r>
            <a:endParaRPr lang="th-TH" sz="3200" dirty="0">
              <a:solidFill>
                <a:srgbClr val="990000"/>
              </a:solidFill>
            </a:endParaRPr>
          </a:p>
        </p:txBody>
      </p:sp>
      <p:pic>
        <p:nvPicPr>
          <p:cNvPr id="4100" name="Picture 4" descr="Ladybug, Fig, Funny, Lucky Ladybug, Color, Sw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" y="2363056"/>
            <a:ext cx="4111823" cy="273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4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สีโทนร้อนและสีโทนเย็น </a:t>
            </a:r>
            <a:r>
              <a:rPr lang="en-US" dirty="0"/>
              <a:t>(Temperature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23</a:t>
            </a:fld>
            <a:endParaRPr lang="th-TH"/>
          </a:p>
        </p:txBody>
      </p:sp>
      <p:pic>
        <p:nvPicPr>
          <p:cNvPr id="5122" name="Picture 2" descr="Image result for cool color whe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0" y="2162192"/>
            <a:ext cx="4860599" cy="45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65852" y="3176765"/>
            <a:ext cx="2373332" cy="2666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002060"/>
                </a:solidFill>
              </a:rPr>
              <a:t>สีโทนเย็น 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th-TH" dirty="0" smtClean="0">
                <a:solidFill>
                  <a:srgbClr val="002060"/>
                </a:solidFill>
              </a:rPr>
              <a:t>สื่อถึงความเยือกเย็น สุขุม มั่นคง แลดูเศร้า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9995" y="3176765"/>
            <a:ext cx="2373332" cy="2666662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rgbClr val="990000"/>
                </a:solidFill>
              </a:rPr>
              <a:t>สีโทนร้อน </a:t>
            </a:r>
            <a:r>
              <a:rPr lang="en-US" dirty="0" smtClean="0">
                <a:solidFill>
                  <a:srgbClr val="990000"/>
                </a:solidFill>
              </a:rPr>
              <a:t>: </a:t>
            </a:r>
            <a:r>
              <a:rPr lang="th-TH" dirty="0" smtClean="0">
                <a:solidFill>
                  <a:srgbClr val="990000"/>
                </a:solidFill>
              </a:rPr>
              <a:t>สื่อถึงความอบอุ่น ร้อนแรง สนุกสนาน</a:t>
            </a:r>
            <a:endParaRPr lang="th-TH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สีโทนร้อนและสีโทนเย็น </a:t>
            </a:r>
            <a:r>
              <a:rPr lang="en-US" dirty="0"/>
              <a:t>(</a:t>
            </a:r>
            <a:r>
              <a:rPr lang="en-US" dirty="0" smtClean="0"/>
              <a:t>Temperature)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D742-B440-4BBE-8739-1C1D10DD5ED6}" type="slidenum">
              <a:rPr lang="th-TH" smtClean="0"/>
              <a:t>24</a:t>
            </a:fld>
            <a:endParaRPr lang="th-TH"/>
          </a:p>
        </p:txBody>
      </p:sp>
      <p:pic>
        <p:nvPicPr>
          <p:cNvPr id="6146" name="Picture 2" descr="Flower, Pink, Pink Flowers, Nature, Petal, Gar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35" y="2306155"/>
            <a:ext cx="5609691" cy="362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8" y="2306155"/>
            <a:ext cx="5135953" cy="362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2304" y="6113191"/>
            <a:ext cx="288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Warm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560" y="6082436"/>
            <a:ext cx="288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Cool</a:t>
            </a:r>
            <a:endParaRPr lang="th-TH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กราฟิก </a:t>
            </a:r>
            <a:r>
              <a:rPr lang="en-US" dirty="0" smtClean="0"/>
              <a:t>(Graphic)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“กราฟิก” หมายถึง ภาพนิ่งที่เก็บไว้ในรูปแบบดิจิตอลบนระบบคอมพิวเตอร์ </a:t>
            </a:r>
            <a:r>
              <a:rPr lang="th-TH" dirty="0" smtClean="0"/>
              <a:t>  ถือ</a:t>
            </a:r>
            <a:r>
              <a:rPr lang="th-TH" dirty="0" smtClean="0"/>
              <a:t>เป็นองค์ประกอบสำคัญของงานด้านมัลติมีเดีย</a:t>
            </a:r>
          </a:p>
          <a:p>
            <a:r>
              <a:rPr lang="th-TH" dirty="0" smtClean="0"/>
              <a:t>“คอมพิวเตอร์กราฟิก” หมายถึง การใช้</a:t>
            </a:r>
            <a:r>
              <a:rPr lang="th-TH" dirty="0" smtClean="0"/>
              <a:t>เทคโนโลยี</a:t>
            </a:r>
            <a:r>
              <a:rPr lang="th-TH" dirty="0" smtClean="0"/>
              <a:t>ต่างๆ เพื่อสร้าง จัดการ หรือแสดงผลลัพธ์ของกราฟิก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s://www.expatads.com/adpics1/2013/1/3d-Computer-Graphics-Modelling-Animation-Classes-in-English50e74054a4a64db346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28" y="3913632"/>
            <a:ext cx="2944367" cy="2944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ภาพที่นำมาใช้ในคอมพิวเตอร์เกิดจากการรวมกันของจุดสีที่เรียกว่า </a:t>
            </a:r>
            <a:r>
              <a:rPr lang="en-US" dirty="0" smtClean="0"/>
              <a:t>“Pixel”</a:t>
            </a:r>
          </a:p>
          <a:p>
            <a:r>
              <a:rPr lang="th-TH" dirty="0" smtClean="0"/>
              <a:t>คุณภาพของการแสดงภาพจะขึ้นอยู่กับ</a:t>
            </a:r>
            <a:r>
              <a:rPr lang="th-TH" dirty="0" smtClean="0"/>
              <a:t>ความ</a:t>
            </a:r>
            <a:r>
              <a:rPr lang="th-TH" dirty="0" smtClean="0"/>
              <a:t>ละเอียดของภาพและประสิทธิภาพของฮาร์ดแวร์</a:t>
            </a:r>
          </a:p>
          <a:p>
            <a:r>
              <a:rPr lang="th-TH" dirty="0" smtClean="0"/>
              <a:t>ภาพที่นิยมใช้ทั่วไปแบ่งเป็น </a:t>
            </a:r>
            <a:r>
              <a:rPr lang="en-US" dirty="0" smtClean="0"/>
              <a:t>2 </a:t>
            </a:r>
            <a:r>
              <a:rPr lang="th-TH" dirty="0" smtClean="0"/>
              <a:t>ประเภทคือ </a:t>
            </a:r>
            <a:r>
              <a:rPr lang="en-US" dirty="0" smtClean="0"/>
              <a:t>Vector </a:t>
            </a:r>
            <a:r>
              <a:rPr lang="th-TH" dirty="0" smtClean="0"/>
              <a:t>และ </a:t>
            </a:r>
            <a:r>
              <a:rPr lang="en-US" dirty="0" smtClean="0"/>
              <a:t>Bitmap</a:t>
            </a:r>
          </a:p>
          <a:p>
            <a:r>
              <a:rPr lang="th-TH" dirty="0" smtClean="0"/>
              <a:t>แบ่งการแสดงผลภาพได้เป็น </a:t>
            </a:r>
            <a:r>
              <a:rPr lang="en-US" dirty="0" smtClean="0"/>
              <a:t>2 </a:t>
            </a:r>
            <a:r>
              <a:rPr lang="th-TH" dirty="0" smtClean="0"/>
              <a:t>รูปแบบ คือ </a:t>
            </a:r>
            <a:r>
              <a:rPr lang="en-US" dirty="0" smtClean="0"/>
              <a:t>2D </a:t>
            </a:r>
            <a:r>
              <a:rPr lang="th-TH" dirty="0" smtClean="0"/>
              <a:t>และ </a:t>
            </a:r>
            <a:r>
              <a:rPr lang="en-US" dirty="0" smtClean="0"/>
              <a:t>3D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Image result for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18" y="0"/>
            <a:ext cx="2976081" cy="215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smtClean="0"/>
              <a:t>ภาพ</a:t>
            </a:r>
            <a:r>
              <a:rPr lang="en-US" dirty="0" smtClean="0"/>
              <a:t> : </a:t>
            </a:r>
            <a:r>
              <a:rPr lang="en-US" sz="4000" dirty="0" smtClean="0">
                <a:solidFill>
                  <a:schemeClr val="accent3"/>
                </a:solidFill>
              </a:rPr>
              <a:t>Vector Graphic</a:t>
            </a:r>
            <a:endParaRPr lang="th-TH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สร้างขึ้นโดยใช้องค์ประกอบของรูปทรงเรขาคณิตมาประกอบกันให้เกิดภาพตามต้องการ ภาพที่ได้จึงดูคล้ายกับรูปวาดลายเส้น</a:t>
            </a:r>
          </a:p>
          <a:p>
            <a:r>
              <a:rPr lang="th-TH" dirty="0" smtClean="0"/>
              <a:t>ตัวอย่างไฟล์ภาพเวกเตอร์ เช่น </a:t>
            </a:r>
            <a:r>
              <a:rPr lang="en-US" dirty="0" smtClean="0"/>
              <a:t>AI, EPS, PDF, DRW </a:t>
            </a:r>
            <a:r>
              <a:rPr lang="th-TH" dirty="0" smtClean="0"/>
              <a:t>เป็นต้น ซึ่งชนิดของไฟล์ขึ้นอยู่กับโปรแกรมที่ใช้สร้าง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iconshots.com/wp-content/uploads/2013/01/floral_butterf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9" y="4718621"/>
            <a:ext cx="1848993" cy="184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1.pichost.me/i/30/1527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6" y="4399980"/>
            <a:ext cx="3714876" cy="232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ta.hdwallpapers.im/vector_graphics_tracery_flowers_3d_graph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07" y="4399980"/>
            <a:ext cx="3821950" cy="2286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ประเภทของภาพ</a:t>
            </a:r>
            <a:r>
              <a:rPr lang="en-US" dirty="0"/>
              <a:t> : </a:t>
            </a:r>
            <a:r>
              <a:rPr lang="en-US" sz="4000" dirty="0" smtClean="0">
                <a:solidFill>
                  <a:schemeClr val="accent3"/>
                </a:solidFill>
              </a:rPr>
              <a:t>Bitmap </a:t>
            </a:r>
            <a:r>
              <a:rPr lang="en-US" sz="4000" dirty="0">
                <a:solidFill>
                  <a:schemeClr val="accent3"/>
                </a:solidFill>
              </a:rPr>
              <a:t>Graphic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050" y="1576386"/>
            <a:ext cx="8072438" cy="4352925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เป็นภาพที่เกิดจากการรวมกันของ</a:t>
            </a:r>
            <a:r>
              <a:rPr lang="th-TH" dirty="0" err="1" smtClean="0"/>
              <a:t>พิกเซล</a:t>
            </a:r>
            <a:r>
              <a:rPr lang="th-TH" dirty="0" smtClean="0"/>
              <a:t> ซึ่งมีลักษณะเป็นจุดสี่เหลี่ยมเล็กๆจำนวนมาก</a:t>
            </a:r>
          </a:p>
          <a:p>
            <a:r>
              <a:rPr lang="th-TH" dirty="0" smtClean="0"/>
              <a:t>ภาพบิตแมปอาจได้มาจากกล้องดิจิตอล ภาพสแกน เป็นต้น</a:t>
            </a:r>
          </a:p>
          <a:p>
            <a:r>
              <a:rPr lang="th-TH" dirty="0" smtClean="0"/>
              <a:t>ภาพบิตแมปสามารถรองรับการ</a:t>
            </a:r>
            <a:r>
              <a:rPr lang="th-TH" dirty="0" smtClean="0"/>
              <a:t>แสดง</a:t>
            </a:r>
            <a:r>
              <a:rPr lang="th-TH" dirty="0" smtClean="0"/>
              <a:t>สีได้มากกว่า </a:t>
            </a:r>
            <a:r>
              <a:rPr lang="en-US" dirty="0" smtClean="0"/>
              <a:t>16.7 </a:t>
            </a:r>
            <a:r>
              <a:rPr lang="th-TH" dirty="0" smtClean="0"/>
              <a:t>ล้านสี </a:t>
            </a:r>
            <a:r>
              <a:rPr lang="en-US" dirty="0" smtClean="0"/>
              <a:t>(</a:t>
            </a:r>
            <a:r>
              <a:rPr lang="en-US" dirty="0" smtClean="0"/>
              <a:t>24 </a:t>
            </a:r>
            <a:r>
              <a:rPr lang="th-TH" dirty="0" smtClean="0"/>
              <a:t>บิต</a:t>
            </a:r>
            <a:r>
              <a:rPr lang="en-US" dirty="0" smtClean="0"/>
              <a:t>)</a:t>
            </a:r>
            <a:r>
              <a:rPr lang="th-TH" dirty="0" smtClean="0"/>
              <a:t> ทำให้ภาพมีความสวยงามและสมจริงมากกว่าภาพเวกเตอร์</a:t>
            </a:r>
          </a:p>
          <a:p>
            <a:r>
              <a:rPr lang="th-TH" dirty="0" smtClean="0"/>
              <a:t>ข้อเสียคือการขยายภาพจะทำให้</a:t>
            </a:r>
            <a:r>
              <a:rPr lang="th-TH" dirty="0" err="1" smtClean="0"/>
              <a:t>พิกเซล</a:t>
            </a:r>
            <a:r>
              <a:rPr lang="th-TH" dirty="0" smtClean="0"/>
              <a:t>มีขนาดใหญ่ขึ้น ทำให้เห็นเป็นรอยหยัก ไม่คมชัดเหมือนเดิม</a:t>
            </a:r>
          </a:p>
          <a:p>
            <a:r>
              <a:rPr lang="th-TH" dirty="0" smtClean="0"/>
              <a:t>ตัวอย่างของไฟล์บิตแมป เช่น </a:t>
            </a:r>
            <a:r>
              <a:rPr lang="en-US" dirty="0" smtClean="0"/>
              <a:t>BMP, JPEG, PSD, TIFF, GIF </a:t>
            </a:r>
            <a:r>
              <a:rPr lang="th-TH" dirty="0" smtClean="0"/>
              <a:t>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1026" name="Picture 2" descr="http://vector-conversions.com/images/raster_vs_vect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662152"/>
            <a:ext cx="3581399" cy="23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acktpub.com/sites/default/files/Article-Images/photoshop_article1_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242386"/>
            <a:ext cx="3581399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65142"/>
            <a:ext cx="8911687" cy="1280890"/>
          </a:xfrm>
        </p:spPr>
        <p:txBody>
          <a:bodyPr/>
          <a:lstStyle/>
          <a:p>
            <a:r>
              <a:rPr lang="th-TH" dirty="0"/>
              <a:t>ประเภทของภาพ</a:t>
            </a:r>
            <a:r>
              <a:rPr lang="en-US" dirty="0"/>
              <a:t> : </a:t>
            </a:r>
            <a:r>
              <a:rPr lang="en-US" sz="4000" dirty="0" smtClean="0">
                <a:solidFill>
                  <a:schemeClr val="accent3"/>
                </a:solidFill>
              </a:rPr>
              <a:t>2D Graphic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2907"/>
            <a:ext cx="8915400" cy="3777622"/>
          </a:xfrm>
        </p:spPr>
        <p:txBody>
          <a:bodyPr/>
          <a:lstStyle/>
          <a:p>
            <a:r>
              <a:rPr lang="th-TH" dirty="0" smtClean="0"/>
              <a:t>ภาพ </a:t>
            </a:r>
            <a:r>
              <a:rPr lang="en-US" dirty="0" smtClean="0"/>
              <a:t>2 </a:t>
            </a:r>
            <a:r>
              <a:rPr lang="th-TH" dirty="0" smtClean="0"/>
              <a:t>มิติที่นำมาใช้งานกับระบบคอมพิวเตอร์เป็นได้ทั้งภาพเวกเตอร์และบิตแมป</a:t>
            </a:r>
          </a:p>
          <a:p>
            <a:r>
              <a:rPr lang="th-TH" dirty="0" smtClean="0"/>
              <a:t>ภาพ </a:t>
            </a:r>
            <a:r>
              <a:rPr lang="en-US" dirty="0" smtClean="0"/>
              <a:t>2 </a:t>
            </a:r>
            <a:r>
              <a:rPr lang="th-TH" dirty="0" smtClean="0"/>
              <a:t>มิติ จะแสดงบนระนาบ </a:t>
            </a:r>
            <a:r>
              <a:rPr lang="en-US" dirty="0" smtClean="0"/>
              <a:t>2 </a:t>
            </a:r>
            <a:r>
              <a:rPr lang="th-TH" dirty="0" smtClean="0"/>
              <a:t>มิติ คือแกนตั้งและแกนนอน</a:t>
            </a:r>
            <a:endParaRPr lang="en-US" dirty="0" smtClean="0"/>
          </a:p>
          <a:p>
            <a:r>
              <a:rPr lang="th-TH" dirty="0" smtClean="0"/>
              <a:t>ภาพเวกเตอร์แบบ </a:t>
            </a:r>
            <a:r>
              <a:rPr lang="en-US" dirty="0" smtClean="0"/>
              <a:t>2 </a:t>
            </a:r>
            <a:r>
              <a:rPr lang="th-TH" dirty="0" smtClean="0"/>
              <a:t>มิติ จะเป็นการนำรูปทรงเรขาคณิตมาประกอบกัน ส่วนภาพบิตแมปจะเป็นภาพนิ่งต่างๆ เช่น ภาพถ่าย 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2050" name="Picture 2" descr="http://www.d-type.com/images/main/s_dt_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9" y="4057211"/>
            <a:ext cx="3523386" cy="26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sphotos-h-a.akamaihd.net/hphotos-ak-xlp1/v/t1.0-9/11998850_1032354250142408_1144772309253222590_n.jpg?oh=80b92d7b00dee549524234e34a1138ec&amp;oe=565E83CA&amp;__gda__=1449679583_f4192affd770b865b8fca3b3f294dc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2" y="4057211"/>
            <a:ext cx="4071938" cy="27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ประเภทของภาพ</a:t>
            </a:r>
            <a:r>
              <a:rPr lang="en-US" dirty="0"/>
              <a:t> : </a:t>
            </a:r>
            <a:r>
              <a:rPr lang="en-US" sz="4000" dirty="0" smtClean="0">
                <a:solidFill>
                  <a:schemeClr val="accent3"/>
                </a:solidFill>
              </a:rPr>
              <a:t>3D </a:t>
            </a:r>
            <a:r>
              <a:rPr lang="en-US" sz="4000" dirty="0">
                <a:solidFill>
                  <a:schemeClr val="accent3"/>
                </a:solidFill>
              </a:rPr>
              <a:t>Graphic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ภาพ </a:t>
            </a:r>
            <a:r>
              <a:rPr lang="en-US" dirty="0" smtClean="0"/>
              <a:t>3 </a:t>
            </a:r>
            <a:r>
              <a:rPr lang="th-TH" dirty="0" smtClean="0"/>
              <a:t>มิติ เป็นภาพเวกเตอร์ชนิดหนึ่ง มีมุมมองที่เหมือนจริงในลักษณะรูปทรง </a:t>
            </a:r>
            <a:r>
              <a:rPr lang="en-US" dirty="0" smtClean="0"/>
              <a:t>3 </a:t>
            </a:r>
            <a:r>
              <a:rPr lang="th-TH" dirty="0" smtClean="0"/>
              <a:t>มิติ โดยมีพื้นฐานมาจากภาพ </a:t>
            </a:r>
            <a:r>
              <a:rPr lang="en-US" dirty="0" smtClean="0"/>
              <a:t>2 </a:t>
            </a:r>
            <a:r>
              <a:rPr lang="th-TH" dirty="0" smtClean="0"/>
              <a:t>มิติ แต่เพิ่มแกนเพื่อใช้แทนความลึกของภาพ</a:t>
            </a:r>
          </a:p>
          <a:p>
            <a:r>
              <a:rPr lang="th-TH" dirty="0" smtClean="0"/>
              <a:t>การแสดงผลภาพ </a:t>
            </a:r>
            <a:r>
              <a:rPr lang="en-US" dirty="0" smtClean="0"/>
              <a:t>3 </a:t>
            </a:r>
            <a:r>
              <a:rPr lang="th-TH" dirty="0" smtClean="0"/>
              <a:t>มิติจะต้องใช</a:t>
            </a:r>
            <a:r>
              <a:rPr lang="th-TH" dirty="0"/>
              <a:t>้</a:t>
            </a:r>
            <a:r>
              <a:rPr lang="th-TH" dirty="0" smtClean="0"/>
              <a:t>ฮาร์ดแวร์และซอฟต์แวร์ที่เหมาะสม ซึ่งจะสามารถเพิ่มลักษณะพิเศษให้กับภาพได้ เช่น ฉากหลัง ทิศทางของแสง การเพิ่มแสงเงาให้กับวัตถุ เป็นต้น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3074" name="Picture 2" descr="https://s-media-cache-ak0.pinimg.com/originals/4a/ea/ea/4aeaea00fcc4f69a31cf48d7eb64bd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29" y="4300538"/>
            <a:ext cx="3213396" cy="2410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allpaperscraft.com/image/blocks_rainbow_3d_graphics_background_76559_256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1135"/>
            <a:ext cx="3186114" cy="199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ความแตกต่างระหว่างภาพเวกเตอร์และภาพ</a:t>
            </a:r>
            <a:r>
              <a:rPr lang="th-TH" dirty="0" smtClean="0"/>
              <a:t>บิตแมป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b="1" dirty="0" smtClean="0"/>
              <a:t>ลักษณะ</a:t>
            </a:r>
            <a:r>
              <a:rPr lang="th-TH" sz="3600" b="1" dirty="0" smtClean="0"/>
              <a:t>การแสดงผลภาพ </a:t>
            </a:r>
            <a:r>
              <a:rPr lang="th-TH" sz="3600" dirty="0" smtClean="0"/>
              <a:t>ภาพบิตแมปจะมีโมเดลอยู่ในรูปแบบพิกเซลที่เรียงกันแบบอาร์เรย์ ส่วนภาพเวกเตอร์จะเก็บภาพไว้ในรูปแบบคณิตศาสตร์ จากนั้นนำโมเดลมาแปลความหมายและสร้างเป็นพิกเซลบนจอภาพ</a:t>
            </a:r>
            <a:endParaRPr lang="th-TH" sz="3600" b="1" dirty="0" smtClean="0"/>
          </a:p>
          <a:p>
            <a:r>
              <a:rPr lang="th-TH" sz="3600" b="1" dirty="0" smtClean="0"/>
              <a:t>ความต้องการทรัพยากรที่ใช้จัดเก็บภาพ</a:t>
            </a:r>
            <a:r>
              <a:rPr lang="en-US" sz="3600" b="1" dirty="0" smtClean="0"/>
              <a:t> </a:t>
            </a:r>
            <a:r>
              <a:rPr lang="th-TH" sz="3600" dirty="0" smtClean="0"/>
              <a:t>ภาพบิตแมปจะบันทึกค่าของทุก</a:t>
            </a:r>
            <a:r>
              <a:rPr lang="th-TH" sz="3600" dirty="0" err="1" smtClean="0"/>
              <a:t>พิกเซล</a:t>
            </a:r>
            <a:r>
              <a:rPr lang="th-TH" sz="3600" dirty="0" smtClean="0"/>
              <a:t> แต่ภาพเวกเตอร์จะใช้คณิตศาสตร์ในการอธิบายภาพ ทำให้ภาพเวกเตอร์มีขนาดเล็กกว่าภาพบิตแมปมาก</a:t>
            </a:r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19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1352</Words>
  <Application>Microsoft Office PowerPoint</Application>
  <PresentationFormat>Widescreen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Cordia New</vt:lpstr>
      <vt:lpstr>TH SarabunPSK</vt:lpstr>
      <vt:lpstr>Wingdings 3</vt:lpstr>
      <vt:lpstr>Wisp</vt:lpstr>
      <vt:lpstr>บทที่ 5 : ความรู้เบื้องต้นเกี่ยวกับคอมพิวเตอร์กราฟิก สธ212 ระบบสื่อประสมสำหรับธุรกิจ</vt:lpstr>
      <vt:lpstr>Outline</vt:lpstr>
      <vt:lpstr>กราฟิก (Graphic)</vt:lpstr>
      <vt:lpstr>ประเภทของภาพ</vt:lpstr>
      <vt:lpstr>ประเภทของภาพ : Vector Graphic</vt:lpstr>
      <vt:lpstr>ประเภทของภาพ : Bitmap Graphic</vt:lpstr>
      <vt:lpstr>ประเภทของภาพ : 2D Graphic</vt:lpstr>
      <vt:lpstr>ประเภทของภาพ : 3D Graphic</vt:lpstr>
      <vt:lpstr>ความแตกต่างระหว่างภาพเวกเตอร์และภาพบิตแมป</vt:lpstr>
      <vt:lpstr>ความแตกต่างระหว่างภาพเวกเตอร์และภาพบิตแมป [2]</vt:lpstr>
      <vt:lpstr>เลเยอร์ (Layer)</vt:lpstr>
      <vt:lpstr>ตัวอย่างการใช้ประโยชน์จากเลเยอร์</vt:lpstr>
      <vt:lpstr>สี (Color) : แบบจำลองสี (Color Model)</vt:lpstr>
      <vt:lpstr>สี (Color) : แบบจำลองสี RGB</vt:lpstr>
      <vt:lpstr>สี (Color) : แบบจำลองสี CMYK</vt:lpstr>
      <vt:lpstr>รูปแบบจำลองสี CMYK</vt:lpstr>
      <vt:lpstr>สี (Color) : แบบจำลองสี HSB</vt:lpstr>
      <vt:lpstr>แบบจำลองสี HSB</vt:lpstr>
      <vt:lpstr>สี (Color) : แบบจำลองสี Lab</vt:lpstr>
      <vt:lpstr>แบบจำลองสี Lab</vt:lpstr>
      <vt:lpstr>หลักการเลือกใช้สี</vt:lpstr>
      <vt:lpstr>วงล้อสี (Color Wheel)</vt:lpstr>
      <vt:lpstr>สีโทนร้อนและสีโทนเย็น (Temperature)</vt:lpstr>
      <vt:lpstr>สีโทนร้อนและสีโทนเย็น (Temperature)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287</cp:revision>
  <cp:lastPrinted>2015-08-20T06:00:09Z</cp:lastPrinted>
  <dcterms:created xsi:type="dcterms:W3CDTF">2015-08-08T14:30:10Z</dcterms:created>
  <dcterms:modified xsi:type="dcterms:W3CDTF">2016-09-12T15:57:09Z</dcterms:modified>
</cp:coreProperties>
</file>