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9945688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2634-62AD-42D5-8CAB-050C8143040A}" type="datetimeFigureOut">
              <a:rPr lang="th-TH" smtClean="0"/>
              <a:t>05/09/59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A9ED-E37F-4FC1-B9E8-F47C0BEFB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73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05/09/59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lyphsapp.com/" TargetMode="Externa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177054"/>
            <a:ext cx="9948862" cy="3143250"/>
          </a:xfrm>
        </p:spPr>
        <p:txBody>
          <a:bodyPr>
            <a:normAutofit/>
          </a:bodyPr>
          <a:lstStyle/>
          <a:p>
            <a:r>
              <a:rPr lang="th-TH" b="1" dirty="0" smtClean="0"/>
              <a:t>บทที่ </a:t>
            </a:r>
            <a:r>
              <a:rPr lang="en-US" b="1" dirty="0"/>
              <a:t>4</a:t>
            </a:r>
            <a:r>
              <a:rPr lang="en-US" b="1" dirty="0" smtClean="0"/>
              <a:t> : </a:t>
            </a:r>
            <a:r>
              <a:rPr lang="th-TH" b="1" dirty="0" smtClean="0"/>
              <a:t>ตัวอักษร </a:t>
            </a:r>
            <a:r>
              <a:rPr lang="en-US" b="1" dirty="0" smtClean="0"/>
              <a:t>(Text)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212 </a:t>
            </a:r>
            <a:r>
              <a:rPr lang="th-TH" sz="4000" dirty="0" smtClean="0"/>
              <a:t>ระบบสื่อประสมสำหรับธุรกิจ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1026" name="Picture 2" descr="http://thumbs.dreamstime.com/z/multimedia-internet-sharing-concept-27907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97470"/>
            <a:ext cx="3786151" cy="2911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มาตรฐานยูนิโค้ด </a:t>
            </a:r>
            <a:r>
              <a:rPr lang="en-US" dirty="0"/>
              <a:t>(Unicode Standard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เป็นมาตรฐานการเข้ารหัสตัวอักษรแบบสากล สามารถเข้ารหัสตัวอักษรในภาษาต่างๆได้มากกว่า </a:t>
            </a:r>
            <a:r>
              <a:rPr lang="en-US" dirty="0" smtClean="0"/>
              <a:t>1 </a:t>
            </a:r>
            <a:r>
              <a:rPr lang="th-TH" dirty="0" smtClean="0"/>
              <a:t>ล้านตัวอักษร</a:t>
            </a:r>
          </a:p>
          <a:p>
            <a:r>
              <a:rPr lang="th-TH" dirty="0" smtClean="0"/>
              <a:t>มาตรฐานยูนิโค้ดจะ</a:t>
            </a:r>
            <a:r>
              <a:rPr lang="th-TH" dirty="0" err="1" smtClean="0"/>
              <a:t>ใช้ไบ</a:t>
            </a:r>
            <a:r>
              <a:rPr lang="th-TH" dirty="0" smtClean="0"/>
              <a:t>นารี่แทนตัวอักษร ประกอบไปด้วยข้อมูล </a:t>
            </a:r>
            <a:r>
              <a:rPr lang="en-US" dirty="0" smtClean="0"/>
              <a:t>2 </a:t>
            </a:r>
            <a:r>
              <a:rPr lang="th-TH" dirty="0" smtClean="0"/>
              <a:t>ไบต์           โดยไบต์แรกแทนรูปแบบภาษา และไบต์ที่สองแทนด้วยตัวอักษรจริง</a:t>
            </a:r>
          </a:p>
          <a:p>
            <a:r>
              <a:rPr lang="th-TH" dirty="0" smtClean="0"/>
              <a:t>ตัวอย่างมาตรฐานยูนิโค้ด เช่น </a:t>
            </a:r>
            <a:r>
              <a:rPr lang="en-US" dirty="0" smtClean="0"/>
              <a:t>UCS-4, UTF-32, UTF-16, UTF-8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04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ตัวอย่างตาราง </a:t>
            </a:r>
            <a:r>
              <a:rPr lang="en-US" sz="3600" b="0" dirty="0" smtClean="0"/>
              <a:t>UTF-8 </a:t>
            </a:r>
            <a:r>
              <a:rPr lang="th-TH" sz="3600" b="0" dirty="0" smtClean="0"/>
              <a:t>ในภาษาไทย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2050" name="Picture 2" descr="http://www.microsoft.com/typography/unicode/874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75" y="1264555"/>
            <a:ext cx="5038349" cy="54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ฟอนต์ </a:t>
            </a:r>
            <a:r>
              <a:rPr lang="en-US" dirty="0"/>
              <a:t>(Font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 fontScale="92500"/>
          </a:bodyPr>
          <a:lstStyle/>
          <a:p>
            <a:r>
              <a:rPr lang="th-TH" dirty="0" smtClean="0"/>
              <a:t>เป็นการกำหนดรูปแบบตัวอักษร ที่เพิ่มความน่าสนใจให้กับงานได้</a:t>
            </a:r>
          </a:p>
          <a:p>
            <a:r>
              <a:rPr lang="th-TH" b="1" dirty="0" smtClean="0"/>
              <a:t>รูปแบบฟอนต์ </a:t>
            </a:r>
            <a:r>
              <a:rPr lang="en-US" b="1" dirty="0" smtClean="0"/>
              <a:t>(Font Format) </a:t>
            </a:r>
            <a:r>
              <a:rPr lang="th-TH" dirty="0" smtClean="0"/>
              <a:t>มี </a:t>
            </a:r>
            <a:r>
              <a:rPr lang="en-US" dirty="0" smtClean="0"/>
              <a:t>2 </a:t>
            </a:r>
            <a:r>
              <a:rPr lang="th-TH" dirty="0" smtClean="0"/>
              <a:t>แบบ คือ </a:t>
            </a:r>
            <a:r>
              <a:rPr lang="en-US" dirty="0" smtClean="0"/>
              <a:t>Vector </a:t>
            </a:r>
            <a:r>
              <a:rPr lang="th-TH" dirty="0" smtClean="0"/>
              <a:t>และ </a:t>
            </a:r>
            <a:r>
              <a:rPr lang="en-US" dirty="0" smtClean="0"/>
              <a:t>Bitmap </a:t>
            </a:r>
            <a:r>
              <a:rPr lang="th-TH" dirty="0" smtClean="0"/>
              <a:t>ซึ่งฟอนต์แบบบิต</a:t>
            </a:r>
            <a:r>
              <a:rPr lang="th-TH" dirty="0" err="1" smtClean="0"/>
              <a:t>แมพ</a:t>
            </a:r>
            <a:r>
              <a:rPr lang="th-TH" dirty="0" smtClean="0"/>
              <a:t>จะแสดงผลได้รวดเร็วกว่า แต่ไม่เป็นที่นิยมเพราะเมื่อขยายตัวอักษรจะทำให้ความคมชัดลดลง</a:t>
            </a:r>
          </a:p>
          <a:p>
            <a:r>
              <a:rPr lang="th-TH" b="1" dirty="0" smtClean="0"/>
              <a:t>ขนาดและสไตล์ตัวอักษร </a:t>
            </a:r>
            <a:r>
              <a:rPr lang="en-US" b="1" dirty="0" smtClean="0"/>
              <a:t>(Font Size and Style) </a:t>
            </a:r>
            <a:r>
              <a:rPr lang="th-TH" dirty="0" smtClean="0"/>
              <a:t>ปกติแล้วขนาดของตัวอักษรจะมีหน่วยเป็น</a:t>
            </a:r>
            <a:r>
              <a:rPr lang="th-TH" dirty="0" err="1" smtClean="0"/>
              <a:t>พอยต์</a:t>
            </a:r>
            <a:r>
              <a:rPr lang="th-TH" dirty="0" smtClean="0"/>
              <a:t> </a:t>
            </a:r>
            <a:r>
              <a:rPr lang="en-US" dirty="0" smtClean="0"/>
              <a:t>(Point, </a:t>
            </a:r>
            <a:r>
              <a:rPr lang="en-US" dirty="0" err="1" smtClean="0"/>
              <a:t>pt</a:t>
            </a:r>
            <a:r>
              <a:rPr lang="en-US" dirty="0" smtClean="0"/>
              <a:t>) </a:t>
            </a:r>
            <a:r>
              <a:rPr lang="th-TH" dirty="0" smtClean="0"/>
              <a:t>โดย </a:t>
            </a:r>
            <a:r>
              <a:rPr lang="en-US" dirty="0" smtClean="0"/>
              <a:t>1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th-TH" dirty="0" smtClean="0"/>
              <a:t>จะเท่ากับ </a:t>
            </a:r>
            <a:r>
              <a:rPr lang="en-US" dirty="0" smtClean="0"/>
              <a:t>1/72 </a:t>
            </a:r>
            <a:r>
              <a:rPr lang="th-TH" dirty="0" smtClean="0"/>
              <a:t>นิ้ว ส่วนสไตล์มีหลายรูปแบบเช่น ตัวหนา </a:t>
            </a:r>
            <a:r>
              <a:rPr lang="en-US" dirty="0" smtClean="0"/>
              <a:t>(</a:t>
            </a:r>
            <a:r>
              <a:rPr lang="en-US" b="1" dirty="0" smtClean="0"/>
              <a:t>Bold</a:t>
            </a:r>
            <a:r>
              <a:rPr lang="en-US" dirty="0" smtClean="0"/>
              <a:t>) </a:t>
            </a:r>
            <a:r>
              <a:rPr lang="th-TH" dirty="0" smtClean="0"/>
              <a:t>ตัวเอียง </a:t>
            </a:r>
            <a:r>
              <a:rPr lang="en-US" dirty="0" smtClean="0"/>
              <a:t>(</a:t>
            </a:r>
            <a:r>
              <a:rPr lang="en-US" i="1" dirty="0" smtClean="0"/>
              <a:t>Italic</a:t>
            </a:r>
            <a:r>
              <a:rPr lang="en-US" dirty="0" smtClean="0"/>
              <a:t>) </a:t>
            </a:r>
            <a:r>
              <a:rPr lang="th-TH" dirty="0" smtClean="0"/>
              <a:t>ขีดเส้นใต้ </a:t>
            </a:r>
            <a:r>
              <a:rPr lang="en-US" dirty="0" smtClean="0"/>
              <a:t>(</a:t>
            </a:r>
            <a:r>
              <a:rPr lang="en-US" u="sng" dirty="0" smtClean="0"/>
              <a:t>Underline</a:t>
            </a:r>
            <a:r>
              <a:rPr lang="en-US" dirty="0" smtClean="0"/>
              <a:t>) </a:t>
            </a:r>
            <a:r>
              <a:rPr lang="th-TH" dirty="0" smtClean="0"/>
              <a:t>ตัวยก </a:t>
            </a:r>
            <a:r>
              <a:rPr lang="en-US" dirty="0" smtClean="0"/>
              <a:t>(</a:t>
            </a:r>
            <a:r>
              <a:rPr lang="en-US" dirty="0" err="1" smtClean="0"/>
              <a:t>Superscript</a:t>
            </a:r>
            <a:r>
              <a:rPr lang="en-US" baseline="30000" dirty="0" err="1" smtClean="0"/>
              <a:t>x</a:t>
            </a:r>
            <a:r>
              <a:rPr lang="en-US" dirty="0" smtClean="0"/>
              <a:t>) </a:t>
            </a:r>
            <a:r>
              <a:rPr lang="th-TH" dirty="0" smtClean="0"/>
              <a:t>ตัวห้อย </a:t>
            </a:r>
            <a:r>
              <a:rPr lang="en-US" dirty="0" smtClean="0"/>
              <a:t>(</a:t>
            </a:r>
            <a:r>
              <a:rPr lang="en-US" dirty="0" err="1" smtClean="0"/>
              <a:t>Subscript</a:t>
            </a:r>
            <a:r>
              <a:rPr lang="en-US" baseline="-25000" dirty="0" err="1" smtClean="0"/>
              <a:t>x</a:t>
            </a:r>
            <a:r>
              <a:rPr lang="en-US" dirty="0" smtClean="0"/>
              <a:t>) </a:t>
            </a:r>
            <a:r>
              <a:rPr lang="th-TH" dirty="0" smtClean="0"/>
              <a:t>นอกจากนี้ยังสามารถใส่</a:t>
            </a:r>
            <a:r>
              <a:rPr lang="th-TH" dirty="0" err="1" smtClean="0"/>
              <a:t>เอฟเฟค</a:t>
            </a:r>
            <a:r>
              <a:rPr lang="th-TH" dirty="0" smtClean="0"/>
              <a:t>ต่างๆให้กับตัวอักษรได้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41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โครงสร้างของตัวอักษร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3074" name="Picture 2" descr="http://bobbykolev.com/wp-content/uploads/2012/11/Type-term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17" y="1905000"/>
            <a:ext cx="10010394" cy="34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การจัดรูปแบบของเอกสารและ</a:t>
            </a:r>
            <a:r>
              <a:rPr lang="th-TH" dirty="0" smtClean="0"/>
              <a:t>ข้อความ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การจัดวางข้อความ </a:t>
            </a:r>
            <a:r>
              <a:rPr lang="th-TH" dirty="0" smtClean="0"/>
              <a:t>ต้องคำนึงถึงความเหมาะสม อ่านได้ง่ายและสบายตา ตัวอย่างรูปแบบการจัดวาง เช่น แบ่งเนื้อความเป็นส่วนๆแยกย่อยกันไปในแต่ละย่อหน้า ใช้รูปแบบตัวอักษรและสีที่อ่านง่ายแตกต่างจากสีพื้นหลัง มีขนาดไม่เล็กหรือใหญ่จนเกินไป เป็นต้น </a:t>
            </a:r>
            <a:r>
              <a:rPr lang="en-US" dirty="0" smtClean="0"/>
              <a:t>(</a:t>
            </a:r>
            <a:r>
              <a:rPr lang="th-TH" dirty="0" smtClean="0"/>
              <a:t>ดูรายละเอียดได้ในหนังสือ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b="1" dirty="0" smtClean="0"/>
              <a:t>การกำหนดรูปแบบเอกสาร </a:t>
            </a:r>
            <a:r>
              <a:rPr lang="th-TH" dirty="0" smtClean="0"/>
              <a:t>สามารถจัดได้ทั้งแนวตั้ง </a:t>
            </a:r>
            <a:r>
              <a:rPr lang="en-US" dirty="0" smtClean="0"/>
              <a:t>(Portrait) </a:t>
            </a:r>
            <a:r>
              <a:rPr lang="th-TH" dirty="0" smtClean="0"/>
              <a:t>หรือแนวนอน </a:t>
            </a:r>
            <a:r>
              <a:rPr lang="en-US" dirty="0" smtClean="0"/>
              <a:t>(Landscape) </a:t>
            </a:r>
            <a:r>
              <a:rPr lang="th-TH" dirty="0" smtClean="0"/>
              <a:t>ตามความเหมาะสมของงาน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02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สัญลักษณ์และไอคอน </a:t>
            </a:r>
            <a:r>
              <a:rPr lang="en-US" dirty="0"/>
              <a:t>(Symbol and Icon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สัญลักษณ์ </a:t>
            </a:r>
            <a:r>
              <a:rPr lang="en-US" b="1" dirty="0" smtClean="0"/>
              <a:t>(Symbol) </a:t>
            </a:r>
            <a:r>
              <a:rPr lang="th-TH" dirty="0" smtClean="0"/>
              <a:t>ถูกนำมาใช้แทนข้อความ บ่งบอกถึงการกระทำต่างๆ ที่มีรูปแบบและความหมายประจำตัว บางสัญลักษณ์ใช้กันอย่างแพร่หลายและเป็นสากลจนคนส่วนใหญ่เข้าใจความหมายเป็นอย่างดี</a:t>
            </a:r>
          </a:p>
          <a:p>
            <a:r>
              <a:rPr lang="th-TH" b="1" dirty="0" smtClean="0"/>
              <a:t>ไอคอน </a:t>
            </a:r>
            <a:r>
              <a:rPr lang="en-US" b="1" dirty="0" smtClean="0"/>
              <a:t>(Icon) </a:t>
            </a:r>
            <a:r>
              <a:rPr lang="th-TH" dirty="0" smtClean="0"/>
              <a:t>คือภาพที่ใช้แทนสัญลักษณ์ต่างๆ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2050" name="Picture 2" descr="Image result for font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39" y="3635338"/>
            <a:ext cx="3222661" cy="32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34576" y="6059857"/>
            <a:ext cx="1770036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Symbol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11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ตัวอย่างไอคอนต่างๆ</a:t>
            </a:r>
            <a:endParaRPr lang="th-TH" sz="3600" b="0" dirty="0"/>
          </a:p>
        </p:txBody>
      </p:sp>
      <p:pic>
        <p:nvPicPr>
          <p:cNvPr id="5" name="Content Placeholder 4" descr="Material icons - Google Design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t="25814" r="6743" b="2549"/>
          <a:stretch/>
        </p:blipFill>
        <p:spPr>
          <a:xfrm>
            <a:off x="1763868" y="1536192"/>
            <a:ext cx="10055104" cy="437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39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การบีบอัดข้อมูล</a:t>
            </a:r>
            <a:r>
              <a:rPr lang="th-TH" dirty="0" smtClean="0"/>
              <a:t>ตัวอักษร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การเก็บเอกสารที่มีข้อความเป็นจำนวนมาก อาจต้องใช้พื้นที่ในการจัดเก็บบนดิสก์จำนวนมาก จึงต้องมีการลดขนาดไฟล์และเพิ่มความมั่นคงให้กับข้อมูล และต้องสามารถขยายไฟล์ให้กลับเป็นข้อมูลเดิมก่อนจะแสดง</a:t>
            </a:r>
            <a:r>
              <a:rPr lang="th-TH" dirty="0" smtClean="0"/>
              <a:t>ผลได้ โดย</a:t>
            </a:r>
            <a:r>
              <a:rPr lang="th-TH" dirty="0" smtClean="0"/>
              <a:t>ไม่ทำให้สูญเสียองค์ประกอบหรือรายละเอียดไปจากต้นฉบับ</a:t>
            </a:r>
            <a:r>
              <a:rPr lang="en-US" dirty="0" smtClean="0"/>
              <a:t> </a:t>
            </a:r>
          </a:p>
          <a:p>
            <a:r>
              <a:rPr lang="th-TH" dirty="0" smtClean="0"/>
              <a:t>ตัวอย่างอัลกอริธึมในการบีบอัด เช่น </a:t>
            </a:r>
            <a:r>
              <a:rPr lang="en-US" dirty="0" smtClean="0"/>
              <a:t>Huffman Coding, Lempel-Ziv (LZ) Coding, Lempel-Ziv-Welch (LZW) Coding</a:t>
            </a:r>
            <a:endParaRPr lang="th-TH" dirty="0"/>
          </a:p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87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รูปแบบของไฟล์ที่ใช้เก็บ</a:t>
            </a:r>
            <a:r>
              <a:rPr lang="th-TH" dirty="0" smtClean="0"/>
              <a:t>ตัวอักษร</a:t>
            </a:r>
            <a:r>
              <a:rPr lang="en-US" dirty="0" smtClean="0"/>
              <a:t> (File Format)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870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TXT (Text) </a:t>
            </a:r>
            <a:r>
              <a:rPr lang="th-TH" dirty="0" smtClean="0"/>
              <a:t>เป็นตัวอักษรที่ถูกสร้างด้วยโปรแกรม </a:t>
            </a:r>
            <a:r>
              <a:rPr lang="en-US" dirty="0" smtClean="0"/>
              <a:t>Text Editor </a:t>
            </a:r>
            <a:r>
              <a:rPr lang="th-TH" dirty="0" smtClean="0"/>
              <a:t>ต่างๆ เช่น </a:t>
            </a:r>
            <a:r>
              <a:rPr lang="en-US" dirty="0" smtClean="0"/>
              <a:t>Notepad </a:t>
            </a:r>
            <a:r>
              <a:rPr lang="th-TH" dirty="0" smtClean="0"/>
              <a:t>ข้อมูลจะถูกเข้ารหัสด้วยแอสกีหรือยูนิโค้ด</a:t>
            </a:r>
          </a:p>
          <a:p>
            <a:r>
              <a:rPr lang="en-US" b="1" dirty="0" smtClean="0"/>
              <a:t>DOC (Document) </a:t>
            </a:r>
            <a:r>
              <a:rPr lang="th-TH" dirty="0" smtClean="0"/>
              <a:t>เป็นรูปแบบไฟล์เอกสารที่สร้างด้วย</a:t>
            </a:r>
            <a:r>
              <a:rPr lang="th-TH" dirty="0" smtClean="0"/>
              <a:t>โปรแกรมประมวลผลคำ เช่น </a:t>
            </a:r>
            <a:r>
              <a:rPr lang="en-US" dirty="0" smtClean="0"/>
              <a:t>Microsoft </a:t>
            </a:r>
            <a:r>
              <a:rPr lang="en-US" dirty="0" smtClean="0"/>
              <a:t>Word, Google Docs </a:t>
            </a:r>
            <a:r>
              <a:rPr lang="th-TH" dirty="0" smtClean="0"/>
              <a:t>เป็นต้น</a:t>
            </a:r>
            <a:endParaRPr lang="en-US" dirty="0" smtClean="0"/>
          </a:p>
          <a:p>
            <a:r>
              <a:rPr lang="en-US" b="1" dirty="0" smtClean="0"/>
              <a:t>RTF (Rich Text Format) </a:t>
            </a:r>
            <a:r>
              <a:rPr lang="th-TH" dirty="0" smtClean="0"/>
              <a:t>ถูกพัฒนาโดยบริษัท </a:t>
            </a:r>
            <a:r>
              <a:rPr lang="en-US" dirty="0" smtClean="0"/>
              <a:t>Microsoft </a:t>
            </a:r>
            <a:r>
              <a:rPr lang="th-TH" dirty="0" smtClean="0"/>
              <a:t>เพื่อแลกเปลี่ยนไฟล์เอกสารข้ามแพลตฟอร์ม จัดเก็บข้อมูลด้วยรหัสแอสกี มีคำสั่งเหมือนกับโค้ดของภาษา </a:t>
            </a:r>
            <a:r>
              <a:rPr lang="en-US" dirty="0" smtClean="0"/>
              <a:t>HTML </a:t>
            </a:r>
            <a:r>
              <a:rPr lang="th-TH" dirty="0" smtClean="0"/>
              <a:t>สร้างได้จากโปรแกรม </a:t>
            </a:r>
            <a:r>
              <a:rPr lang="en-US" dirty="0" err="1" smtClean="0"/>
              <a:t>TextEdit</a:t>
            </a:r>
            <a:r>
              <a:rPr lang="en-US" dirty="0" smtClean="0"/>
              <a:t> </a:t>
            </a:r>
            <a:r>
              <a:rPr lang="th-TH" dirty="0" smtClean="0"/>
              <a:t>ใน </a:t>
            </a:r>
            <a:r>
              <a:rPr lang="en-US" dirty="0" err="1" smtClean="0"/>
              <a:t>MacOS</a:t>
            </a:r>
            <a:r>
              <a:rPr lang="en-US" dirty="0" smtClean="0"/>
              <a:t> </a:t>
            </a:r>
            <a:r>
              <a:rPr lang="th-TH" dirty="0" smtClean="0"/>
              <a:t>และโปรแกรม </a:t>
            </a:r>
            <a:r>
              <a:rPr lang="en-US" dirty="0" smtClean="0"/>
              <a:t>WordPad</a:t>
            </a:r>
            <a:r>
              <a:rPr lang="th-TH" dirty="0" smtClean="0"/>
              <a:t> (ไม่ค่อยเป็นที่นิยมมากนัก)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07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รูปแบบของไฟล์ที่ใช้เก็บตัวอักษร</a:t>
            </a:r>
            <a:r>
              <a:rPr lang="en-US" dirty="0"/>
              <a:t> (File Format</a:t>
            </a:r>
            <a:r>
              <a:rPr lang="en-US" dirty="0" smtClean="0"/>
              <a:t>) 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PDF (Portable Document Format) </a:t>
            </a:r>
            <a:r>
              <a:rPr lang="th-TH" dirty="0" smtClean="0"/>
              <a:t>พัฒนาโดยบริษัท </a:t>
            </a:r>
            <a:r>
              <a:rPr lang="en-US" dirty="0" smtClean="0"/>
              <a:t>Adobe</a:t>
            </a:r>
            <a:r>
              <a:rPr lang="th-TH" dirty="0" smtClean="0"/>
              <a:t> มีวัตถุประสงค์เพื่อแลกเปลี่ยนเอกสารข้ามแพลตฟอร์ม รวมทั้งสามารถเพิ่มรูปภาพ กราฟิกต่างๆลงในเอกสารได้ ไฟล์ </a:t>
            </a:r>
            <a:r>
              <a:rPr lang="en-US" dirty="0" smtClean="0"/>
              <a:t>PDF</a:t>
            </a:r>
            <a:r>
              <a:rPr lang="th-TH" dirty="0" smtClean="0"/>
              <a:t> เป็นมาตรฐานเปิด จึงมีหลายโปรแกรมสามารถอ่านไฟล์นี้ได้</a:t>
            </a:r>
          </a:p>
          <a:p>
            <a:r>
              <a:rPr lang="en-US" b="1" dirty="0" smtClean="0"/>
              <a:t>PS (PostScript) </a:t>
            </a:r>
            <a:r>
              <a:rPr lang="th-TH" dirty="0"/>
              <a:t>พัฒนาโดยบริษัท </a:t>
            </a:r>
            <a:r>
              <a:rPr lang="en-US" dirty="0"/>
              <a:t>Adobe</a:t>
            </a:r>
            <a:r>
              <a:rPr lang="th-TH" dirty="0"/>
              <a:t> </a:t>
            </a:r>
            <a:r>
              <a:rPr lang="th-TH" dirty="0" smtClean="0"/>
              <a:t>เป็นภาษาระดับสูง แทนภาพกราฟิกและตัวอักษรแบบเวกเตอร์ ใช้ในงานที่ต้องการพิมพ์ผ่านเครื่องพิมพ์</a:t>
            </a:r>
            <a:endParaRPr lang="en-US" dirty="0" smtClean="0"/>
          </a:p>
          <a:p>
            <a:r>
              <a:rPr lang="en-US" b="1" dirty="0" smtClean="0"/>
              <a:t>CSS (Cascading Style Sheet) </a:t>
            </a:r>
            <a:r>
              <a:rPr lang="th-TH" dirty="0" smtClean="0"/>
              <a:t>เป็นไฟล์ที่เก็บข้อมูลการกำหนดรูปแบบและลักษณะตัวอักษรเพื่อนำมาใช้กับเว็บ</a:t>
            </a:r>
            <a:r>
              <a:rPr lang="th-TH" dirty="0" err="1" smtClean="0"/>
              <a:t>เพจ</a:t>
            </a:r>
            <a:r>
              <a:rPr lang="th-TH" dirty="0" smtClean="0"/>
              <a:t> สามารถกำหนดรูปแบบอักษรที่มีความซับซ้อนและจัดวางตำแหน่งของตัวอักษรได้อย่างสะดวกและเป็นระเบียบได้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605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443038"/>
            <a:ext cx="9247187" cy="5086350"/>
          </a:xfrm>
        </p:spPr>
        <p:txBody>
          <a:bodyPr>
            <a:normAutofit fontScale="92500" lnSpcReduction="20000"/>
          </a:bodyPr>
          <a:lstStyle/>
          <a:p>
            <a:r>
              <a:rPr lang="th-TH" sz="3600" b="1" dirty="0" smtClean="0"/>
              <a:t>ทำความรู้จักกับตัวอักษร</a:t>
            </a:r>
          </a:p>
          <a:p>
            <a:r>
              <a:rPr lang="th-TH" sz="3600" b="1" dirty="0" smtClean="0"/>
              <a:t>ประเภทของตัวอักษร</a:t>
            </a:r>
          </a:p>
          <a:p>
            <a:r>
              <a:rPr lang="th-TH" sz="3600" b="1" dirty="0" smtClean="0"/>
              <a:t>มาตรฐานยูนิโค้ด </a:t>
            </a:r>
            <a:r>
              <a:rPr lang="en-US" sz="3600" b="1" dirty="0" smtClean="0"/>
              <a:t>(Unicode Standard)</a:t>
            </a:r>
          </a:p>
          <a:p>
            <a:r>
              <a:rPr lang="th-TH" sz="3600" b="1" dirty="0" smtClean="0"/>
              <a:t>ฟอนต์ </a:t>
            </a:r>
            <a:r>
              <a:rPr lang="en-US" sz="3600" b="1" dirty="0" smtClean="0"/>
              <a:t>(Font)</a:t>
            </a:r>
          </a:p>
          <a:p>
            <a:r>
              <a:rPr lang="th-TH" sz="3600" b="1" dirty="0" smtClean="0"/>
              <a:t>การจัดรูปแบบของเอกสารและข้อความ</a:t>
            </a:r>
          </a:p>
          <a:p>
            <a:r>
              <a:rPr lang="th-TH" sz="3600" b="1" dirty="0" smtClean="0"/>
              <a:t>สัญลักษณ์และไอคอน </a:t>
            </a:r>
            <a:r>
              <a:rPr lang="en-US" sz="3600" b="1" dirty="0" smtClean="0"/>
              <a:t>(Symbol and Icon)</a:t>
            </a:r>
          </a:p>
          <a:p>
            <a:r>
              <a:rPr lang="th-TH" sz="3600" b="1" dirty="0" smtClean="0"/>
              <a:t>การบีบอัดข้อมูลตัวอักษร</a:t>
            </a:r>
          </a:p>
          <a:p>
            <a:r>
              <a:rPr lang="th-TH" sz="3600" b="1" dirty="0" smtClean="0"/>
              <a:t>รูปแบบของไฟล์ที่ใช้เก็บตัวอักษร</a:t>
            </a:r>
          </a:p>
          <a:p>
            <a:r>
              <a:rPr lang="th-TH" sz="3600" b="1" dirty="0" smtClean="0"/>
              <a:t>เครื่องมือสำหรับสร้างและแก้ไขรูปแบบตัวอักษร</a:t>
            </a:r>
            <a:endParaRPr lang="en-US" sz="3600" b="1" dirty="0" smtClean="0"/>
          </a:p>
          <a:p>
            <a:endParaRPr lang="th-TH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http://www.ilikewallpaper.net/ipad-air-wallpapers/download/4439/Fly-Text-ipad-4-wallpaper-ilikewallpaper_com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41325"/>
            <a:ext cx="3944937" cy="3944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/>
              <a:t>รูปแบบของ</a:t>
            </a:r>
            <a:r>
              <a:rPr lang="th-TH" sz="3600" b="0" dirty="0" smtClean="0"/>
              <a:t>ไฟล์ชนิดต่างๆ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4102" name="Picture 6" descr="http://www.veryicon.com/icon/png/System/Rhor%20v2%20Part%203/TXT%20Fi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37" y="1675192"/>
            <a:ext cx="1987360" cy="1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orthwilliamsburgchiropractic.files.wordpress.com/2014/03/do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48" y="1563401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dn1.iconfinder.com/data/icons/hawcons/32/699760-icon-114-document-file-rtf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47" y="1761463"/>
            <a:ext cx="2297873" cy="229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bsaefiling.fincen.treas.gov/images/pdf_icon_fbarfil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37" y="4425695"/>
            <a:ext cx="2071846" cy="20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encrypted-tbn0.gstatic.com/images?q=tbn:ANd9GcS2_afR2fmDTZ0ot7uBMx3E93w9QCyGjLEK8CYWHul0OCt_Cd3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23" y="4425695"/>
            <a:ext cx="2060449" cy="2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47" y="4279386"/>
            <a:ext cx="4000167" cy="220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เครื่องมือสำหรับสร้างและแก้ไขรูปแบบ</a:t>
            </a:r>
            <a:r>
              <a:rPr lang="th-TH" dirty="0" smtClean="0"/>
              <a:t>ตัวอักษร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5122" name="Picture 2" descr="http://icons.iconarchive.com/icons/blackvariant/button-ui-ms-office-2016/512/Word-2-ic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9" y="1816608"/>
            <a:ext cx="3778250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s://upload.wikimedia.org/wikipedia/commons/2/20/Photoshop_CC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04" y="2260409"/>
            <a:ext cx="3189414" cy="3189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.ytimg.com/vi/3DHX9ZMjFho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4" t="14779" r="29431" b="15195"/>
          <a:stretch/>
        </p:blipFill>
        <p:spPr bwMode="auto">
          <a:xfrm>
            <a:off x="8631936" y="2260408"/>
            <a:ext cx="3093115" cy="298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5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ตัวอย่างซอฟต์แวร์ในการสร้างฟอนต์ด้วยตัวเอง</a:t>
            </a:r>
            <a:endParaRPr lang="th-TH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20" y="2257173"/>
            <a:ext cx="5217193" cy="278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4787757" y="5396783"/>
            <a:ext cx="528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https://glyphsapp.com/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24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ทำความรู้จักกับ</a:t>
            </a:r>
            <a:r>
              <a:rPr lang="th-TH" dirty="0" smtClean="0"/>
              <a:t>ตัวอักษร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738" y="1537328"/>
            <a:ext cx="8915400" cy="3777622"/>
          </a:xfrm>
        </p:spPr>
        <p:txBody>
          <a:bodyPr/>
          <a:lstStyle/>
          <a:p>
            <a:r>
              <a:rPr lang="th-TH" dirty="0" smtClean="0"/>
              <a:t>ข้อความเป็นสื่อกลางเพื่อรับส่งข้อมูลข่าวสารที่ได้รับการพัฒนาให้มีรูปแบบที่หลากหลาย เพื่อนำไปประยุกต์ใช้กับงานในรูปแบบต่างๆได้อย่างเหมาะสม</a:t>
            </a:r>
          </a:p>
          <a:p>
            <a:r>
              <a:rPr lang="th-TH" dirty="0" smtClean="0"/>
              <a:t>ในคอมพิวเตอร์มีการพัฒนาซอฟต์แวร์ประมวลผลคำ เช่น </a:t>
            </a:r>
            <a:r>
              <a:rPr lang="en-US" dirty="0" smtClean="0"/>
              <a:t>Microsoft Word</a:t>
            </a:r>
          </a:p>
          <a:p>
            <a:r>
              <a:rPr lang="th-TH" dirty="0" smtClean="0"/>
              <a:t>การนำเสนอมัลติมีเดียด้วยการนำตัวอักษรมาผสมผสานรวมกับสื่ออื่นๆ สามารถเพิ่มประสิทธิภาพในการนำเสนอ และเกิดประโยชน์กับแวดวงธุรกิจมากมาย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2050" name="Picture 2" descr="http://news.bbcimg.co.uk/media/images/48344000/gif/_48344903_still_poste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396665"/>
            <a:ext cx="4271962" cy="2402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7592" r="38360" b="46735"/>
          <a:stretch/>
        </p:blipFill>
        <p:spPr>
          <a:xfrm>
            <a:off x="1585913" y="4569453"/>
            <a:ext cx="4952433" cy="191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6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ประเภทของตัวอักษร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แบ่งเป็น </a:t>
            </a:r>
            <a:r>
              <a:rPr lang="en-US" sz="3600" dirty="0" smtClean="0"/>
              <a:t>3 </a:t>
            </a:r>
            <a:r>
              <a:rPr lang="th-TH" sz="3600" dirty="0" smtClean="0"/>
              <a:t>ประเภท คือ</a:t>
            </a:r>
          </a:p>
          <a:p>
            <a:pPr lvl="1"/>
            <a:r>
              <a:rPr lang="en-US" sz="3200" dirty="0" smtClean="0"/>
              <a:t>Unformatted Text</a:t>
            </a:r>
          </a:p>
          <a:p>
            <a:pPr lvl="1"/>
            <a:r>
              <a:rPr lang="en-US" sz="3200" dirty="0" smtClean="0"/>
              <a:t>Formatted Text</a:t>
            </a:r>
          </a:p>
          <a:p>
            <a:pPr lvl="1"/>
            <a:r>
              <a:rPr lang="en-US" sz="3200" dirty="0" smtClean="0"/>
              <a:t>Hypertext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77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ประเภทของตัวอักษร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>
                <a:solidFill>
                  <a:schemeClr val="accent1"/>
                </a:solidFill>
              </a:rPr>
              <a:t>Unformatted </a:t>
            </a:r>
            <a:r>
              <a:rPr lang="en-US" dirty="0" smtClean="0">
                <a:solidFill>
                  <a:schemeClr val="accent1"/>
                </a:solidFill>
              </a:rPr>
              <a:t>Text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หรือ </a:t>
            </a:r>
            <a:r>
              <a:rPr lang="en-US" sz="3600" dirty="0" err="1" smtClean="0"/>
              <a:t>PlainText</a:t>
            </a:r>
            <a:r>
              <a:rPr lang="en-US" sz="3600" dirty="0" smtClean="0"/>
              <a:t> </a:t>
            </a:r>
            <a:r>
              <a:rPr lang="th-TH" sz="3600" dirty="0" smtClean="0"/>
              <a:t>คือตัวอักษรที่ถูกจัดเก็บในรูปแบบตามมาตรฐาน เช่น มาตรฐานรหัสแอสกี </a:t>
            </a:r>
            <a:r>
              <a:rPr lang="en-US" sz="3600" dirty="0" smtClean="0"/>
              <a:t>(ASCII) </a:t>
            </a:r>
            <a:r>
              <a:rPr lang="th-TH" sz="3600" dirty="0" smtClean="0"/>
              <a:t>ซึ่งเป็นกลุ่มตัวอักษรมาตรฐานที่ถูกนำมาใช้อย่างกว้างขวาง โดยแต่ละตัวอักษรจะแทนด้วย</a:t>
            </a:r>
            <a:r>
              <a:rPr lang="th-TH" sz="3600" dirty="0" err="1" smtClean="0"/>
              <a:t>รหัสไบ</a:t>
            </a:r>
            <a:r>
              <a:rPr lang="th-TH" sz="3600" dirty="0" smtClean="0"/>
              <a:t>นารี่</a:t>
            </a:r>
          </a:p>
          <a:p>
            <a:r>
              <a:rPr lang="th-TH" sz="3600" dirty="0" err="1" smtClean="0"/>
              <a:t>แอปพลิเค</a:t>
            </a:r>
            <a:r>
              <a:rPr lang="th-TH" sz="3600" dirty="0" smtClean="0"/>
              <a:t>ชันส่วนใหญ่สามารถใช้กลุ่มตัวอักษรหรือสัญลักษณ์เหล่านี้สร้างกราฟิกที่ไม่ซับซ้อนได้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648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ตารางรหัส </a:t>
            </a:r>
            <a:r>
              <a:rPr lang="en-US" dirty="0" smtClean="0"/>
              <a:t>ASCII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3074" name="Picture 2" descr="http://www.theasciicode.com.ar/american-standard-code-information-interchange/ascii-codes-tab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72" y="1376361"/>
            <a:ext cx="9593885" cy="535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ประเภทของตัวอักษร</a:t>
            </a:r>
            <a:r>
              <a:rPr lang="en-US" dirty="0"/>
              <a:t> : </a:t>
            </a:r>
            <a:r>
              <a:rPr lang="en-US" dirty="0">
                <a:solidFill>
                  <a:schemeClr val="accent1"/>
                </a:solidFill>
              </a:rPr>
              <a:t>F</a:t>
            </a:r>
            <a:r>
              <a:rPr lang="en-US" dirty="0" smtClean="0">
                <a:solidFill>
                  <a:schemeClr val="accent1"/>
                </a:solidFill>
              </a:rPr>
              <a:t>ormatted </a:t>
            </a:r>
            <a:r>
              <a:rPr lang="en-US" dirty="0">
                <a:solidFill>
                  <a:schemeClr val="accent1"/>
                </a:solidFill>
              </a:rPr>
              <a:t>Text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2529"/>
            <a:ext cx="8915400" cy="3777622"/>
          </a:xfrm>
        </p:spPr>
        <p:txBody>
          <a:bodyPr/>
          <a:lstStyle/>
          <a:p>
            <a:r>
              <a:rPr lang="th-TH" dirty="0" smtClean="0"/>
              <a:t>ใช้สำหรับเปลี่ยนรูปแบบของตัวอักษรให้มีลักษณะแตกต่างจากตัวอักษรทั่วไป เช่น </a:t>
            </a:r>
            <a:r>
              <a:rPr lang="th-TH" b="1" dirty="0" smtClean="0"/>
              <a:t>ตัวหนา</a:t>
            </a:r>
            <a:r>
              <a:rPr lang="th-TH" dirty="0" smtClean="0"/>
              <a:t> </a:t>
            </a:r>
            <a:r>
              <a:rPr lang="th-TH" u="sng" dirty="0" smtClean="0"/>
              <a:t>ตัวขีดเส้นใต้</a:t>
            </a:r>
            <a:r>
              <a:rPr lang="th-TH" dirty="0" smtClean="0"/>
              <a:t> </a:t>
            </a:r>
            <a:r>
              <a:rPr lang="th-TH" i="1" dirty="0" smtClean="0"/>
              <a:t>ตัวเอียง</a:t>
            </a:r>
            <a:r>
              <a:rPr lang="th-TH" dirty="0" smtClean="0"/>
              <a:t> </a:t>
            </a:r>
            <a:r>
              <a:rPr lang="th-TH" dirty="0">
                <a:latin typeface="TH Charmonman" panose="03000500040000020004" pitchFamily="66" charset="-34"/>
                <a:cs typeface="TH Charmonman" panose="03000500040000020004" pitchFamily="66" charset="-34"/>
              </a:rPr>
              <a:t>เปลี่ยน</a:t>
            </a:r>
            <a:r>
              <a:rPr lang="th-TH" dirty="0" smtClean="0">
                <a:latin typeface="TH Charmonman" panose="03000500040000020004" pitchFamily="66" charset="-34"/>
                <a:cs typeface="TH Charmonman" panose="03000500040000020004" pitchFamily="66" charset="-34"/>
              </a:rPr>
              <a:t>รูปร่าง</a:t>
            </a:r>
            <a:r>
              <a:rPr lang="th-TH" dirty="0" smtClean="0"/>
              <a:t> </a:t>
            </a:r>
            <a:r>
              <a:rPr lang="th-TH" sz="4400" dirty="0" smtClean="0"/>
              <a:t>ขนาด</a:t>
            </a:r>
            <a:r>
              <a:rPr lang="th-TH" dirty="0" smtClean="0"/>
              <a:t> และ</a:t>
            </a:r>
            <a:r>
              <a:rPr lang="th-TH" dirty="0" smtClean="0">
                <a:solidFill>
                  <a:srgbClr val="FF0000"/>
                </a:solidFill>
              </a:rPr>
              <a:t>สี</a:t>
            </a:r>
            <a:r>
              <a:rPr lang="th-TH" dirty="0" smtClean="0"/>
              <a:t> เป็นต้น</a:t>
            </a:r>
          </a:p>
          <a:p>
            <a:r>
              <a:rPr lang="th-TH" dirty="0" smtClean="0"/>
              <a:t>ใช้ซอฟต์แวร์เพื่อกำหนดรูปแบบตัวอักษร</a:t>
            </a:r>
          </a:p>
          <a:p>
            <a:r>
              <a:rPr lang="th-TH" dirty="0" smtClean="0"/>
              <a:t>นำมาใช้อย่างกว้างขวางในงานด้านต่างๆ เพื่อเพิ่มความหลากหลายให้กับงาน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1026" name="Picture 2" descr="https://upload.wikimedia.org/wikipedia/commons/a/a7/Web_fo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4720660"/>
            <a:ext cx="2864358" cy="201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shutterstock.com/display_pic_with_logo/615877/115071196/stock-vector-pixel-print-font-monochrome-vector-symbols-alphabet-115071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547" y="4556049"/>
            <a:ext cx="2275713" cy="21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f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06" y="4499265"/>
            <a:ext cx="3238932" cy="216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ประเภทของตัวอักษร</a:t>
            </a:r>
            <a:r>
              <a:rPr lang="en-US" dirty="0"/>
              <a:t> : </a:t>
            </a:r>
            <a:r>
              <a:rPr lang="en-US" dirty="0" err="1" smtClean="0">
                <a:solidFill>
                  <a:schemeClr val="accent1"/>
                </a:solidFill>
              </a:rPr>
              <a:t>HyperText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เป็นข้อมูลที่ถูกแปลงให้สามารถนำไปใช้แสดงบนอินเทอร์เน็ตได้ และสามารถเชื่อมโยงกับเอกสารที่อยู่ภายในเอกสารเดียวกันหรือต่างเอกสารได้ เรียกการเชื่อมโยงในลักษณะนี้ว่า </a:t>
            </a:r>
            <a:r>
              <a:rPr lang="en-US" dirty="0" smtClean="0"/>
              <a:t>“Hyperlink”</a:t>
            </a:r>
            <a:endParaRPr lang="th-TH" dirty="0" smtClean="0"/>
          </a:p>
          <a:p>
            <a:r>
              <a:rPr lang="th-TH" dirty="0" smtClean="0"/>
              <a:t>สามารถใช้</a:t>
            </a:r>
            <a:r>
              <a:rPr lang="th-TH" dirty="0" err="1" smtClean="0"/>
              <a:t>ไฮเปอร์ลิงก์</a:t>
            </a:r>
            <a:r>
              <a:rPr lang="th-TH" dirty="0" smtClean="0"/>
              <a:t>เชื่อมโยงกับข้อมูลอื่นๆได้ เช่น ภาพ เสียง คลิปวีดีโอ หน้าเว็บ</a:t>
            </a:r>
            <a:r>
              <a:rPr lang="th-TH" dirty="0" err="1" smtClean="0"/>
              <a:t>เพจ</a:t>
            </a:r>
            <a:r>
              <a:rPr lang="th-TH" dirty="0" smtClean="0"/>
              <a:t>ต่างๆ</a:t>
            </a:r>
          </a:p>
          <a:p>
            <a:r>
              <a:rPr lang="th-TH" dirty="0" smtClean="0"/>
              <a:t>รูปแบบของ</a:t>
            </a:r>
            <a:r>
              <a:rPr lang="th-TH" dirty="0" err="1" smtClean="0"/>
              <a:t>ไฮเปอร์ลิงก์</a:t>
            </a:r>
            <a:r>
              <a:rPr lang="th-TH" dirty="0" smtClean="0"/>
              <a:t>จะมีลักษณะเป็นข้อความที่ขีดเส้นใต้ หรือมีรูปแบบที่แตกต่างออกไปจากข้อความปกติเพื่อให้ผู้ใช้สามารถสังเกตเห็นได้ชัดเจน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6397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การใช้ </a:t>
            </a:r>
            <a:r>
              <a:rPr lang="en-US" sz="3600" b="0" dirty="0" smtClean="0"/>
              <a:t>Hypertext </a:t>
            </a:r>
            <a:r>
              <a:rPr lang="th-TH" sz="3600" b="0" dirty="0" smtClean="0"/>
              <a:t>บนเว็บไซต์ </a:t>
            </a:r>
            <a:r>
              <a:rPr lang="en-US" sz="3600" b="0" dirty="0" smtClean="0"/>
              <a:t>reg.mju.ac.th</a:t>
            </a:r>
            <a:endParaRPr lang="th-TH" sz="3600" b="0" dirty="0"/>
          </a:p>
        </p:txBody>
      </p:sp>
      <p:pic>
        <p:nvPicPr>
          <p:cNvPr id="5" name="Content Placeholder 4" descr="มหาวิทยาลัยแม่โจ้ งานทะเบียนและสถิตินักศึกษา สำนักบริหารและพัฒนาวิชาการ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6" r="21683" b="13842"/>
          <a:stretch/>
        </p:blipFill>
        <p:spPr>
          <a:xfrm>
            <a:off x="2111348" y="1905000"/>
            <a:ext cx="9367291" cy="465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42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1078</Words>
  <Application>Microsoft Office PowerPoint</Application>
  <PresentationFormat>Widescreen</PresentationFormat>
  <Paragraphs>90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Cordia New</vt:lpstr>
      <vt:lpstr>TH Charmonman</vt:lpstr>
      <vt:lpstr>TH SarabunPSK</vt:lpstr>
      <vt:lpstr>Wingdings 3</vt:lpstr>
      <vt:lpstr>Wisp</vt:lpstr>
      <vt:lpstr>บทที่ 4 : ตัวอักษร (Text) สธ212 ระบบสื่อประสมสำหรับธุรกิจ</vt:lpstr>
      <vt:lpstr>Outline</vt:lpstr>
      <vt:lpstr>ทำความรู้จักกับตัวอักษร</vt:lpstr>
      <vt:lpstr>ประเภทของตัวอักษร</vt:lpstr>
      <vt:lpstr>ประเภทของตัวอักษร : Unformatted Text</vt:lpstr>
      <vt:lpstr>ตารางรหัส ASCII </vt:lpstr>
      <vt:lpstr>ประเภทของตัวอักษร : Formatted Text</vt:lpstr>
      <vt:lpstr>ประเภทของตัวอักษร : HyperText</vt:lpstr>
      <vt:lpstr>การใช้ Hypertext บนเว็บไซต์ reg.mju.ac.th</vt:lpstr>
      <vt:lpstr>มาตรฐานยูนิโค้ด (Unicode Standard)</vt:lpstr>
      <vt:lpstr>ตัวอย่างตาราง UTF-8 ในภาษาไทย</vt:lpstr>
      <vt:lpstr>ฟอนต์ (Font)</vt:lpstr>
      <vt:lpstr>โครงสร้างของตัวอักษร</vt:lpstr>
      <vt:lpstr>การจัดรูปแบบของเอกสารและข้อความ</vt:lpstr>
      <vt:lpstr>สัญลักษณ์และไอคอน (Symbol and Icon)</vt:lpstr>
      <vt:lpstr>ตัวอย่างไอคอนต่างๆ</vt:lpstr>
      <vt:lpstr>การบีบอัดข้อมูลตัวอักษร</vt:lpstr>
      <vt:lpstr>รูปแบบของไฟล์ที่ใช้เก็บตัวอักษร (File Format)</vt:lpstr>
      <vt:lpstr>รูปแบบของไฟล์ที่ใช้เก็บตัวอักษร (File Format) [2]</vt:lpstr>
      <vt:lpstr>รูปแบบของไฟล์ชนิดต่างๆ</vt:lpstr>
      <vt:lpstr>เครื่องมือสำหรับสร้างและแก้ไขรูปแบบตัวอักษร</vt:lpstr>
      <vt:lpstr>ตัวอย่างซอฟต์แวร์ในการสร้างฟอนต์ด้วยตัวเอง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214</cp:revision>
  <cp:lastPrinted>2015-08-20T06:00:09Z</cp:lastPrinted>
  <dcterms:created xsi:type="dcterms:W3CDTF">2015-08-08T14:30:10Z</dcterms:created>
  <dcterms:modified xsi:type="dcterms:W3CDTF">2016-09-05T16:08:43Z</dcterms:modified>
</cp:coreProperties>
</file>