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9945688" cy="6858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3588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22634-62AD-42D5-8CAB-050C8143040A}" type="datetimeFigureOut">
              <a:rPr lang="th-TH" smtClean="0"/>
              <a:t>30/08/59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3588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9A9ED-E37F-4FC1-B9E8-F47C0BEFB5A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15736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3588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67443-5DAA-42E5-8CCE-820F211F6589}" type="datetimeFigureOut">
              <a:rPr lang="th-TH" smtClean="0"/>
              <a:t>30/08/59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57250"/>
            <a:ext cx="4116388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569" y="3300412"/>
            <a:ext cx="795655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3588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0DDD7-DAD1-4C8D-8B64-C45D249F38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948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08CF0-0903-4E4C-9193-7138CB83A7E4}" type="slidenum">
              <a:rPr lang="th-TH" smtClean="0">
                <a:solidFill>
                  <a:prstClr val="black"/>
                </a:solidFill>
              </a:rPr>
              <a:pPr/>
              <a:t>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0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1302-20C5-4699-AA37-5CC15D3E094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30/08/59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4481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7EDC-3BDD-4006-837D-5609400487F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30/08/59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0807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2BFB-2FED-4E87-8A81-E3BA000A272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30/08/59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404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8D00-6CD1-4EA2-ABC7-66B4919F13D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30/08/59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501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23F3-D2A4-4506-9B18-88E4C3C9AE9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30/08/59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761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8CC0-6C3E-403E-B2ED-48E583FE091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30/08/59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0102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B1D6-6229-4983-811A-6EA36B4FBE0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30/08/59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6741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9AEF-DF7E-4880-B90B-C5D02A46D0F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30/08/59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4234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8395-9DBD-4B37-B59B-D664D10E5A6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30/08/59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7970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593F-76D9-4439-9068-0F80B84EF56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30/08/59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311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8E04-C254-4E4D-8B22-209315DB785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30/08/59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2358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E09-5540-44C4-BA18-12D1E4F8340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30/08/59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4306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7715-CCA5-4731-A900-0BA53AA70A7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30/08/59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2659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7371-B77E-4041-B37D-3C11A255978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30/08/59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0149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9029764" cy="97631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5168" y="1680465"/>
            <a:ext cx="6083808" cy="425703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65A5-6ED5-4B8B-B69A-36699514B60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30/08/59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589212" y="1680465"/>
            <a:ext cx="2836228" cy="425703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5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488D-3CF2-4B85-BFB0-4B62ADEE7D7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30/08/59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6804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97CC3-C6CE-428B-AC25-296E897519E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30/08/59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8987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l2najmFhGE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l2najmFhGE" TargetMode="Externa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FoOyPXYJ-E&amp;feature=youtu.be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FoOyPXYJ-E" TargetMode="Externa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3138" y="2177054"/>
            <a:ext cx="9948862" cy="3143250"/>
          </a:xfrm>
        </p:spPr>
        <p:txBody>
          <a:bodyPr>
            <a:normAutofit/>
          </a:bodyPr>
          <a:lstStyle/>
          <a:p>
            <a:r>
              <a:rPr lang="th-TH" b="1" dirty="0" smtClean="0"/>
              <a:t>บทที่ </a:t>
            </a:r>
            <a:r>
              <a:rPr lang="en-US" b="1" dirty="0"/>
              <a:t>3</a:t>
            </a:r>
            <a:r>
              <a:rPr lang="en-US" b="1" dirty="0" smtClean="0"/>
              <a:t> : </a:t>
            </a:r>
            <a:r>
              <a:rPr lang="th-TH" b="1" dirty="0" smtClean="0"/>
              <a:t>เทคโนโลยีการแสดงผลและจัดเก็บข้อมูลมัลติมีเดีย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th-TH" sz="4000" dirty="0" err="1" smtClean="0"/>
              <a:t>สธ</a:t>
            </a:r>
            <a:r>
              <a:rPr lang="en-US" sz="4000" dirty="0" smtClean="0"/>
              <a:t>212 </a:t>
            </a:r>
            <a:r>
              <a:rPr lang="th-TH" sz="4000" dirty="0" smtClean="0"/>
              <a:t>ระบบสื่อประสมสำหรับธุรกิจ</a:t>
            </a:r>
            <a:endParaRPr lang="th-TH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4539" y="5320304"/>
            <a:ext cx="8915399" cy="1266234"/>
          </a:xfrm>
        </p:spPr>
        <p:txBody>
          <a:bodyPr>
            <a:noAutofit/>
          </a:bodyPr>
          <a:lstStyle/>
          <a:p>
            <a:r>
              <a:rPr lang="th-TH" sz="3600" dirty="0"/>
              <a:t>อาจารย์อภิพงศ์  </a:t>
            </a:r>
            <a:r>
              <a:rPr lang="th-TH" sz="3600" dirty="0" err="1"/>
              <a:t>ปิง</a:t>
            </a:r>
            <a:r>
              <a:rPr lang="th-TH" sz="3600" dirty="0"/>
              <a:t>ยศ</a:t>
            </a:r>
          </a:p>
          <a:p>
            <a:r>
              <a:rPr lang="en-US" sz="3600" dirty="0"/>
              <a:t>apipong.ping@gmail.com</a:t>
            </a:r>
            <a:endParaRPr lang="th-TH" sz="3600" dirty="0"/>
          </a:p>
          <a:p>
            <a:endParaRPr lang="th-TH" sz="2000" dirty="0"/>
          </a:p>
        </p:txBody>
      </p:sp>
      <p:pic>
        <p:nvPicPr>
          <p:cNvPr id="1026" name="Picture 2" descr="http://thumbs.dreamstime.com/z/multimedia-internet-sharing-concept-279073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97470"/>
            <a:ext cx="3786151" cy="29118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63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0" dirty="0" smtClean="0"/>
              <a:t>การแสดงผลของจอ </a:t>
            </a:r>
            <a:r>
              <a:rPr lang="en-US" sz="4000" b="0" dirty="0" smtClean="0"/>
              <a:t>LED</a:t>
            </a:r>
            <a:endParaRPr lang="th-TH" sz="4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10</a:t>
            </a:fld>
            <a:endParaRPr lang="th-TH" dirty="0"/>
          </a:p>
        </p:txBody>
      </p:sp>
      <p:pic>
        <p:nvPicPr>
          <p:cNvPr id="7170" name="Picture 2" descr="http://image.dhgate.com/albu_337863023_00-1.0x0/p16-led-display-module-high-brightness-80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2" y="2084387"/>
            <a:ext cx="7726163" cy="4159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s.hswstatic.com/gif/led-25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362" y="3173413"/>
            <a:ext cx="2381250" cy="1428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LED monitor pix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386" y="24606"/>
            <a:ext cx="5032420" cy="205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66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จอพลาสมา </a:t>
            </a:r>
            <a:r>
              <a:rPr lang="en-US" dirty="0"/>
              <a:t>(</a:t>
            </a:r>
            <a:r>
              <a:rPr lang="en-US" dirty="0" smtClean="0"/>
              <a:t>Plasma Display Panel : PDP)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22247"/>
            <a:ext cx="8915400" cy="3777622"/>
          </a:xfrm>
        </p:spPr>
        <p:txBody>
          <a:bodyPr/>
          <a:lstStyle/>
          <a:p>
            <a:r>
              <a:rPr lang="th-TH" dirty="0" smtClean="0"/>
              <a:t>พลาสมาเป็นสสารที่อยู่ในรูปของก๊าซที่เป็นไอออน โดยมีประจุไฟฟ้าลบและบวกปนกันอยู่ในปริมาณที่เท่ากัน เมื่อผ่านกระแสไฟฟ้าไปยังก๊าซจะทำให้เกิดการชาร์จประจุไฟฟ้า ดังนั้นประจุไฟฟ้าบวกจะมีมากกว่าลบ ทำให้อิเล็กตรอน</a:t>
            </a:r>
            <a:r>
              <a:rPr lang="en-US" dirty="0"/>
              <a:t> </a:t>
            </a:r>
            <a:r>
              <a:rPr lang="en-US" dirty="0" smtClean="0"/>
              <a:t> (</a:t>
            </a:r>
            <a:r>
              <a:rPr lang="th-TH" dirty="0" smtClean="0"/>
              <a:t>ประจุลบ</a:t>
            </a:r>
            <a:r>
              <a:rPr lang="en-US" dirty="0" smtClean="0"/>
              <a:t>) </a:t>
            </a:r>
            <a:r>
              <a:rPr lang="th-TH" dirty="0" smtClean="0"/>
              <a:t>หลุดจากอะตอมและปล่อยพลังแสงออกมา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11</a:t>
            </a:fld>
            <a:endParaRPr lang="th-TH" dirty="0"/>
          </a:p>
        </p:txBody>
      </p:sp>
      <p:pic>
        <p:nvPicPr>
          <p:cNvPr id="8194" name="Picture 2" descr="https://iceav.files.wordpress.com/2012/05/meeting-room-6-x-2-video-w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842" y="3662217"/>
            <a:ext cx="4252912" cy="31957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plasma monitor pix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591" y="3842706"/>
            <a:ext cx="5327544" cy="29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92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การ์ดแสดงผล </a:t>
            </a:r>
            <a:r>
              <a:rPr lang="en-US" dirty="0" smtClean="0"/>
              <a:t>(Video Adapter Card)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28787"/>
            <a:ext cx="8915400" cy="4757737"/>
          </a:xfrm>
        </p:spPr>
        <p:txBody>
          <a:bodyPr>
            <a:normAutofit/>
          </a:bodyPr>
          <a:lstStyle/>
          <a:p>
            <a:r>
              <a:rPr lang="th-TH" dirty="0" smtClean="0"/>
              <a:t>เป็นอุปกรณ์ที่ทำหน้าที่แปลงสัญญาณดิจิตอลจากเครื่องคอมพิวเตอร์เป็นสัญญาณอนาล็อกเพื่อส่งข้อมูลไปแสดงผลผ่านทางหน้าจอ</a:t>
            </a:r>
          </a:p>
          <a:p>
            <a:r>
              <a:rPr lang="th-TH" dirty="0" smtClean="0"/>
              <a:t>ประเภทของการ์ดแสดงผล</a:t>
            </a:r>
          </a:p>
          <a:p>
            <a:pPr lvl="1"/>
            <a:r>
              <a:rPr lang="en-US" dirty="0" smtClean="0"/>
              <a:t>VGA (Video Graphic Array) </a:t>
            </a:r>
            <a:r>
              <a:rPr lang="th-TH" dirty="0" smtClean="0"/>
              <a:t>ใช้สายเคเบิลที่มีคอน</a:t>
            </a:r>
            <a:r>
              <a:rPr lang="th-TH" dirty="0" err="1" smtClean="0"/>
              <a:t>เน็คเตอร์</a:t>
            </a:r>
            <a:r>
              <a:rPr lang="th-TH" dirty="0" smtClean="0"/>
              <a:t> </a:t>
            </a:r>
            <a:r>
              <a:rPr lang="en-US" dirty="0" smtClean="0"/>
              <a:t>15 pin (D-Sub) </a:t>
            </a:r>
            <a:r>
              <a:rPr lang="th-TH" dirty="0" smtClean="0"/>
              <a:t>มาตรฐานของ </a:t>
            </a:r>
            <a:r>
              <a:rPr lang="en-US" dirty="0" smtClean="0"/>
              <a:t>VGA </a:t>
            </a:r>
            <a:r>
              <a:rPr lang="th-TH" dirty="0" smtClean="0"/>
              <a:t>แสดงผลที่ความละเอียด </a:t>
            </a:r>
            <a:r>
              <a:rPr lang="en-US" dirty="0" smtClean="0"/>
              <a:t>640x480</a:t>
            </a:r>
          </a:p>
          <a:p>
            <a:pPr lvl="1"/>
            <a:r>
              <a:rPr lang="en-US" dirty="0" smtClean="0"/>
              <a:t>SVGA (Super VGA) </a:t>
            </a:r>
            <a:r>
              <a:rPr lang="th-TH" dirty="0" smtClean="0"/>
              <a:t>มาตรฐานการแสดงผลที่ความละเอียด </a:t>
            </a:r>
            <a:r>
              <a:rPr lang="en-US" dirty="0" smtClean="0"/>
              <a:t>800x600</a:t>
            </a:r>
          </a:p>
          <a:p>
            <a:pPr lvl="1"/>
            <a:r>
              <a:rPr lang="en-US" dirty="0" smtClean="0"/>
              <a:t>XGA (Extension Graphic Array) </a:t>
            </a:r>
            <a:r>
              <a:rPr lang="th-TH" dirty="0" smtClean="0"/>
              <a:t>สำหรับการแสดงผลที่มีความละเอียดสูง มีมาตรฐานตามตารางต่อไปนี้</a:t>
            </a:r>
            <a:endParaRPr lang="th-TH" dirty="0"/>
          </a:p>
          <a:p>
            <a:pPr marL="0" indent="0">
              <a:buNone/>
            </a:pP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12</a:t>
            </a:fld>
            <a:endParaRPr lang="th-TH" dirty="0"/>
          </a:p>
        </p:txBody>
      </p:sp>
      <p:pic>
        <p:nvPicPr>
          <p:cNvPr id="9218" name="Picture 2" descr="4GB (V) PCIe K2200 'QUADRO'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49" y="3557587"/>
            <a:ext cx="2916015" cy="29160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1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มาตรฐาน</a:t>
            </a:r>
            <a:r>
              <a:rPr lang="en-US" dirty="0" smtClean="0"/>
              <a:t> XGA</a:t>
            </a:r>
            <a:r>
              <a:rPr lang="th-TH" dirty="0" smtClean="0"/>
              <a:t> แบบต่างๆ</a:t>
            </a:r>
            <a:endParaRPr lang="th-TH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9232193"/>
              </p:ext>
            </p:extLst>
          </p:nvPr>
        </p:nvGraphicFramePr>
        <p:xfrm>
          <a:off x="2589213" y="1600200"/>
          <a:ext cx="8312150" cy="51209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00000"/>
                <a:gridCol w="1754862"/>
                <a:gridCol w="1157288"/>
              </a:tblGrid>
              <a:tr h="696005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/>
                        <a:t>มาตรฐาน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/>
                        <a:t>ความละเอียด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/>
                        <a:t>จำนวนสี</a:t>
                      </a:r>
                      <a:endParaRPr lang="en-US" sz="2800" dirty="0" smtClean="0"/>
                    </a:p>
                    <a:p>
                      <a:pPr algn="ctr"/>
                      <a:r>
                        <a:rPr lang="en-US" sz="2800" dirty="0" smtClean="0"/>
                        <a:t>(</a:t>
                      </a:r>
                      <a:r>
                        <a:rPr lang="th-TH" sz="2800" dirty="0" smtClean="0"/>
                        <a:t>ล้านสี</a:t>
                      </a:r>
                      <a:r>
                        <a:rPr lang="en-US" sz="2800" dirty="0" smtClean="0"/>
                        <a:t>)</a:t>
                      </a:r>
                      <a:endParaRPr lang="th-TH" sz="2800" dirty="0"/>
                    </a:p>
                  </a:txBody>
                  <a:tcPr/>
                </a:tc>
              </a:tr>
              <a:tr h="69600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XGA (Extension Graphic Array)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1,024</a:t>
                      </a:r>
                      <a:r>
                        <a:rPr lang="en-US" sz="2800" baseline="0" dirty="0" smtClean="0"/>
                        <a:t> x 768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16.7</a:t>
                      </a:r>
                      <a:endParaRPr lang="th-TH" sz="2400" dirty="0"/>
                    </a:p>
                  </a:txBody>
                  <a:tcPr/>
                </a:tc>
              </a:tr>
              <a:tr h="69600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SXGA (Super Extension Graphic Array)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1,280</a:t>
                      </a:r>
                      <a:r>
                        <a:rPr lang="en-US" sz="2800" baseline="0" dirty="0" smtClean="0"/>
                        <a:t> x 1,024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16.7</a:t>
                      </a:r>
                      <a:endParaRPr lang="th-TH" sz="2400" dirty="0" smtClean="0"/>
                    </a:p>
                  </a:txBody>
                  <a:tcPr/>
                </a:tc>
              </a:tr>
              <a:tr h="69600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UXGA (Ultra Extension Graphic Array)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1,600 x 1,200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16.7</a:t>
                      </a:r>
                      <a:endParaRPr lang="th-TH" sz="2400" dirty="0" smtClean="0"/>
                    </a:p>
                  </a:txBody>
                  <a:tcPr/>
                </a:tc>
              </a:tr>
              <a:tr h="69600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WXGA (Wide Extension Graphic Array)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1,366</a:t>
                      </a:r>
                      <a:r>
                        <a:rPr lang="en-US" sz="2800" baseline="0" dirty="0" smtClean="0"/>
                        <a:t> x 768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16.7</a:t>
                      </a:r>
                      <a:endParaRPr lang="th-TH" sz="2400" dirty="0" smtClean="0"/>
                    </a:p>
                  </a:txBody>
                  <a:tcPr/>
                </a:tc>
              </a:tr>
              <a:tr h="69600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WSXGA (Wide Super Extension Graphic Array)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1,680 x 1,050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16.7</a:t>
                      </a:r>
                      <a:endParaRPr lang="th-TH" sz="2400" dirty="0" smtClean="0"/>
                    </a:p>
                  </a:txBody>
                  <a:tcPr/>
                </a:tc>
              </a:tr>
              <a:tr h="69600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WUXGA (Wide Ultra Extension Graphic Array)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1,920 x 1,200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16.7</a:t>
                      </a:r>
                      <a:endParaRPr lang="th-TH" sz="24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3878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สายเคเบิล </a:t>
            </a:r>
            <a:r>
              <a:rPr lang="en-US" dirty="0" smtClean="0"/>
              <a:t>(Video Adapter Cable)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คือสายสัญญาณที่เชื่อมต่อระหว่างการ์ดแสดงผลและจอภาพ เพื่อส่งข้อมูลไปแสดงผลบนจอภาพ สายเคเบิ้ลที่นิยมใช้ในปัจจุบันคือ </a:t>
            </a:r>
          </a:p>
          <a:p>
            <a:pPr lvl="1"/>
            <a:r>
              <a:rPr lang="en-US" dirty="0" smtClean="0"/>
              <a:t>D-Sub </a:t>
            </a:r>
            <a:r>
              <a:rPr lang="th-TH" dirty="0" smtClean="0"/>
              <a:t>มีขาจำนวน </a:t>
            </a:r>
            <a:r>
              <a:rPr lang="en-US" dirty="0" smtClean="0"/>
              <a:t>15 </a:t>
            </a:r>
            <a:r>
              <a:rPr lang="th-TH" dirty="0" smtClean="0"/>
              <a:t>ขา </a:t>
            </a:r>
            <a:r>
              <a:rPr lang="en-US" dirty="0" smtClean="0"/>
              <a:t>(pin)</a:t>
            </a:r>
          </a:p>
          <a:p>
            <a:pPr lvl="1"/>
            <a:r>
              <a:rPr lang="en-US" dirty="0" smtClean="0"/>
              <a:t>DVI (Digital Visual Interface) </a:t>
            </a:r>
            <a:r>
              <a:rPr lang="th-TH" dirty="0" smtClean="0"/>
              <a:t>เป็นสายที่มีประสิทธิภาพในการแสดงผลมากกว่า </a:t>
            </a:r>
            <a:r>
              <a:rPr lang="en-US" dirty="0" smtClean="0"/>
              <a:t>        D-Sub </a:t>
            </a:r>
            <a:r>
              <a:rPr lang="th-TH" dirty="0" smtClean="0"/>
              <a:t>สาย </a:t>
            </a:r>
            <a:r>
              <a:rPr lang="en-US" dirty="0" smtClean="0"/>
              <a:t>DVI </a:t>
            </a:r>
            <a:r>
              <a:rPr lang="th-TH" dirty="0" smtClean="0"/>
              <a:t>มี </a:t>
            </a:r>
            <a:r>
              <a:rPr lang="en-US" dirty="0" smtClean="0"/>
              <a:t>3 </a:t>
            </a:r>
            <a:r>
              <a:rPr lang="th-TH" dirty="0" smtClean="0"/>
              <a:t>แบบ คือ </a:t>
            </a:r>
            <a:r>
              <a:rPr lang="en-US" dirty="0" smtClean="0"/>
              <a:t>DVI-D (Digital), DVI-A (Analog) </a:t>
            </a:r>
            <a:r>
              <a:rPr lang="th-TH" dirty="0" smtClean="0"/>
              <a:t>และ </a:t>
            </a:r>
            <a:r>
              <a:rPr lang="en-US" dirty="0" smtClean="0"/>
              <a:t>DVI-I (Integrated Digital </a:t>
            </a:r>
            <a:r>
              <a:rPr lang="th-TH" dirty="0" smtClean="0"/>
              <a:t>และ </a:t>
            </a:r>
            <a:r>
              <a:rPr lang="en-US" dirty="0" smtClean="0"/>
              <a:t>Analog)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6166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สายเคเบิล</a:t>
            </a:r>
            <a:endParaRPr lang="th-T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515499"/>
            <a:ext cx="3992732" cy="576262"/>
          </a:xfrm>
        </p:spPr>
        <p:txBody>
          <a:bodyPr/>
          <a:lstStyle/>
          <a:p>
            <a:pPr algn="ctr"/>
            <a:r>
              <a:rPr lang="en-US" sz="3200" b="1" dirty="0" smtClean="0"/>
              <a:t>D-Sub</a:t>
            </a:r>
            <a:endParaRPr lang="th-TH" sz="32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512271"/>
            <a:ext cx="3999001" cy="576262"/>
          </a:xfrm>
        </p:spPr>
        <p:txBody>
          <a:bodyPr/>
          <a:lstStyle/>
          <a:p>
            <a:pPr algn="ctr"/>
            <a:r>
              <a:rPr lang="en-US" sz="3200" b="1" dirty="0" smtClean="0"/>
              <a:t>DVI</a:t>
            </a:r>
            <a:endParaRPr lang="th-TH" sz="32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15</a:t>
            </a:fld>
            <a:endParaRPr lang="th-TH" dirty="0"/>
          </a:p>
        </p:txBody>
      </p:sp>
      <p:pic>
        <p:nvPicPr>
          <p:cNvPr id="10242" name="Picture 2" descr="http://p.globalsources.com/IMAGES/PDT/B1007138924/D-sub-Cable-Assembl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2263767"/>
            <a:ext cx="4079875" cy="4079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en.community.dell.com/cfs-file/__key/communityserver-discussions-components-files/3514/1588.DVI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472926"/>
            <a:ext cx="5362084" cy="361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14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ซีดี </a:t>
            </a:r>
            <a:r>
              <a:rPr lang="en-US" dirty="0"/>
              <a:t>(</a:t>
            </a:r>
            <a:r>
              <a:rPr lang="en-US" dirty="0" smtClean="0"/>
              <a:t>CD : </a:t>
            </a:r>
            <a:r>
              <a:rPr lang="en-US" dirty="0" err="1" smtClean="0"/>
              <a:t>Campact</a:t>
            </a:r>
            <a:r>
              <a:rPr lang="en-US" dirty="0" smtClean="0"/>
              <a:t> Disc)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776413"/>
            <a:ext cx="8915400" cy="3777622"/>
          </a:xfrm>
        </p:spPr>
        <p:txBody>
          <a:bodyPr/>
          <a:lstStyle/>
          <a:p>
            <a:r>
              <a:rPr lang="th-TH" dirty="0" smtClean="0"/>
              <a:t>เป็นอุปกรณ์จัดเก็บข้อมูลแบบออปติคอล </a:t>
            </a:r>
            <a:r>
              <a:rPr lang="en-US" dirty="0" smtClean="0"/>
              <a:t>(Optical Storage) </a:t>
            </a:r>
            <a:r>
              <a:rPr lang="th-TH" dirty="0" smtClean="0"/>
              <a:t>ที่สามารถบันทึกข้อมูลได้หลายชนิด เป็นแผ่นพลาสติกวงกลมเคลือบด้วยอลูมิเนียมที่ทำหน้าที่สะท้อนแสง</a:t>
            </a:r>
            <a:r>
              <a:rPr lang="en-US" dirty="0"/>
              <a:t> </a:t>
            </a:r>
            <a:r>
              <a:rPr lang="th-TH" dirty="0" smtClean="0"/>
              <a:t>พื้นผิวของซีดีถูกฉาบด้วย </a:t>
            </a:r>
            <a:r>
              <a:rPr lang="en-US" dirty="0" smtClean="0"/>
              <a:t>Polycarbonate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448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0" dirty="0" smtClean="0"/>
              <a:t>การทำงานของ </a:t>
            </a:r>
            <a:r>
              <a:rPr lang="en-US" sz="4000" b="0" dirty="0" smtClean="0"/>
              <a:t>CD</a:t>
            </a:r>
            <a:endParaRPr lang="th-TH" sz="4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17</a:t>
            </a:fld>
            <a:endParaRPr lang="th-TH" dirty="0"/>
          </a:p>
        </p:txBody>
      </p:sp>
      <p:pic>
        <p:nvPicPr>
          <p:cNvPr id="5" name="Content Placeholder 4" descr="https://mccaldindavid.files.wordpress.com/2009/03/how-a-cd-rom-works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75" y="1717675"/>
            <a:ext cx="4935537" cy="504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15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3" y="329899"/>
            <a:ext cx="8911687" cy="1280890"/>
          </a:xfrm>
        </p:spPr>
        <p:txBody>
          <a:bodyPr/>
          <a:lstStyle/>
          <a:p>
            <a:r>
              <a:rPr lang="th-TH" dirty="0" smtClean="0"/>
              <a:t>รูปแบบของซีดี</a:t>
            </a:r>
            <a:endParaRPr lang="th-TH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5454469"/>
              </p:ext>
            </p:extLst>
          </p:nvPr>
        </p:nvGraphicFramePr>
        <p:xfrm>
          <a:off x="2174824" y="1152907"/>
          <a:ext cx="9747883" cy="54940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30830"/>
                <a:gridCol w="6917053"/>
              </a:tblGrid>
              <a:tr h="85725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/>
                        <a:t>รูปแบบซีดี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/>
                        <a:t>คำอธิบาย</a:t>
                      </a:r>
                      <a:endParaRPr lang="th-TH" sz="2800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CD-DA</a:t>
                      </a:r>
                    </a:p>
                    <a:p>
                      <a:r>
                        <a:rPr lang="en-US" sz="2800" dirty="0" smtClean="0"/>
                        <a:t>(CD-Digital Audio)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สามารถจัดเก็บข้อมูลเสียงได้</a:t>
                      </a:r>
                      <a:r>
                        <a:rPr lang="th-TH" sz="2800" baseline="0" dirty="0" smtClean="0"/>
                        <a:t> </a:t>
                      </a:r>
                      <a:r>
                        <a:rPr lang="en-US" sz="2800" baseline="0" dirty="0" smtClean="0"/>
                        <a:t>74 </a:t>
                      </a:r>
                      <a:r>
                        <a:rPr lang="th-TH" sz="2800" baseline="0" dirty="0" smtClean="0"/>
                        <a:t>นาที</a:t>
                      </a:r>
                      <a:endParaRPr lang="th-TH" sz="2800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CD-ROM</a:t>
                      </a:r>
                    </a:p>
                    <a:p>
                      <a:r>
                        <a:rPr lang="en-US" sz="2800" dirty="0" smtClean="0"/>
                        <a:t>(CD-ROM Digital Data)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มีการเพิ่มกระบวนการลดความผิดพลาดในการอ่านข้อมูลลงไป</a:t>
                      </a:r>
                      <a:endParaRPr lang="th-TH" sz="2800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CD-I (CD-Interactive)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สามารถบันทึกเสียงได้ </a:t>
                      </a:r>
                      <a:r>
                        <a:rPr lang="en-US" sz="2800" dirty="0" smtClean="0"/>
                        <a:t>19 </a:t>
                      </a:r>
                      <a:r>
                        <a:rPr lang="th-TH" sz="2800" dirty="0" smtClean="0"/>
                        <a:t>ชั่วโมง บันทึกภาพได้ </a:t>
                      </a:r>
                      <a:r>
                        <a:rPr lang="en-US" sz="2800" dirty="0" smtClean="0"/>
                        <a:t>7,500 </a:t>
                      </a:r>
                      <a:r>
                        <a:rPr lang="th-TH" sz="2800" dirty="0" smtClean="0"/>
                        <a:t>ภาพ บันทึกไฟล์หนัง </a:t>
                      </a:r>
                      <a:r>
                        <a:rPr lang="en-US" sz="2800" dirty="0" smtClean="0"/>
                        <a:t>MPEG </a:t>
                      </a:r>
                      <a:r>
                        <a:rPr lang="th-TH" sz="2800" dirty="0" smtClean="0"/>
                        <a:t>ได้ </a:t>
                      </a:r>
                      <a:r>
                        <a:rPr lang="en-US" sz="2800" dirty="0" smtClean="0"/>
                        <a:t>72 </a:t>
                      </a:r>
                      <a:r>
                        <a:rPr lang="th-TH" sz="2800" dirty="0" smtClean="0"/>
                        <a:t>นาที</a:t>
                      </a:r>
                      <a:r>
                        <a:rPr lang="th-TH" sz="2800" baseline="0" dirty="0" smtClean="0"/>
                        <a:t> </a:t>
                      </a:r>
                      <a:endParaRPr lang="th-TH" sz="2800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CD-R (CD-Recordable)</a:t>
                      </a:r>
                    </a:p>
                    <a:p>
                      <a:r>
                        <a:rPr lang="en-US" sz="2800" dirty="0" smtClean="0"/>
                        <a:t>CD-RW (CD-Rewriteable)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CD-R </a:t>
                      </a:r>
                      <a:r>
                        <a:rPr lang="th-TH" sz="2800" dirty="0" smtClean="0"/>
                        <a:t>สามารถเขียนข้อมูลลงไปเพื่อบันทึกได้</a:t>
                      </a:r>
                      <a:r>
                        <a:rPr lang="th-TH" sz="2800" baseline="0" dirty="0" smtClean="0"/>
                        <a:t> </a:t>
                      </a:r>
                      <a:r>
                        <a:rPr lang="en-US" sz="2800" baseline="0" dirty="0" smtClean="0"/>
                        <a:t>1 </a:t>
                      </a:r>
                      <a:r>
                        <a:rPr lang="th-TH" sz="2800" baseline="0" dirty="0" smtClean="0"/>
                        <a:t>ครั้ง</a:t>
                      </a:r>
                    </a:p>
                    <a:p>
                      <a:r>
                        <a:rPr lang="en-US" sz="2800" baseline="0" dirty="0" smtClean="0"/>
                        <a:t>CD-RW </a:t>
                      </a:r>
                      <a:r>
                        <a:rPr lang="th-TH" sz="2800" baseline="0" dirty="0" smtClean="0"/>
                        <a:t>สามารถเขียนข้อมูลซ้ำได้หลายครั้ง</a:t>
                      </a:r>
                      <a:endParaRPr lang="th-TH" sz="2800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Photo CD, VDO CD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สามารถบันทึกข้อมูลเสียงหรือวีดีโอแบบ </a:t>
                      </a:r>
                      <a:r>
                        <a:rPr lang="en-US" sz="2800" dirty="0" smtClean="0"/>
                        <a:t>MPEG-1 </a:t>
                      </a:r>
                      <a:r>
                        <a:rPr lang="th-TH" sz="2800" dirty="0" smtClean="0"/>
                        <a:t>ได้ </a:t>
                      </a:r>
                      <a:r>
                        <a:rPr lang="en-US" sz="2800" dirty="0" smtClean="0"/>
                        <a:t>70 </a:t>
                      </a:r>
                      <a:r>
                        <a:rPr lang="th-TH" sz="2800" dirty="0" smtClean="0"/>
                        <a:t>นาที</a:t>
                      </a:r>
                      <a:endParaRPr lang="th-TH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75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DVD (Digital Versatile Disc)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เป็นอุปกรณ์สำหรับจัดเก็บข้อมูลที่มีขนาดใหญ่ มีคุณภาพดีกว่าซีดี</a:t>
            </a:r>
          </a:p>
          <a:p>
            <a:r>
              <a:rPr lang="th-TH" dirty="0" smtClean="0"/>
              <a:t>หัวอ่านบนเครื่องอ่านดีวีดีจะปล่อยแสงเลเซอร์เพื่ออ่านข้อมูลในแต่ละชั้นตามระดับความลึกที่แตกต่างกัน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19</a:t>
            </a:fld>
            <a:endParaRPr lang="th-TH" dirty="0"/>
          </a:p>
        </p:txBody>
      </p:sp>
      <p:pic>
        <p:nvPicPr>
          <p:cNvPr id="12290" name="Picture 2" descr="https://d21r1axfwq7jb1.cloudfront.net/wp-content/uploads/2013/08/dvd_close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61" y="3911600"/>
            <a:ext cx="6626439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19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7425" y="1443038"/>
            <a:ext cx="9247187" cy="5086350"/>
          </a:xfrm>
        </p:spPr>
        <p:txBody>
          <a:bodyPr>
            <a:normAutofit/>
          </a:bodyPr>
          <a:lstStyle/>
          <a:p>
            <a:r>
              <a:rPr lang="th-TH" sz="3600" b="1" dirty="0" smtClean="0"/>
              <a:t>จอภาพซีอาร์ที </a:t>
            </a:r>
            <a:r>
              <a:rPr lang="en-US" sz="3600" b="1" dirty="0" smtClean="0"/>
              <a:t>(CRT), </a:t>
            </a:r>
            <a:r>
              <a:rPr lang="th-TH" sz="3600" b="1" dirty="0" smtClean="0"/>
              <a:t>จอภาพ</a:t>
            </a:r>
            <a:r>
              <a:rPr lang="th-TH" sz="3600" b="1" dirty="0" smtClean="0"/>
              <a:t>แอลซีดี </a:t>
            </a:r>
            <a:r>
              <a:rPr lang="en-US" sz="3600" b="1" dirty="0" smtClean="0"/>
              <a:t>(LCD)</a:t>
            </a:r>
            <a:r>
              <a:rPr lang="en-US" sz="3600" b="1" dirty="0" smtClean="0"/>
              <a:t>, </a:t>
            </a:r>
            <a:r>
              <a:rPr lang="th-TH" sz="3600" b="1" dirty="0" smtClean="0"/>
              <a:t>จอภาพ</a:t>
            </a:r>
            <a:r>
              <a:rPr lang="th-TH" sz="3600" b="1" dirty="0" smtClean="0"/>
              <a:t>แอลอีดี </a:t>
            </a:r>
            <a:r>
              <a:rPr lang="en-US" sz="3600" b="1" dirty="0" smtClean="0"/>
              <a:t>(LED)</a:t>
            </a:r>
            <a:r>
              <a:rPr lang="th-TH" sz="3600" b="1" dirty="0" smtClean="0"/>
              <a:t> และจอ</a:t>
            </a:r>
            <a:r>
              <a:rPr lang="th-TH" sz="3600" b="1" dirty="0" smtClean="0"/>
              <a:t>พลาสมา </a:t>
            </a:r>
            <a:r>
              <a:rPr lang="en-US" sz="3600" b="1" dirty="0" smtClean="0"/>
              <a:t>(Plasma)</a:t>
            </a:r>
          </a:p>
          <a:p>
            <a:r>
              <a:rPr lang="th-TH" sz="3600" b="1" dirty="0" smtClean="0"/>
              <a:t>การ์ดแสดงผล </a:t>
            </a:r>
          </a:p>
          <a:p>
            <a:r>
              <a:rPr lang="th-TH" sz="3600" b="1" dirty="0" smtClean="0"/>
              <a:t>สายเคเบิล</a:t>
            </a:r>
          </a:p>
          <a:p>
            <a:r>
              <a:rPr lang="th-TH" sz="3600" b="1" dirty="0" smtClean="0"/>
              <a:t>ซีดี </a:t>
            </a:r>
            <a:r>
              <a:rPr lang="en-US" sz="3600" b="1" dirty="0" smtClean="0"/>
              <a:t>(CD</a:t>
            </a:r>
            <a:r>
              <a:rPr lang="en-US" sz="3600" b="1" dirty="0" smtClean="0"/>
              <a:t>)</a:t>
            </a:r>
            <a:r>
              <a:rPr lang="th-TH" sz="3600" b="1" dirty="0" smtClean="0"/>
              <a:t>, ดี</a:t>
            </a:r>
            <a:r>
              <a:rPr lang="th-TH" sz="3600" b="1" dirty="0" smtClean="0"/>
              <a:t>วีดี </a:t>
            </a:r>
            <a:r>
              <a:rPr lang="en-US" sz="3600" b="1" dirty="0" smtClean="0"/>
              <a:t>(DVD</a:t>
            </a:r>
            <a:r>
              <a:rPr lang="en-US" sz="3600" b="1" dirty="0" smtClean="0"/>
              <a:t>) </a:t>
            </a:r>
            <a:r>
              <a:rPr lang="th-TH" sz="3600" b="1" dirty="0" smtClean="0"/>
              <a:t>และ บลู</a:t>
            </a:r>
            <a:r>
              <a:rPr lang="th-TH" sz="3600" b="1" dirty="0" smtClean="0"/>
              <a:t>เรย์ </a:t>
            </a:r>
            <a:r>
              <a:rPr lang="en-US" sz="3600" b="1" dirty="0" smtClean="0"/>
              <a:t>(Blu-Ray</a:t>
            </a:r>
            <a:r>
              <a:rPr lang="en-US" sz="3600" b="1" dirty="0" smtClean="0"/>
              <a:t>)</a:t>
            </a:r>
          </a:p>
          <a:p>
            <a:r>
              <a:rPr lang="en-US" sz="3600" b="1" dirty="0" err="1" smtClean="0"/>
              <a:t>Harddisk</a:t>
            </a:r>
            <a:r>
              <a:rPr lang="en-US" sz="3600" b="1" dirty="0" smtClean="0"/>
              <a:t> </a:t>
            </a:r>
            <a:r>
              <a:rPr lang="th-TH" sz="3600" b="1" dirty="0" smtClean="0"/>
              <a:t>และ </a:t>
            </a:r>
            <a:r>
              <a:rPr lang="en-US" sz="3600" b="1" dirty="0" smtClean="0"/>
              <a:t>SSD</a:t>
            </a:r>
            <a:endParaRPr lang="en-US" sz="3600" b="1" dirty="0" smtClean="0"/>
          </a:p>
          <a:p>
            <a:endParaRPr lang="th-TH" sz="3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171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3" y="329899"/>
            <a:ext cx="8911687" cy="1280890"/>
          </a:xfrm>
        </p:spPr>
        <p:txBody>
          <a:bodyPr/>
          <a:lstStyle/>
          <a:p>
            <a:r>
              <a:rPr lang="th-TH" dirty="0" smtClean="0"/>
              <a:t>รูปแบบของดีวีดี </a:t>
            </a:r>
            <a:endParaRPr lang="th-TH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2187324"/>
              </p:ext>
            </p:extLst>
          </p:nvPr>
        </p:nvGraphicFramePr>
        <p:xfrm>
          <a:off x="1311580" y="1152907"/>
          <a:ext cx="10611129" cy="433989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60333"/>
                <a:gridCol w="8050796"/>
              </a:tblGrid>
              <a:tr h="85725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/>
                        <a:t>รูปแบบดีวีดี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/>
                        <a:t>คำอธิบาย</a:t>
                      </a:r>
                      <a:endParaRPr lang="th-TH" sz="2800" dirty="0"/>
                    </a:p>
                  </a:txBody>
                  <a:tcPr/>
                </a:tc>
              </a:tr>
              <a:tr h="6480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DVD</a:t>
                      </a:r>
                      <a:r>
                        <a:rPr lang="en-US" sz="2800" b="1" dirty="0" smtClean="0"/>
                        <a:t>-R</a:t>
                      </a:r>
                      <a:endParaRPr lang="th-TH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สามารถนำแผ่นที่บันทึกแล้วมา</a:t>
                      </a:r>
                      <a:r>
                        <a:rPr lang="th-TH" sz="2800" b="1" dirty="0" smtClean="0"/>
                        <a:t>บันทึกต่อได้</a:t>
                      </a:r>
                      <a:r>
                        <a:rPr lang="th-TH" sz="2800" dirty="0" smtClean="0"/>
                        <a:t> ไม่สามารถเขียนทับข้อมูลเดิมได้</a:t>
                      </a:r>
                      <a:endParaRPr lang="th-TH" sz="2800" dirty="0"/>
                    </a:p>
                  </a:txBody>
                  <a:tcPr/>
                </a:tc>
              </a:tr>
              <a:tr h="6480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DVD</a:t>
                      </a:r>
                      <a:r>
                        <a:rPr lang="en-US" sz="2800" b="1" dirty="0" smtClean="0"/>
                        <a:t>+R</a:t>
                      </a:r>
                      <a:endParaRPr lang="th-TH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สามารถนำแผ่นที่</a:t>
                      </a:r>
                      <a:r>
                        <a:rPr lang="th-TH" sz="2800" b="0" dirty="0" smtClean="0"/>
                        <a:t>บันทึกแล้วมา</a:t>
                      </a:r>
                      <a:r>
                        <a:rPr lang="th-TH" sz="2800" b="1" dirty="0" smtClean="0"/>
                        <a:t>บันทึกต่อได้ </a:t>
                      </a:r>
                      <a:r>
                        <a:rPr lang="th-TH" sz="2800" dirty="0" smtClean="0"/>
                        <a:t>ไม่สามารถเขียนทับข้อมูลเดิมได้</a:t>
                      </a:r>
                      <a:r>
                        <a:rPr lang="th-TH" sz="2800" baseline="0" dirty="0" smtClean="0"/>
                        <a:t> แต่</a:t>
                      </a:r>
                      <a:r>
                        <a:rPr lang="th-TH" sz="2800" b="1" baseline="0" dirty="0" smtClean="0"/>
                        <a:t>สูญเสียพื้นที่ในการเขียนน้อยกว่า </a:t>
                      </a:r>
                      <a:r>
                        <a:rPr lang="en-US" sz="2800" b="1" baseline="0" dirty="0" smtClean="0"/>
                        <a:t>DVD-R</a:t>
                      </a:r>
                      <a:endParaRPr lang="th-TH" sz="2800" b="1" dirty="0"/>
                    </a:p>
                  </a:txBody>
                  <a:tcPr/>
                </a:tc>
              </a:tr>
              <a:tr h="6480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DVD</a:t>
                      </a:r>
                      <a:r>
                        <a:rPr lang="en-US" sz="2800" b="1" dirty="0" smtClean="0"/>
                        <a:t>-RW</a:t>
                      </a:r>
                      <a:endParaRPr lang="th-TH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สามารถ</a:t>
                      </a:r>
                      <a:r>
                        <a:rPr lang="th-TH" sz="2800" b="1" dirty="0" smtClean="0"/>
                        <a:t>บันทึกข้อมูลซ้ำได้หลายครั้ง</a:t>
                      </a:r>
                      <a:r>
                        <a:rPr lang="th-TH" sz="2800" b="1" baseline="0" dirty="0" smtClean="0"/>
                        <a:t> </a:t>
                      </a:r>
                      <a:r>
                        <a:rPr lang="th-TH" sz="2800" baseline="0" dirty="0" smtClean="0"/>
                        <a:t>แต่หากบันทึกใหม่</a:t>
                      </a:r>
                      <a:r>
                        <a:rPr lang="th-TH" sz="2800" b="1" baseline="0" dirty="0" smtClean="0"/>
                        <a:t>จะต้อง </a:t>
                      </a:r>
                      <a:r>
                        <a:rPr lang="en-US" sz="2800" b="1" baseline="0" dirty="0" smtClean="0"/>
                        <a:t>Format </a:t>
                      </a:r>
                      <a:r>
                        <a:rPr lang="th-TH" sz="2800" b="1" baseline="0" dirty="0" smtClean="0"/>
                        <a:t>ก่อน </a:t>
                      </a:r>
                      <a:r>
                        <a:rPr lang="th-TH" sz="2800" baseline="0" dirty="0" smtClean="0"/>
                        <a:t>ทำให้ข้อมูลเดิมหายไปด้วย</a:t>
                      </a:r>
                      <a:endParaRPr lang="th-TH" sz="2800" dirty="0"/>
                    </a:p>
                  </a:txBody>
                  <a:tcPr/>
                </a:tc>
              </a:tr>
              <a:tr h="6480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DVD</a:t>
                      </a:r>
                      <a:r>
                        <a:rPr lang="en-US" sz="2800" b="1" dirty="0" smtClean="0"/>
                        <a:t>+RW</a:t>
                      </a:r>
                      <a:endParaRPr lang="th-TH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บันทึกข้อมูลซ้ำได้</a:t>
                      </a:r>
                      <a:r>
                        <a:rPr lang="th-TH" sz="2800" b="1" dirty="0" smtClean="0"/>
                        <a:t>ประมาณ</a:t>
                      </a:r>
                      <a:r>
                        <a:rPr lang="th-TH" sz="2800" b="1" baseline="0" dirty="0" smtClean="0"/>
                        <a:t>หนึ่งพันครั้</a:t>
                      </a:r>
                      <a:r>
                        <a:rPr lang="th-TH" sz="2800" baseline="0" dirty="0" smtClean="0"/>
                        <a:t>ง หากบันทึกใหม่จะต้อง </a:t>
                      </a:r>
                      <a:r>
                        <a:rPr lang="en-US" sz="2800" baseline="0" dirty="0" smtClean="0"/>
                        <a:t>Format </a:t>
                      </a:r>
                      <a:r>
                        <a:rPr lang="th-TH" sz="2800" baseline="0" dirty="0" smtClean="0"/>
                        <a:t>ก่อน ทำให้ข้อมูลเดิมหายไปด้วย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6290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รูปแบบของดีวีดี </a:t>
            </a:r>
            <a:r>
              <a:rPr lang="th-TH" dirty="0" smtClean="0"/>
              <a:t>(ต่อ)</a:t>
            </a:r>
            <a:endParaRPr lang="th-TH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9890114"/>
              </p:ext>
            </p:extLst>
          </p:nvPr>
        </p:nvGraphicFramePr>
        <p:xfrm>
          <a:off x="1685925" y="2133600"/>
          <a:ext cx="10029825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0299"/>
                <a:gridCol w="697952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/>
                        <a:t>รูปแบบดีวีดี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/>
                        <a:t>คำอธิบาย</a:t>
                      </a:r>
                      <a:endParaRPr lang="th-TH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DVD</a:t>
                      </a:r>
                      <a:r>
                        <a:rPr lang="en-US" sz="2800" b="1" dirty="0" smtClean="0"/>
                        <a:t>-RAM</a:t>
                      </a:r>
                      <a:endParaRPr lang="th-TH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สามารถลบและเขียนข้อมูลซ้ำได้หลายครั้ง มี</a:t>
                      </a:r>
                      <a:r>
                        <a:rPr lang="th-TH" sz="2800" b="1" dirty="0" smtClean="0"/>
                        <a:t>ระบบควบคุมข้อผิดพลาด</a:t>
                      </a:r>
                      <a:r>
                        <a:rPr lang="th-TH" sz="2800" dirty="0" smtClean="0"/>
                        <a:t> มีอายุการใช้งาน </a:t>
                      </a:r>
                      <a:r>
                        <a:rPr lang="en-US" sz="2800" dirty="0" smtClean="0"/>
                        <a:t>30 </a:t>
                      </a:r>
                      <a:r>
                        <a:rPr lang="th-TH" sz="2800" dirty="0" smtClean="0"/>
                        <a:t>ปี บันทึกข้อมูลซ้ำได้</a:t>
                      </a:r>
                      <a:r>
                        <a:rPr lang="th-TH" sz="2800" b="1" dirty="0" smtClean="0"/>
                        <a:t>มากกว่าแสนครั้ง</a:t>
                      </a:r>
                      <a:endParaRPr lang="th-TH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DVD</a:t>
                      </a:r>
                      <a:r>
                        <a:rPr lang="en-US" sz="2800" b="1" dirty="0" smtClean="0"/>
                        <a:t>+R</a:t>
                      </a:r>
                      <a:r>
                        <a:rPr lang="en-US" sz="2800" b="1" baseline="0" dirty="0" smtClean="0"/>
                        <a:t> DL </a:t>
                      </a:r>
                      <a:r>
                        <a:rPr lang="en-US" sz="2800" baseline="0" dirty="0" smtClean="0"/>
                        <a:t>(Double-Layer)</a:t>
                      </a:r>
                      <a:r>
                        <a:rPr lang="th-TH" sz="2800" baseline="0" dirty="0" smtClean="0"/>
                        <a:t> หรือ </a:t>
                      </a:r>
                      <a:r>
                        <a:rPr lang="en-US" sz="2800" b="1" baseline="0" dirty="0" smtClean="0"/>
                        <a:t>DVD+R9</a:t>
                      </a:r>
                      <a:endParaRPr lang="th-TH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มีพื้นฐานมาจาก </a:t>
                      </a:r>
                      <a:r>
                        <a:rPr lang="en-US" sz="2800" dirty="0" smtClean="0"/>
                        <a:t>DVD+R</a:t>
                      </a:r>
                      <a:r>
                        <a:rPr lang="th-TH" sz="2800" dirty="0" smtClean="0"/>
                        <a:t> สามารถ</a:t>
                      </a:r>
                      <a:r>
                        <a:rPr lang="th-TH" sz="2800" b="1" dirty="0" smtClean="0"/>
                        <a:t>บันทึกข้อมูลได้</a:t>
                      </a:r>
                      <a:r>
                        <a:rPr lang="th-TH" sz="2800" b="1" baseline="0" dirty="0" smtClean="0"/>
                        <a:t> </a:t>
                      </a:r>
                      <a:r>
                        <a:rPr lang="en-US" sz="2800" b="1" baseline="0" dirty="0" smtClean="0"/>
                        <a:t>2 </a:t>
                      </a:r>
                      <a:r>
                        <a:rPr lang="th-TH" sz="2800" baseline="0" dirty="0" smtClean="0"/>
                        <a:t>ชั้น ในด้านเดียว มีความจุมากกว่าดีวีดีธรรมดา </a:t>
                      </a:r>
                      <a:r>
                        <a:rPr lang="en-US" sz="2800" baseline="0" dirty="0" smtClean="0"/>
                        <a:t>2 </a:t>
                      </a:r>
                      <a:r>
                        <a:rPr lang="th-TH" sz="2800" baseline="0" dirty="0" smtClean="0"/>
                        <a:t>เท่า หรือ</a:t>
                      </a:r>
                      <a:r>
                        <a:rPr lang="th-TH" sz="2800" b="1" baseline="0" dirty="0" smtClean="0"/>
                        <a:t>ประมาณ </a:t>
                      </a:r>
                      <a:r>
                        <a:rPr lang="en-US" sz="2800" b="1" baseline="0" dirty="0" smtClean="0"/>
                        <a:t>8.5 GB</a:t>
                      </a:r>
                      <a:endParaRPr lang="th-TH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MiniDVD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มีเส้นผ่านศูนย์กลาง </a:t>
                      </a:r>
                      <a:r>
                        <a:rPr lang="en-US" sz="2800" dirty="0" smtClean="0"/>
                        <a:t>8 cm.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th-TH" sz="2800" baseline="0" dirty="0" smtClean="0"/>
                        <a:t>บันทึกวีดีโอได้ </a:t>
                      </a:r>
                      <a:r>
                        <a:rPr lang="en-US" sz="2800" baseline="0" dirty="0" smtClean="0"/>
                        <a:t>1.4 GB </a:t>
                      </a:r>
                      <a:endParaRPr lang="th-TH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5664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err="1" smtClean="0"/>
              <a:t>บลูเรย์</a:t>
            </a:r>
            <a:r>
              <a:rPr lang="th-TH" dirty="0" smtClean="0"/>
              <a:t> </a:t>
            </a:r>
            <a:r>
              <a:rPr lang="en-US" dirty="0" smtClean="0"/>
              <a:t>(Blu-Ray Disc : BD)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238625"/>
          </a:xfrm>
        </p:spPr>
        <p:txBody>
          <a:bodyPr>
            <a:normAutofit fontScale="92500" lnSpcReduction="10000"/>
          </a:bodyPr>
          <a:lstStyle/>
          <a:p>
            <a:r>
              <a:rPr lang="th-TH" dirty="0" smtClean="0"/>
              <a:t>มีคุณภาพสูงกว่า </a:t>
            </a:r>
            <a:r>
              <a:rPr lang="en-US" dirty="0" smtClean="0"/>
              <a:t>CD </a:t>
            </a:r>
            <a:r>
              <a:rPr lang="th-TH" dirty="0" smtClean="0"/>
              <a:t>และ </a:t>
            </a:r>
            <a:r>
              <a:rPr lang="en-US" dirty="0" smtClean="0"/>
              <a:t>DVD </a:t>
            </a:r>
            <a:r>
              <a:rPr lang="th-TH" dirty="0" smtClean="0"/>
              <a:t>แต่มีขนาดท่ากัน</a:t>
            </a:r>
          </a:p>
          <a:p>
            <a:r>
              <a:rPr lang="th-TH" dirty="0" smtClean="0"/>
              <a:t>แผ่</a:t>
            </a:r>
            <a:r>
              <a:rPr lang="th-TH" dirty="0" err="1" smtClean="0"/>
              <a:t>นบลูเรย์</a:t>
            </a:r>
            <a:r>
              <a:rPr lang="th-TH" dirty="0" smtClean="0"/>
              <a:t>ถูกตั้งชื่อตามแสงเลเซอร์ที่ใช้อ่านข้อมูล ซึ่งเป็นแสงสีน้ำเงิน</a:t>
            </a:r>
          </a:p>
          <a:p>
            <a:r>
              <a:rPr lang="th-TH" dirty="0" smtClean="0"/>
              <a:t>อัตราการถ่ายโอนข้อมูล </a:t>
            </a:r>
            <a:r>
              <a:rPr lang="en-US" dirty="0" smtClean="0"/>
              <a:t>36 Mbps </a:t>
            </a:r>
            <a:r>
              <a:rPr lang="th-TH" dirty="0" smtClean="0"/>
              <a:t>สามารถเก็บข้อมูลได้</a:t>
            </a:r>
            <a:r>
              <a:rPr lang="en-US" dirty="0" smtClean="0"/>
              <a:t> </a:t>
            </a:r>
            <a:r>
              <a:rPr lang="en-US" b="1" dirty="0" smtClean="0"/>
              <a:t>27 GB </a:t>
            </a:r>
            <a:r>
              <a:rPr lang="th-TH" dirty="0" smtClean="0"/>
              <a:t>บันทึกวีดีโอแบบความคมชัดสูง </a:t>
            </a:r>
            <a:r>
              <a:rPr lang="en-US" dirty="0" smtClean="0"/>
              <a:t>(High Definition : HD) </a:t>
            </a:r>
            <a:r>
              <a:rPr lang="th-TH" dirty="0" smtClean="0"/>
              <a:t>ได้นาน </a:t>
            </a:r>
            <a:r>
              <a:rPr lang="en-US" dirty="0" smtClean="0"/>
              <a:t>2 </a:t>
            </a:r>
            <a:r>
              <a:rPr lang="th-TH" dirty="0" smtClean="0"/>
              <a:t>ชั่วโมง </a:t>
            </a:r>
          </a:p>
          <a:p>
            <a:r>
              <a:rPr lang="th-TH" dirty="0" smtClean="0"/>
              <a:t>หาก</a:t>
            </a:r>
            <a:r>
              <a:rPr lang="th-TH" dirty="0" err="1" smtClean="0"/>
              <a:t>เป็นบลูเรย์</a:t>
            </a:r>
            <a:r>
              <a:rPr lang="th-TH" dirty="0" smtClean="0"/>
              <a:t>แบบ </a:t>
            </a:r>
            <a:r>
              <a:rPr lang="en-US" dirty="0" smtClean="0"/>
              <a:t>2 </a:t>
            </a:r>
            <a:r>
              <a:rPr lang="th-TH" dirty="0" smtClean="0"/>
              <a:t>ชั้น สามารถเก็บข้อมูลได้มากกว่าแบบปกติ </a:t>
            </a:r>
            <a:r>
              <a:rPr lang="en-US" dirty="0" smtClean="0"/>
              <a:t>2 </a:t>
            </a:r>
            <a:r>
              <a:rPr lang="th-TH" dirty="0" smtClean="0"/>
              <a:t>เท่า</a:t>
            </a:r>
          </a:p>
          <a:p>
            <a:r>
              <a:rPr lang="th-TH" dirty="0" err="1" smtClean="0"/>
              <a:t>บลูเรย์</a:t>
            </a:r>
            <a:r>
              <a:rPr lang="th-TH" dirty="0" smtClean="0"/>
              <a:t>ใช้แสงสีน้ำเงินในการอ่าน แต่ </a:t>
            </a:r>
            <a:r>
              <a:rPr lang="en-US" dirty="0" smtClean="0"/>
              <a:t>CD, DVD </a:t>
            </a:r>
            <a:r>
              <a:rPr lang="th-TH" dirty="0" smtClean="0"/>
              <a:t>ใช้แสงสีแดง ทำให้ไม่สามารถอ่านข้อมูลข้ามกันได้ แต่ต่อมามีการพัฒนาเครื่องอ่านที่มีเลเซอร์ทั้งสองสี</a:t>
            </a:r>
          </a:p>
          <a:p>
            <a:r>
              <a:rPr lang="th-TH" dirty="0" smtClean="0"/>
              <a:t>คู่แข่ง</a:t>
            </a:r>
            <a:r>
              <a:rPr lang="th-TH" dirty="0" err="1" smtClean="0"/>
              <a:t>ของบลูเรย์</a:t>
            </a:r>
            <a:r>
              <a:rPr lang="th-TH" dirty="0" smtClean="0"/>
              <a:t>คือ </a:t>
            </a:r>
            <a:r>
              <a:rPr lang="en-US" dirty="0" smtClean="0"/>
              <a:t>HD-DVD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22</a:t>
            </a:fld>
            <a:endParaRPr lang="th-TH" dirty="0"/>
          </a:p>
        </p:txBody>
      </p:sp>
      <p:pic>
        <p:nvPicPr>
          <p:cNvPr id="15362" name="Picture 2" descr="https://upload.wikimedia.org/wikipedia/commons/thumb/2/26/Oxygen480-devices-media-optical-blu-ray.svg/2000px-Oxygen480-devices-media-optical-blu-ray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764" y="0"/>
            <a:ext cx="2824162" cy="282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ww.blu-ray.com/images/blura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79" y="1414462"/>
            <a:ext cx="1905000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4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ความแตกต่างของแผ่นบันทึกข้อมูลรูปแบบต่างๆ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23</a:t>
            </a:fld>
            <a:endParaRPr lang="th-TH" dirty="0"/>
          </a:p>
        </p:txBody>
      </p:sp>
      <p:pic>
        <p:nvPicPr>
          <p:cNvPr id="14338" name="Picture 2" descr="http://upload.wikimedia.org/wikipedia/commons/thumb/a/ad/Comparison_CD_DVD_HDDVD_BD.svg/600px-Comparison_CD_DVD_HDDVD_BD.sv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25" y="2322512"/>
            <a:ext cx="8728076" cy="43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41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Harddisk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92494"/>
            <a:ext cx="8915400" cy="4318728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https://www.youtube.com/watch?v=Al2najmFhGE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24</a:t>
            </a:fld>
            <a:endParaRPr lang="th-TH" dirty="0"/>
          </a:p>
        </p:txBody>
      </p:sp>
      <p:pic>
        <p:nvPicPr>
          <p:cNvPr id="5" name="Al2najmFhGE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89212" y="2242977"/>
            <a:ext cx="7957906" cy="447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7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State Drive (SSD)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13043"/>
            <a:ext cx="8915400" cy="4298179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https://www.youtube.com/watch?v=TFoOyPXYJ-E&amp;feature=youtu.be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25</a:t>
            </a:fld>
            <a:endParaRPr lang="th-TH" dirty="0"/>
          </a:p>
        </p:txBody>
      </p:sp>
      <p:pic>
        <p:nvPicPr>
          <p:cNvPr id="5" name="TFoOyPXYJ-E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979505" y="2756686"/>
            <a:ext cx="7109717" cy="399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1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จอภาพซีอาร์ที </a:t>
            </a:r>
            <a:r>
              <a:rPr lang="en-US" dirty="0" smtClean="0"/>
              <a:t>(Cathode Ray Tube : CRT)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ประกอบด้วยหลอดภาพสำหรับแสดงผล ที่เรียกว่า “หลอดรังสีแคโทด” เป็นหลอดแก้วสุญญากาศ ประกอบด้วยขั้วไฟฟ้า </a:t>
            </a:r>
            <a:r>
              <a:rPr lang="en-US" dirty="0" smtClean="0"/>
              <a:t>2 </a:t>
            </a:r>
            <a:r>
              <a:rPr lang="th-TH" dirty="0" smtClean="0"/>
              <a:t>ขั้ว คือขั้วบวกหรือ </a:t>
            </a:r>
            <a:r>
              <a:rPr lang="en-US" dirty="0" smtClean="0"/>
              <a:t>Anode </a:t>
            </a:r>
            <a:r>
              <a:rPr lang="th-TH" dirty="0" smtClean="0"/>
              <a:t>และขั้วลบหรือ </a:t>
            </a:r>
            <a:r>
              <a:rPr lang="en-US" dirty="0" smtClean="0"/>
              <a:t>Cathode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3</a:t>
            </a:fld>
            <a:endParaRPr lang="th-TH" dirty="0"/>
          </a:p>
        </p:txBody>
      </p:sp>
      <p:pic>
        <p:nvPicPr>
          <p:cNvPr id="1026" name="Picture 2" descr="http://2.imimg.com/data2/CL/LL/IMFCP-2666913/crt-monitor-811913-250x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7" y="3916139"/>
            <a:ext cx="2381250" cy="2381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86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0" dirty="0" smtClean="0"/>
              <a:t>องค์ประกอบภายในของ </a:t>
            </a:r>
            <a:r>
              <a:rPr lang="en-US" sz="4000" b="0" dirty="0" smtClean="0"/>
              <a:t>Cathode Ray Tube : CRT</a:t>
            </a:r>
            <a:endParaRPr lang="th-TH" sz="4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4</a:t>
            </a:fld>
            <a:endParaRPr lang="th-TH" dirty="0"/>
          </a:p>
        </p:txBody>
      </p:sp>
      <p:pic>
        <p:nvPicPr>
          <p:cNvPr id="5" name="Content Placeholder 4" descr="http://www.ibiblio.org/hyperwar/USN/ref/RADONEA/img/COMINCH-P-08-02-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4" y="1568133"/>
            <a:ext cx="9054319" cy="481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76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0" dirty="0" smtClean="0"/>
              <a:t>การกวาดลำแสงอิเล็กตรอนแบบ </a:t>
            </a:r>
            <a:r>
              <a:rPr lang="en-US" sz="4000" b="0" dirty="0" smtClean="0"/>
              <a:t>Raster Scanning</a:t>
            </a:r>
            <a:endParaRPr lang="th-TH" sz="4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5</a:t>
            </a:fld>
            <a:endParaRPr lang="th-TH" dirty="0"/>
          </a:p>
        </p:txBody>
      </p:sp>
      <p:pic>
        <p:nvPicPr>
          <p:cNvPr id="2050" name="Picture 2" descr="http://what-when-how.com/wp-content/uploads/2012/06/tmpc6467_thumb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54" y="1905000"/>
            <a:ext cx="6488714" cy="470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designmanagementlucerne.files.wordpress.com/2013/10/28.png?w=66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9"/>
          <a:stretch/>
        </p:blipFill>
        <p:spPr bwMode="auto">
          <a:xfrm>
            <a:off x="7529512" y="2063750"/>
            <a:ext cx="4404320" cy="4322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78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ค่าสำคัญต่างๆของจอภาพ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839" y="1714501"/>
            <a:ext cx="9658350" cy="4772024"/>
          </a:xfrm>
        </p:spPr>
        <p:txBody>
          <a:bodyPr>
            <a:normAutofit fontScale="92500"/>
          </a:bodyPr>
          <a:lstStyle/>
          <a:p>
            <a:r>
              <a:rPr lang="th-TH" b="1" dirty="0" smtClean="0"/>
              <a:t>ตำแหน่งการแสดงผลของ</a:t>
            </a:r>
            <a:r>
              <a:rPr lang="th-TH" b="1" dirty="0" err="1" smtClean="0"/>
              <a:t>พิกเซล</a:t>
            </a:r>
            <a:r>
              <a:rPr lang="th-TH" b="1" dirty="0" smtClean="0"/>
              <a:t> </a:t>
            </a:r>
            <a:r>
              <a:rPr lang="en-US" dirty="0" smtClean="0"/>
              <a:t>: </a:t>
            </a:r>
            <a:r>
              <a:rPr lang="th-TH" dirty="0" smtClean="0"/>
              <a:t>มี </a:t>
            </a:r>
            <a:r>
              <a:rPr lang="en-US" dirty="0" smtClean="0"/>
              <a:t>2 </a:t>
            </a:r>
            <a:r>
              <a:rPr lang="th-TH" dirty="0" smtClean="0"/>
              <a:t>แบบคือจอแบบธรรมดาและ </a:t>
            </a:r>
            <a:r>
              <a:rPr lang="en-US" dirty="0" smtClean="0"/>
              <a:t>wide screen</a:t>
            </a:r>
          </a:p>
          <a:p>
            <a:r>
              <a:rPr lang="th-TH" b="1" dirty="0" smtClean="0"/>
              <a:t>อัตราส่วนของการแสดงผล </a:t>
            </a:r>
            <a:r>
              <a:rPr lang="en-US" b="1" dirty="0" smtClean="0"/>
              <a:t>(Aspect Ratio) </a:t>
            </a:r>
            <a:r>
              <a:rPr lang="en-US" dirty="0" smtClean="0"/>
              <a:t>: </a:t>
            </a:r>
            <a:r>
              <a:rPr lang="th-TH" dirty="0" smtClean="0"/>
              <a:t>เป็นอัตราส่วนระหว่าง</a:t>
            </a:r>
            <a:r>
              <a:rPr lang="th-TH" b="1" dirty="0" smtClean="0"/>
              <a:t>ความกว้าง</a:t>
            </a:r>
            <a:r>
              <a:rPr lang="th-TH" dirty="0" smtClean="0"/>
              <a:t>และ</a:t>
            </a:r>
            <a:r>
              <a:rPr lang="th-TH" b="1" dirty="0" smtClean="0"/>
              <a:t>ความสูง</a:t>
            </a:r>
            <a:r>
              <a:rPr lang="th-TH" dirty="0" smtClean="0"/>
              <a:t>ของการแสดงภาพ เช่น </a:t>
            </a:r>
            <a:r>
              <a:rPr lang="en-US" dirty="0" smtClean="0"/>
              <a:t>4:3 </a:t>
            </a:r>
            <a:r>
              <a:rPr lang="th-TH" dirty="0" smtClean="0"/>
              <a:t>หรือ </a:t>
            </a:r>
            <a:r>
              <a:rPr lang="en-US" dirty="0" smtClean="0"/>
              <a:t>16:9</a:t>
            </a:r>
          </a:p>
          <a:p>
            <a:r>
              <a:rPr lang="th-TH" b="1" dirty="0" smtClean="0"/>
              <a:t>ขนาดจอภาพ </a:t>
            </a:r>
            <a:r>
              <a:rPr lang="en-US" dirty="0" smtClean="0"/>
              <a:t>: </a:t>
            </a:r>
            <a:r>
              <a:rPr lang="th-TH" dirty="0" smtClean="0"/>
              <a:t>กำหนดจากความยาวเส้นทแยงมุมของจอภาพ</a:t>
            </a:r>
          </a:p>
          <a:p>
            <a:r>
              <a:rPr lang="th-TH" b="1" dirty="0" smtClean="0"/>
              <a:t>ความละเอียดของจอภาพ </a:t>
            </a:r>
            <a:r>
              <a:rPr lang="en-US" b="1" dirty="0" smtClean="0"/>
              <a:t>(Resolution) </a:t>
            </a:r>
            <a:r>
              <a:rPr lang="en-US" dirty="0" smtClean="0"/>
              <a:t>: </a:t>
            </a:r>
            <a:r>
              <a:rPr lang="th-TH" dirty="0" smtClean="0"/>
              <a:t>เช่น </a:t>
            </a:r>
            <a:r>
              <a:rPr lang="en-US" dirty="0" smtClean="0"/>
              <a:t>1,024x768 </a:t>
            </a:r>
            <a:r>
              <a:rPr lang="th-TH" dirty="0" smtClean="0"/>
              <a:t>หมายความว่าจอภาพมีจำนวน</a:t>
            </a:r>
            <a:r>
              <a:rPr lang="th-TH" dirty="0" err="1" smtClean="0"/>
              <a:t>พิกเซล</a:t>
            </a:r>
            <a:r>
              <a:rPr lang="th-TH" dirty="0" smtClean="0"/>
              <a:t>ในแนวนอน </a:t>
            </a:r>
            <a:r>
              <a:rPr lang="en-US" dirty="0" smtClean="0"/>
              <a:t>1,024 </a:t>
            </a:r>
            <a:r>
              <a:rPr lang="th-TH" dirty="0" err="1" smtClean="0"/>
              <a:t>พิก</a:t>
            </a:r>
            <a:r>
              <a:rPr lang="th-TH" dirty="0" smtClean="0"/>
              <a:t>เซล และแนวตั้ง </a:t>
            </a:r>
            <a:r>
              <a:rPr lang="en-US" dirty="0" smtClean="0"/>
              <a:t>768 </a:t>
            </a:r>
            <a:r>
              <a:rPr lang="th-TH" dirty="0" err="1" smtClean="0"/>
              <a:t>พิก</a:t>
            </a:r>
            <a:r>
              <a:rPr lang="th-TH" dirty="0" smtClean="0"/>
              <a:t>เซล หากนำทั้งสองจำนวนคูณกันจะได้เป็นจำนวน</a:t>
            </a:r>
            <a:r>
              <a:rPr lang="th-TH" dirty="0" err="1" smtClean="0"/>
              <a:t>พิกเซล</a:t>
            </a:r>
            <a:r>
              <a:rPr lang="th-TH" dirty="0" smtClean="0"/>
              <a:t>ทั้งหมดของจอภาพ หรืออาจแสดงเป็นจำนวนจุดสีต่อพื้นที่ </a:t>
            </a:r>
            <a:r>
              <a:rPr lang="en-US" dirty="0" smtClean="0"/>
              <a:t>1 </a:t>
            </a:r>
            <a:r>
              <a:rPr lang="th-TH" dirty="0" smtClean="0"/>
              <a:t>นิ้ว </a:t>
            </a:r>
            <a:r>
              <a:rPr lang="en-US" dirty="0" smtClean="0"/>
              <a:t>(dpi)</a:t>
            </a:r>
          </a:p>
          <a:p>
            <a:r>
              <a:rPr lang="th-TH" b="1" dirty="0" smtClean="0"/>
              <a:t>จำนวนสีที่จอภาพใช้แสดงผล </a:t>
            </a:r>
            <a:r>
              <a:rPr lang="en-US" b="1" dirty="0" smtClean="0"/>
              <a:t>(Color Depth) </a:t>
            </a:r>
            <a:r>
              <a:rPr lang="en-US" dirty="0" smtClean="0"/>
              <a:t>: </a:t>
            </a:r>
            <a:r>
              <a:rPr lang="th-TH" dirty="0" smtClean="0"/>
              <a:t>คือจำนวนสีที่จอภาพสามารถแสดงผลได้ เช่นจอภาพขนาด </a:t>
            </a:r>
            <a:r>
              <a:rPr lang="en-US" dirty="0" smtClean="0"/>
              <a:t>8 </a:t>
            </a:r>
            <a:r>
              <a:rPr lang="th-TH" dirty="0" smtClean="0"/>
              <a:t>บิต สามารถแสดงผลได้ </a:t>
            </a:r>
            <a:r>
              <a:rPr lang="en-US" dirty="0" smtClean="0"/>
              <a:t>2</a:t>
            </a:r>
            <a:r>
              <a:rPr lang="en-US" baseline="30000" dirty="0" smtClean="0"/>
              <a:t>8</a:t>
            </a:r>
            <a:r>
              <a:rPr lang="en-US" dirty="0" smtClean="0"/>
              <a:t> </a:t>
            </a:r>
            <a:r>
              <a:rPr lang="th-TH" dirty="0" smtClean="0"/>
              <a:t>หรือ </a:t>
            </a:r>
            <a:r>
              <a:rPr lang="en-US" dirty="0" smtClean="0"/>
              <a:t>256 </a:t>
            </a:r>
            <a:r>
              <a:rPr lang="th-TH" dirty="0" smtClean="0"/>
              <a:t>สี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8592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จอภาพ</a:t>
            </a:r>
            <a:r>
              <a:rPr lang="th-TH" dirty="0" err="1" smtClean="0"/>
              <a:t>แอล</a:t>
            </a:r>
            <a:r>
              <a:rPr lang="th-TH" dirty="0" smtClean="0"/>
              <a:t>ซีดี </a:t>
            </a:r>
            <a:r>
              <a:rPr lang="en-US" dirty="0" smtClean="0"/>
              <a:t>(Liquid Crystal Display : LCD)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ใช้ผลึกเหลว </a:t>
            </a:r>
            <a:r>
              <a:rPr lang="en-US" dirty="0" smtClean="0"/>
              <a:t>(Liquid Crystal) </a:t>
            </a:r>
            <a:r>
              <a:rPr lang="th-TH" dirty="0" smtClean="0"/>
              <a:t>ซึ่งเป็นสสารที่มีลักษณะโปร่งใสและมีคุณสมบัติในการจัดการกับรังสีของแสงได้โดยตรง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7</a:t>
            </a:fld>
            <a:endParaRPr lang="th-TH" dirty="0"/>
          </a:p>
        </p:txBody>
      </p:sp>
      <p:pic>
        <p:nvPicPr>
          <p:cNvPr id="4098" name="Picture 2" descr="http://www.game-debate.com/monitor/mon_pic.php?mon_id=480&amp;monitor=LG%20N1941W%20LCD%2019in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5" y="3300411"/>
            <a:ext cx="3938589" cy="337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99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0" dirty="0" smtClean="0"/>
              <a:t>ส่วนประกอบของจอภาพ </a:t>
            </a:r>
            <a:r>
              <a:rPr lang="en-US" sz="4000" b="0" dirty="0" smtClean="0"/>
              <a:t>LCD</a:t>
            </a:r>
            <a:endParaRPr lang="th-TH" sz="4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8</a:t>
            </a:fld>
            <a:endParaRPr lang="th-TH" dirty="0"/>
          </a:p>
        </p:txBody>
      </p:sp>
      <p:pic>
        <p:nvPicPr>
          <p:cNvPr id="5122" name="Picture 2" descr="http://www.newhavendisplay.com/includes/modules/pages/tft_page/images/TFT_Structur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5" y="1465262"/>
            <a:ext cx="8666378" cy="539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37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จอภาพ</a:t>
            </a:r>
            <a:r>
              <a:rPr lang="th-TH" dirty="0" smtClean="0"/>
              <a:t>แอลอีดี </a:t>
            </a:r>
            <a:r>
              <a:rPr lang="en-US" dirty="0" smtClean="0"/>
              <a:t>(Light-Emitting Diode : LED</a:t>
            </a:r>
            <a:r>
              <a:rPr lang="en-US" dirty="0"/>
              <a:t>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ใช้หลอดไดโอดเปล่งแสง</a:t>
            </a:r>
            <a:r>
              <a:rPr lang="en-US" dirty="0" smtClean="0"/>
              <a:t> (</a:t>
            </a:r>
            <a:r>
              <a:rPr lang="en-US" dirty="0"/>
              <a:t>Light-Emitting Diode : LED)</a:t>
            </a:r>
            <a:r>
              <a:rPr lang="th-TH" dirty="0" smtClean="0"/>
              <a:t>  ในการแสดงภาพ โดยอาศัยหลักการผสมสี </a:t>
            </a:r>
            <a:r>
              <a:rPr lang="en-US" dirty="0" smtClean="0"/>
              <a:t>RGB </a:t>
            </a:r>
            <a:r>
              <a:rPr lang="th-TH" dirty="0" smtClean="0"/>
              <a:t>ของหลอดไดโอด </a:t>
            </a:r>
            <a:r>
              <a:rPr lang="en-US" dirty="0" smtClean="0"/>
              <a:t>3 </a:t>
            </a:r>
            <a:r>
              <a:rPr lang="th-TH" dirty="0" smtClean="0"/>
              <a:t>หลอดให้เกิดเป็นสีต่างๆ ซึ่งแต่ละสีที่ปล่อยออกมาจะถูกกำหนดโดยความยาวคลื่น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9</a:t>
            </a:fld>
            <a:endParaRPr lang="th-TH" dirty="0"/>
          </a:p>
        </p:txBody>
      </p:sp>
      <p:pic>
        <p:nvPicPr>
          <p:cNvPr id="6146" name="Picture 2" descr="http://smartstore.com.sharedhosting.internet1.de/content/images/thumbs/0001041_hanns-g-hannspree-22-wide-hard-glass-led-monitor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279" y="3914775"/>
            <a:ext cx="331768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92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SarabunPSK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</TotalTime>
  <Words>1229</Words>
  <Application>Microsoft Office PowerPoint</Application>
  <PresentationFormat>Widescreen</PresentationFormat>
  <Paragraphs>143</Paragraphs>
  <Slides>25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Cordia New</vt:lpstr>
      <vt:lpstr>TH SarabunPSK</vt:lpstr>
      <vt:lpstr>Wingdings 3</vt:lpstr>
      <vt:lpstr>Wisp</vt:lpstr>
      <vt:lpstr>บทที่ 3 : เทคโนโลยีการแสดงผลและจัดเก็บข้อมูลมัลติมีเดีย สธ212 ระบบสื่อประสมสำหรับธุรกิจ</vt:lpstr>
      <vt:lpstr>Outline</vt:lpstr>
      <vt:lpstr>จอภาพซีอาร์ที (Cathode Ray Tube : CRT)</vt:lpstr>
      <vt:lpstr>องค์ประกอบภายในของ Cathode Ray Tube : CRT</vt:lpstr>
      <vt:lpstr>การกวาดลำแสงอิเล็กตรอนแบบ Raster Scanning</vt:lpstr>
      <vt:lpstr>ค่าสำคัญต่างๆของจอภาพ</vt:lpstr>
      <vt:lpstr>จอภาพแอลซีดี (Liquid Crystal Display : LCD)</vt:lpstr>
      <vt:lpstr>ส่วนประกอบของจอภาพ LCD</vt:lpstr>
      <vt:lpstr>จอภาพแอลอีดี (Light-Emitting Diode : LED)</vt:lpstr>
      <vt:lpstr>การแสดงผลของจอ LED</vt:lpstr>
      <vt:lpstr>จอพลาสมา (Plasma Display Panel : PDP)</vt:lpstr>
      <vt:lpstr>การ์ดแสดงผล (Video Adapter Card)</vt:lpstr>
      <vt:lpstr>มาตรฐาน XGA แบบต่างๆ</vt:lpstr>
      <vt:lpstr>สายเคเบิล (Video Adapter Cable)</vt:lpstr>
      <vt:lpstr>สายเคเบิล</vt:lpstr>
      <vt:lpstr>ซีดี (CD : Campact Disc)</vt:lpstr>
      <vt:lpstr>การทำงานของ CD</vt:lpstr>
      <vt:lpstr>รูปแบบของซีดี</vt:lpstr>
      <vt:lpstr>DVD (Digital Versatile Disc)</vt:lpstr>
      <vt:lpstr>รูปแบบของดีวีดี </vt:lpstr>
      <vt:lpstr>รูปแบบของดีวีดี (ต่อ)</vt:lpstr>
      <vt:lpstr>บลูเรย์ (Blu-Ray Disc : BD)</vt:lpstr>
      <vt:lpstr>ความแตกต่างของแผ่นบันทึกข้อมูลรูปแบบต่างๆ</vt:lpstr>
      <vt:lpstr>Harddisk</vt:lpstr>
      <vt:lpstr>Solid State Drive (SSD)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Apipong Pingyod</dc:creator>
  <cp:lastModifiedBy>Apipong Pingyod</cp:lastModifiedBy>
  <cp:revision>177</cp:revision>
  <cp:lastPrinted>2015-08-20T06:00:09Z</cp:lastPrinted>
  <dcterms:created xsi:type="dcterms:W3CDTF">2015-08-08T14:30:10Z</dcterms:created>
  <dcterms:modified xsi:type="dcterms:W3CDTF">2016-08-30T04:00:55Z</dcterms:modified>
</cp:coreProperties>
</file>