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9945688" cy="6858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354B34-FBF5-400C-813E-C785F2D7CC1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F55B9ED-F267-4E7E-866A-9F9CEE4009F5}">
      <dgm:prSet phldrT="[Text]"/>
      <dgm:spPr/>
      <dgm:t>
        <a:bodyPr/>
        <a:lstStyle/>
        <a:p>
          <a:r>
            <a:rPr lang="en-US" dirty="0" smtClean="0"/>
            <a:t>Anti-Aliasing Filter</a:t>
          </a:r>
          <a:endParaRPr lang="th-TH" dirty="0"/>
        </a:p>
      </dgm:t>
    </dgm:pt>
    <dgm:pt modelId="{90E8B430-3C15-4659-84B5-18FA4D5950F4}" type="parTrans" cxnId="{8A1C7033-BC05-4E1E-B5B8-D3E63BCDDAFD}">
      <dgm:prSet/>
      <dgm:spPr/>
      <dgm:t>
        <a:bodyPr/>
        <a:lstStyle/>
        <a:p>
          <a:endParaRPr lang="th-TH"/>
        </a:p>
      </dgm:t>
    </dgm:pt>
    <dgm:pt modelId="{BCB60A75-F347-4095-9209-C80EEAF7F158}" type="sibTrans" cxnId="{8A1C7033-BC05-4E1E-B5B8-D3E63BCDDAFD}">
      <dgm:prSet/>
      <dgm:spPr/>
      <dgm:t>
        <a:bodyPr/>
        <a:lstStyle/>
        <a:p>
          <a:endParaRPr lang="th-TH"/>
        </a:p>
      </dgm:t>
    </dgm:pt>
    <dgm:pt modelId="{A7FB6B96-4DD6-4A78-9976-4455E539F28D}">
      <dgm:prSet phldrT="[Text]"/>
      <dgm:spPr/>
      <dgm:t>
        <a:bodyPr/>
        <a:lstStyle/>
        <a:p>
          <a:r>
            <a:rPr lang="en-US" dirty="0" smtClean="0"/>
            <a:t>ADC (Sampling, Quantization, Code Word Generation)</a:t>
          </a:r>
          <a:endParaRPr lang="th-TH" dirty="0"/>
        </a:p>
      </dgm:t>
    </dgm:pt>
    <dgm:pt modelId="{CFBCB4EC-FAF0-4E18-B9FC-D12AF2D9C1D6}" type="parTrans" cxnId="{1B55739D-2220-4875-8BED-A8A744A8EFE6}">
      <dgm:prSet/>
      <dgm:spPr/>
      <dgm:t>
        <a:bodyPr/>
        <a:lstStyle/>
        <a:p>
          <a:endParaRPr lang="th-TH"/>
        </a:p>
      </dgm:t>
    </dgm:pt>
    <dgm:pt modelId="{01EC9B55-27DC-4DA2-B05D-A4F70A4E7201}" type="sibTrans" cxnId="{1B55739D-2220-4875-8BED-A8A744A8EFE6}">
      <dgm:prSet/>
      <dgm:spPr/>
      <dgm:t>
        <a:bodyPr/>
        <a:lstStyle/>
        <a:p>
          <a:endParaRPr lang="th-TH"/>
        </a:p>
      </dgm:t>
    </dgm:pt>
    <dgm:pt modelId="{3173CC42-EE37-46CF-A2D0-9F8209A29412}" type="pres">
      <dgm:prSet presAssocID="{6E354B34-FBF5-400C-813E-C785F2D7CC14}" presName="CompostProcess" presStyleCnt="0">
        <dgm:presLayoutVars>
          <dgm:dir/>
          <dgm:resizeHandles val="exact"/>
        </dgm:presLayoutVars>
      </dgm:prSet>
      <dgm:spPr/>
    </dgm:pt>
    <dgm:pt modelId="{24ACBF4E-A8FA-41BC-9E0C-5A83363296BA}" type="pres">
      <dgm:prSet presAssocID="{6E354B34-FBF5-400C-813E-C785F2D7CC14}" presName="arrow" presStyleLbl="bgShp" presStyleIdx="0" presStyleCnt="1"/>
      <dgm:spPr/>
    </dgm:pt>
    <dgm:pt modelId="{EBBBD563-AA4E-44B9-A481-FA467145FD8E}" type="pres">
      <dgm:prSet presAssocID="{6E354B34-FBF5-400C-813E-C785F2D7CC14}" presName="linearProcess" presStyleCnt="0"/>
      <dgm:spPr/>
    </dgm:pt>
    <dgm:pt modelId="{DC1FA025-9535-460D-9CD2-3DCF8B6BF288}" type="pres">
      <dgm:prSet presAssocID="{AF55B9ED-F267-4E7E-866A-9F9CEE4009F5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84C35FF-890E-451E-91D5-7E54B99EC899}" type="pres">
      <dgm:prSet presAssocID="{BCB60A75-F347-4095-9209-C80EEAF7F158}" presName="sibTrans" presStyleCnt="0"/>
      <dgm:spPr/>
    </dgm:pt>
    <dgm:pt modelId="{895A60DA-56DD-438A-9272-DD9A74B59F26}" type="pres">
      <dgm:prSet presAssocID="{A7FB6B96-4DD6-4A78-9976-4455E539F28D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A1C7033-BC05-4E1E-B5B8-D3E63BCDDAFD}" srcId="{6E354B34-FBF5-400C-813E-C785F2D7CC14}" destId="{AF55B9ED-F267-4E7E-866A-9F9CEE4009F5}" srcOrd="0" destOrd="0" parTransId="{90E8B430-3C15-4659-84B5-18FA4D5950F4}" sibTransId="{BCB60A75-F347-4095-9209-C80EEAF7F158}"/>
    <dgm:cxn modelId="{1B55739D-2220-4875-8BED-A8A744A8EFE6}" srcId="{6E354B34-FBF5-400C-813E-C785F2D7CC14}" destId="{A7FB6B96-4DD6-4A78-9976-4455E539F28D}" srcOrd="1" destOrd="0" parTransId="{CFBCB4EC-FAF0-4E18-B9FC-D12AF2D9C1D6}" sibTransId="{01EC9B55-27DC-4DA2-B05D-A4F70A4E7201}"/>
    <dgm:cxn modelId="{C61FF0EF-BDE1-4F80-8C99-6E99B728D900}" type="presOf" srcId="{AF55B9ED-F267-4E7E-866A-9F9CEE4009F5}" destId="{DC1FA025-9535-460D-9CD2-3DCF8B6BF288}" srcOrd="0" destOrd="0" presId="urn:microsoft.com/office/officeart/2005/8/layout/hProcess9"/>
    <dgm:cxn modelId="{A169D599-D50A-48F4-81B7-6602D47AFB24}" type="presOf" srcId="{A7FB6B96-4DD6-4A78-9976-4455E539F28D}" destId="{895A60DA-56DD-438A-9272-DD9A74B59F26}" srcOrd="0" destOrd="0" presId="urn:microsoft.com/office/officeart/2005/8/layout/hProcess9"/>
    <dgm:cxn modelId="{FCA5F1D9-20F9-4246-9B17-C21CE5E4A5CC}" type="presOf" srcId="{6E354B34-FBF5-400C-813E-C785F2D7CC14}" destId="{3173CC42-EE37-46CF-A2D0-9F8209A29412}" srcOrd="0" destOrd="0" presId="urn:microsoft.com/office/officeart/2005/8/layout/hProcess9"/>
    <dgm:cxn modelId="{7E430DEB-3EB1-4B10-9D5A-0CA423FF5E2E}" type="presParOf" srcId="{3173CC42-EE37-46CF-A2D0-9F8209A29412}" destId="{24ACBF4E-A8FA-41BC-9E0C-5A83363296BA}" srcOrd="0" destOrd="0" presId="urn:microsoft.com/office/officeart/2005/8/layout/hProcess9"/>
    <dgm:cxn modelId="{732C8AAE-1581-4DF7-9967-F5C6491F01D0}" type="presParOf" srcId="{3173CC42-EE37-46CF-A2D0-9F8209A29412}" destId="{EBBBD563-AA4E-44B9-A481-FA467145FD8E}" srcOrd="1" destOrd="0" presId="urn:microsoft.com/office/officeart/2005/8/layout/hProcess9"/>
    <dgm:cxn modelId="{8DA16DFF-4435-4558-B9A6-3A44FEC70CFF}" type="presParOf" srcId="{EBBBD563-AA4E-44B9-A481-FA467145FD8E}" destId="{DC1FA025-9535-460D-9CD2-3DCF8B6BF288}" srcOrd="0" destOrd="0" presId="urn:microsoft.com/office/officeart/2005/8/layout/hProcess9"/>
    <dgm:cxn modelId="{C1319F50-4F61-4E96-B337-73E30A98DB36}" type="presParOf" srcId="{EBBBD563-AA4E-44B9-A481-FA467145FD8E}" destId="{384C35FF-890E-451E-91D5-7E54B99EC899}" srcOrd="1" destOrd="0" presId="urn:microsoft.com/office/officeart/2005/8/layout/hProcess9"/>
    <dgm:cxn modelId="{0B0DDBA4-EF83-45BC-A9F5-6B660BF18E7C}" type="presParOf" srcId="{EBBBD563-AA4E-44B9-A481-FA467145FD8E}" destId="{895A60DA-56DD-438A-9272-DD9A74B59F26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354B34-FBF5-400C-813E-C785F2D7CC1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F55B9ED-F267-4E7E-866A-9F9CEE4009F5}">
      <dgm:prSet phldrT="[Text]"/>
      <dgm:spPr/>
      <dgm:t>
        <a:bodyPr/>
        <a:lstStyle/>
        <a:p>
          <a:r>
            <a:rPr lang="en-US" dirty="0" smtClean="0"/>
            <a:t>DAC</a:t>
          </a:r>
          <a:endParaRPr lang="th-TH" dirty="0"/>
        </a:p>
      </dgm:t>
    </dgm:pt>
    <dgm:pt modelId="{90E8B430-3C15-4659-84B5-18FA4D5950F4}" type="parTrans" cxnId="{8A1C7033-BC05-4E1E-B5B8-D3E63BCDDAFD}">
      <dgm:prSet/>
      <dgm:spPr/>
      <dgm:t>
        <a:bodyPr/>
        <a:lstStyle/>
        <a:p>
          <a:endParaRPr lang="th-TH"/>
        </a:p>
      </dgm:t>
    </dgm:pt>
    <dgm:pt modelId="{BCB60A75-F347-4095-9209-C80EEAF7F158}" type="sibTrans" cxnId="{8A1C7033-BC05-4E1E-B5B8-D3E63BCDDAFD}">
      <dgm:prSet/>
      <dgm:spPr/>
      <dgm:t>
        <a:bodyPr/>
        <a:lstStyle/>
        <a:p>
          <a:endParaRPr lang="th-TH"/>
        </a:p>
      </dgm:t>
    </dgm:pt>
    <dgm:pt modelId="{A7FB6B96-4DD6-4A78-9976-4455E539F28D}">
      <dgm:prSet phldrT="[Text]" custT="1"/>
      <dgm:spPr/>
      <dgm:t>
        <a:bodyPr/>
        <a:lstStyle/>
        <a:p>
          <a:r>
            <a:rPr lang="en-US" sz="4000" dirty="0" smtClean="0"/>
            <a:t>Low-Pass Filter</a:t>
          </a:r>
          <a:endParaRPr lang="th-TH" sz="4000" dirty="0"/>
        </a:p>
      </dgm:t>
    </dgm:pt>
    <dgm:pt modelId="{CFBCB4EC-FAF0-4E18-B9FC-D12AF2D9C1D6}" type="parTrans" cxnId="{1B55739D-2220-4875-8BED-A8A744A8EFE6}">
      <dgm:prSet/>
      <dgm:spPr/>
      <dgm:t>
        <a:bodyPr/>
        <a:lstStyle/>
        <a:p>
          <a:endParaRPr lang="th-TH"/>
        </a:p>
      </dgm:t>
    </dgm:pt>
    <dgm:pt modelId="{01EC9B55-27DC-4DA2-B05D-A4F70A4E7201}" type="sibTrans" cxnId="{1B55739D-2220-4875-8BED-A8A744A8EFE6}">
      <dgm:prSet/>
      <dgm:spPr/>
      <dgm:t>
        <a:bodyPr/>
        <a:lstStyle/>
        <a:p>
          <a:endParaRPr lang="th-TH"/>
        </a:p>
      </dgm:t>
    </dgm:pt>
    <dgm:pt modelId="{3173CC42-EE37-46CF-A2D0-9F8209A29412}" type="pres">
      <dgm:prSet presAssocID="{6E354B34-FBF5-400C-813E-C785F2D7CC14}" presName="CompostProcess" presStyleCnt="0">
        <dgm:presLayoutVars>
          <dgm:dir/>
          <dgm:resizeHandles val="exact"/>
        </dgm:presLayoutVars>
      </dgm:prSet>
      <dgm:spPr/>
    </dgm:pt>
    <dgm:pt modelId="{24ACBF4E-A8FA-41BC-9E0C-5A83363296BA}" type="pres">
      <dgm:prSet presAssocID="{6E354B34-FBF5-400C-813E-C785F2D7CC14}" presName="arrow" presStyleLbl="bgShp" presStyleIdx="0" presStyleCnt="1"/>
      <dgm:spPr/>
    </dgm:pt>
    <dgm:pt modelId="{EBBBD563-AA4E-44B9-A481-FA467145FD8E}" type="pres">
      <dgm:prSet presAssocID="{6E354B34-FBF5-400C-813E-C785F2D7CC14}" presName="linearProcess" presStyleCnt="0"/>
      <dgm:spPr/>
    </dgm:pt>
    <dgm:pt modelId="{DC1FA025-9535-460D-9CD2-3DCF8B6BF288}" type="pres">
      <dgm:prSet presAssocID="{AF55B9ED-F267-4E7E-866A-9F9CEE4009F5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84C35FF-890E-451E-91D5-7E54B99EC899}" type="pres">
      <dgm:prSet presAssocID="{BCB60A75-F347-4095-9209-C80EEAF7F158}" presName="sibTrans" presStyleCnt="0"/>
      <dgm:spPr/>
    </dgm:pt>
    <dgm:pt modelId="{895A60DA-56DD-438A-9272-DD9A74B59F26}" type="pres">
      <dgm:prSet presAssocID="{A7FB6B96-4DD6-4A78-9976-4455E539F28D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A1C7033-BC05-4E1E-B5B8-D3E63BCDDAFD}" srcId="{6E354B34-FBF5-400C-813E-C785F2D7CC14}" destId="{AF55B9ED-F267-4E7E-866A-9F9CEE4009F5}" srcOrd="0" destOrd="0" parTransId="{90E8B430-3C15-4659-84B5-18FA4D5950F4}" sibTransId="{BCB60A75-F347-4095-9209-C80EEAF7F158}"/>
    <dgm:cxn modelId="{F36306A6-80AE-469B-8F09-B5D6AEAA6705}" type="presOf" srcId="{AF55B9ED-F267-4E7E-866A-9F9CEE4009F5}" destId="{DC1FA025-9535-460D-9CD2-3DCF8B6BF288}" srcOrd="0" destOrd="0" presId="urn:microsoft.com/office/officeart/2005/8/layout/hProcess9"/>
    <dgm:cxn modelId="{1B55739D-2220-4875-8BED-A8A744A8EFE6}" srcId="{6E354B34-FBF5-400C-813E-C785F2D7CC14}" destId="{A7FB6B96-4DD6-4A78-9976-4455E539F28D}" srcOrd="1" destOrd="0" parTransId="{CFBCB4EC-FAF0-4E18-B9FC-D12AF2D9C1D6}" sibTransId="{01EC9B55-27DC-4DA2-B05D-A4F70A4E7201}"/>
    <dgm:cxn modelId="{FE68E1D0-1557-42CD-AE57-8E6C424B3BB4}" type="presOf" srcId="{A7FB6B96-4DD6-4A78-9976-4455E539F28D}" destId="{895A60DA-56DD-438A-9272-DD9A74B59F26}" srcOrd="0" destOrd="0" presId="urn:microsoft.com/office/officeart/2005/8/layout/hProcess9"/>
    <dgm:cxn modelId="{BB19BC2D-81A4-46DC-8F00-DD4402F3BBEE}" type="presOf" srcId="{6E354B34-FBF5-400C-813E-C785F2D7CC14}" destId="{3173CC42-EE37-46CF-A2D0-9F8209A29412}" srcOrd="0" destOrd="0" presId="urn:microsoft.com/office/officeart/2005/8/layout/hProcess9"/>
    <dgm:cxn modelId="{509914E9-8453-48B4-866F-D04D3C9F105A}" type="presParOf" srcId="{3173CC42-EE37-46CF-A2D0-9F8209A29412}" destId="{24ACBF4E-A8FA-41BC-9E0C-5A83363296BA}" srcOrd="0" destOrd="0" presId="urn:microsoft.com/office/officeart/2005/8/layout/hProcess9"/>
    <dgm:cxn modelId="{CA2CA089-439C-451D-BADD-9F0A5543C5F5}" type="presParOf" srcId="{3173CC42-EE37-46CF-A2D0-9F8209A29412}" destId="{EBBBD563-AA4E-44B9-A481-FA467145FD8E}" srcOrd="1" destOrd="0" presId="urn:microsoft.com/office/officeart/2005/8/layout/hProcess9"/>
    <dgm:cxn modelId="{3AB9CD4C-FEF5-4A5B-A538-040A15653DFE}" type="presParOf" srcId="{EBBBD563-AA4E-44B9-A481-FA467145FD8E}" destId="{DC1FA025-9535-460D-9CD2-3DCF8B6BF288}" srcOrd="0" destOrd="0" presId="urn:microsoft.com/office/officeart/2005/8/layout/hProcess9"/>
    <dgm:cxn modelId="{E46BC43F-37F5-4388-91D3-E88AB7E89471}" type="presParOf" srcId="{EBBBD563-AA4E-44B9-A481-FA467145FD8E}" destId="{384C35FF-890E-451E-91D5-7E54B99EC899}" srcOrd="1" destOrd="0" presId="urn:microsoft.com/office/officeart/2005/8/layout/hProcess9"/>
    <dgm:cxn modelId="{A3676DD4-847F-4D59-B941-EAAB578FADA4}" type="presParOf" srcId="{EBBBD563-AA4E-44B9-A481-FA467145FD8E}" destId="{895A60DA-56DD-438A-9272-DD9A74B59F26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354B34-FBF5-400C-813E-C785F2D7CC1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F55B9ED-F267-4E7E-866A-9F9CEE4009F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Anti-Aliasing Filter</a:t>
          </a:r>
          <a:endParaRPr lang="th-TH" dirty="0">
            <a:solidFill>
              <a:schemeClr val="tx1"/>
            </a:solidFill>
          </a:endParaRPr>
        </a:p>
      </dgm:t>
    </dgm:pt>
    <dgm:pt modelId="{90E8B430-3C15-4659-84B5-18FA4D5950F4}" type="parTrans" cxnId="{8A1C7033-BC05-4E1E-B5B8-D3E63BCDDAFD}">
      <dgm:prSet/>
      <dgm:spPr/>
      <dgm:t>
        <a:bodyPr/>
        <a:lstStyle/>
        <a:p>
          <a:endParaRPr lang="th-TH"/>
        </a:p>
      </dgm:t>
    </dgm:pt>
    <dgm:pt modelId="{BCB60A75-F347-4095-9209-C80EEAF7F158}" type="sibTrans" cxnId="{8A1C7033-BC05-4E1E-B5B8-D3E63BCDDAFD}">
      <dgm:prSet/>
      <dgm:spPr/>
      <dgm:t>
        <a:bodyPr/>
        <a:lstStyle/>
        <a:p>
          <a:endParaRPr lang="th-TH"/>
        </a:p>
      </dgm:t>
    </dgm:pt>
    <dgm:pt modelId="{A7FB6B96-4DD6-4A78-9976-4455E539F28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ADC</a:t>
          </a:r>
          <a:endParaRPr lang="th-TH" dirty="0">
            <a:solidFill>
              <a:schemeClr val="tx1"/>
            </a:solidFill>
          </a:endParaRPr>
        </a:p>
      </dgm:t>
    </dgm:pt>
    <dgm:pt modelId="{CFBCB4EC-FAF0-4E18-B9FC-D12AF2D9C1D6}" type="parTrans" cxnId="{1B55739D-2220-4875-8BED-A8A744A8EFE6}">
      <dgm:prSet/>
      <dgm:spPr/>
      <dgm:t>
        <a:bodyPr/>
        <a:lstStyle/>
        <a:p>
          <a:endParaRPr lang="th-TH"/>
        </a:p>
      </dgm:t>
    </dgm:pt>
    <dgm:pt modelId="{01EC9B55-27DC-4DA2-B05D-A4F70A4E7201}" type="sibTrans" cxnId="{1B55739D-2220-4875-8BED-A8A744A8EFE6}">
      <dgm:prSet/>
      <dgm:spPr/>
      <dgm:t>
        <a:bodyPr/>
        <a:lstStyle/>
        <a:p>
          <a:endParaRPr lang="th-TH"/>
        </a:p>
      </dgm:t>
    </dgm:pt>
    <dgm:pt modelId="{13C8B423-BABB-413A-ABBD-B9AE352A343A}">
      <dgm:prSet/>
      <dgm:spPr>
        <a:solidFill>
          <a:srgbClr val="92D05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Compressor</a:t>
          </a:r>
          <a:endParaRPr lang="th-TH" dirty="0">
            <a:solidFill>
              <a:schemeClr val="tx1"/>
            </a:solidFill>
          </a:endParaRPr>
        </a:p>
      </dgm:t>
    </dgm:pt>
    <dgm:pt modelId="{1151AA03-8DD0-466C-A9BE-F7B86B24A6B7}" type="parTrans" cxnId="{6FFD1438-4F7D-4704-8020-F878C0E97140}">
      <dgm:prSet/>
      <dgm:spPr/>
      <dgm:t>
        <a:bodyPr/>
        <a:lstStyle/>
        <a:p>
          <a:endParaRPr lang="th-TH"/>
        </a:p>
      </dgm:t>
    </dgm:pt>
    <dgm:pt modelId="{11E2D8ED-8FC3-4623-A77C-77040D6DAB4C}" type="sibTrans" cxnId="{6FFD1438-4F7D-4704-8020-F878C0E97140}">
      <dgm:prSet/>
      <dgm:spPr/>
      <dgm:t>
        <a:bodyPr/>
        <a:lstStyle/>
        <a:p>
          <a:endParaRPr lang="th-TH"/>
        </a:p>
      </dgm:t>
    </dgm:pt>
    <dgm:pt modelId="{3173CC42-EE37-46CF-A2D0-9F8209A29412}" type="pres">
      <dgm:prSet presAssocID="{6E354B34-FBF5-400C-813E-C785F2D7CC14}" presName="CompostProcess" presStyleCnt="0">
        <dgm:presLayoutVars>
          <dgm:dir/>
          <dgm:resizeHandles val="exact"/>
        </dgm:presLayoutVars>
      </dgm:prSet>
      <dgm:spPr/>
    </dgm:pt>
    <dgm:pt modelId="{24ACBF4E-A8FA-41BC-9E0C-5A83363296BA}" type="pres">
      <dgm:prSet presAssocID="{6E354B34-FBF5-400C-813E-C785F2D7CC14}" presName="arrow" presStyleLbl="bgShp" presStyleIdx="0" presStyleCnt="1"/>
      <dgm:spPr/>
    </dgm:pt>
    <dgm:pt modelId="{EBBBD563-AA4E-44B9-A481-FA467145FD8E}" type="pres">
      <dgm:prSet presAssocID="{6E354B34-FBF5-400C-813E-C785F2D7CC14}" presName="linearProcess" presStyleCnt="0"/>
      <dgm:spPr/>
    </dgm:pt>
    <dgm:pt modelId="{DC1FA025-9535-460D-9CD2-3DCF8B6BF288}" type="pres">
      <dgm:prSet presAssocID="{AF55B9ED-F267-4E7E-866A-9F9CEE4009F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84C35FF-890E-451E-91D5-7E54B99EC899}" type="pres">
      <dgm:prSet presAssocID="{BCB60A75-F347-4095-9209-C80EEAF7F158}" presName="sibTrans" presStyleCnt="0"/>
      <dgm:spPr/>
    </dgm:pt>
    <dgm:pt modelId="{A0A382D6-DEB3-46F6-AB8C-20DB42641056}" type="pres">
      <dgm:prSet presAssocID="{13C8B423-BABB-413A-ABBD-B9AE352A343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687D7C7-8C1B-41B4-A619-ADDD28D7EB33}" type="pres">
      <dgm:prSet presAssocID="{11E2D8ED-8FC3-4623-A77C-77040D6DAB4C}" presName="sibTrans" presStyleCnt="0"/>
      <dgm:spPr/>
    </dgm:pt>
    <dgm:pt modelId="{895A60DA-56DD-438A-9272-DD9A74B59F26}" type="pres">
      <dgm:prSet presAssocID="{A7FB6B96-4DD6-4A78-9976-4455E539F28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6FFD1438-4F7D-4704-8020-F878C0E97140}" srcId="{6E354B34-FBF5-400C-813E-C785F2D7CC14}" destId="{13C8B423-BABB-413A-ABBD-B9AE352A343A}" srcOrd="1" destOrd="0" parTransId="{1151AA03-8DD0-466C-A9BE-F7B86B24A6B7}" sibTransId="{11E2D8ED-8FC3-4623-A77C-77040D6DAB4C}"/>
    <dgm:cxn modelId="{C16E15C8-5271-484E-B372-1F6C5CEA13EC}" type="presOf" srcId="{13C8B423-BABB-413A-ABBD-B9AE352A343A}" destId="{A0A382D6-DEB3-46F6-AB8C-20DB42641056}" srcOrd="0" destOrd="0" presId="urn:microsoft.com/office/officeart/2005/8/layout/hProcess9"/>
    <dgm:cxn modelId="{1B55739D-2220-4875-8BED-A8A744A8EFE6}" srcId="{6E354B34-FBF5-400C-813E-C785F2D7CC14}" destId="{A7FB6B96-4DD6-4A78-9976-4455E539F28D}" srcOrd="2" destOrd="0" parTransId="{CFBCB4EC-FAF0-4E18-B9FC-D12AF2D9C1D6}" sibTransId="{01EC9B55-27DC-4DA2-B05D-A4F70A4E7201}"/>
    <dgm:cxn modelId="{F7D9819C-1D47-419F-AB93-0B5E2F8184A0}" type="presOf" srcId="{A7FB6B96-4DD6-4A78-9976-4455E539F28D}" destId="{895A60DA-56DD-438A-9272-DD9A74B59F26}" srcOrd="0" destOrd="0" presId="urn:microsoft.com/office/officeart/2005/8/layout/hProcess9"/>
    <dgm:cxn modelId="{B8A004BC-B488-40D2-982C-39165A0A3914}" type="presOf" srcId="{AF55B9ED-F267-4E7E-866A-9F9CEE4009F5}" destId="{DC1FA025-9535-460D-9CD2-3DCF8B6BF288}" srcOrd="0" destOrd="0" presId="urn:microsoft.com/office/officeart/2005/8/layout/hProcess9"/>
    <dgm:cxn modelId="{81D994CF-F435-43CD-86DC-F22DC148D01F}" type="presOf" srcId="{6E354B34-FBF5-400C-813E-C785F2D7CC14}" destId="{3173CC42-EE37-46CF-A2D0-9F8209A29412}" srcOrd="0" destOrd="0" presId="urn:microsoft.com/office/officeart/2005/8/layout/hProcess9"/>
    <dgm:cxn modelId="{8A1C7033-BC05-4E1E-B5B8-D3E63BCDDAFD}" srcId="{6E354B34-FBF5-400C-813E-C785F2D7CC14}" destId="{AF55B9ED-F267-4E7E-866A-9F9CEE4009F5}" srcOrd="0" destOrd="0" parTransId="{90E8B430-3C15-4659-84B5-18FA4D5950F4}" sibTransId="{BCB60A75-F347-4095-9209-C80EEAF7F158}"/>
    <dgm:cxn modelId="{B3D7E9B9-4FD2-45D9-8873-969C472F3014}" type="presParOf" srcId="{3173CC42-EE37-46CF-A2D0-9F8209A29412}" destId="{24ACBF4E-A8FA-41BC-9E0C-5A83363296BA}" srcOrd="0" destOrd="0" presId="urn:microsoft.com/office/officeart/2005/8/layout/hProcess9"/>
    <dgm:cxn modelId="{DCA30D48-7FD3-406B-827F-25DB52435FBE}" type="presParOf" srcId="{3173CC42-EE37-46CF-A2D0-9F8209A29412}" destId="{EBBBD563-AA4E-44B9-A481-FA467145FD8E}" srcOrd="1" destOrd="0" presId="urn:microsoft.com/office/officeart/2005/8/layout/hProcess9"/>
    <dgm:cxn modelId="{289CABC4-AEA3-45F5-8CFB-8E882B3338A7}" type="presParOf" srcId="{EBBBD563-AA4E-44B9-A481-FA467145FD8E}" destId="{DC1FA025-9535-460D-9CD2-3DCF8B6BF288}" srcOrd="0" destOrd="0" presId="urn:microsoft.com/office/officeart/2005/8/layout/hProcess9"/>
    <dgm:cxn modelId="{8FD84062-D6FE-4396-A7F1-3C354F0C3871}" type="presParOf" srcId="{EBBBD563-AA4E-44B9-A481-FA467145FD8E}" destId="{384C35FF-890E-451E-91D5-7E54B99EC899}" srcOrd="1" destOrd="0" presId="urn:microsoft.com/office/officeart/2005/8/layout/hProcess9"/>
    <dgm:cxn modelId="{D7F7D6EF-6D1C-42E3-A1D0-61345402C18E}" type="presParOf" srcId="{EBBBD563-AA4E-44B9-A481-FA467145FD8E}" destId="{A0A382D6-DEB3-46F6-AB8C-20DB42641056}" srcOrd="2" destOrd="0" presId="urn:microsoft.com/office/officeart/2005/8/layout/hProcess9"/>
    <dgm:cxn modelId="{6EF1987B-44D7-4438-986A-F8878B440D6B}" type="presParOf" srcId="{EBBBD563-AA4E-44B9-A481-FA467145FD8E}" destId="{3687D7C7-8C1B-41B4-A619-ADDD28D7EB33}" srcOrd="3" destOrd="0" presId="urn:microsoft.com/office/officeart/2005/8/layout/hProcess9"/>
    <dgm:cxn modelId="{D9BC1134-6727-4C06-8130-E88D53FFED1F}" type="presParOf" srcId="{EBBBD563-AA4E-44B9-A481-FA467145FD8E}" destId="{895A60DA-56DD-438A-9272-DD9A74B59F2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354B34-FBF5-400C-813E-C785F2D7CC1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F55B9ED-F267-4E7E-866A-9F9CEE4009F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DAC</a:t>
          </a:r>
          <a:endParaRPr lang="th-TH" dirty="0">
            <a:solidFill>
              <a:schemeClr val="tx1"/>
            </a:solidFill>
          </a:endParaRPr>
        </a:p>
      </dgm:t>
    </dgm:pt>
    <dgm:pt modelId="{90E8B430-3C15-4659-84B5-18FA4D5950F4}" type="parTrans" cxnId="{8A1C7033-BC05-4E1E-B5B8-D3E63BCDDAFD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BCB60A75-F347-4095-9209-C80EEAF7F158}" type="sibTrans" cxnId="{8A1C7033-BC05-4E1E-B5B8-D3E63BCDDAFD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A7FB6B96-4DD6-4A78-9976-4455E539F28D}">
      <dgm:prSet phldrT="[Text]" custT="1"/>
      <dgm:spPr/>
      <dgm:t>
        <a:bodyPr/>
        <a:lstStyle/>
        <a:p>
          <a:r>
            <a:rPr lang="en-US" sz="4000" dirty="0" smtClean="0">
              <a:solidFill>
                <a:schemeClr val="tx1"/>
              </a:solidFill>
            </a:rPr>
            <a:t>Low-Pass Filter</a:t>
          </a:r>
          <a:endParaRPr lang="th-TH" sz="4000" dirty="0">
            <a:solidFill>
              <a:schemeClr val="tx1"/>
            </a:solidFill>
          </a:endParaRPr>
        </a:p>
      </dgm:t>
    </dgm:pt>
    <dgm:pt modelId="{CFBCB4EC-FAF0-4E18-B9FC-D12AF2D9C1D6}" type="parTrans" cxnId="{1B55739D-2220-4875-8BED-A8A744A8EFE6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01EC9B55-27DC-4DA2-B05D-A4F70A4E7201}" type="sibTrans" cxnId="{1B55739D-2220-4875-8BED-A8A744A8EFE6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094C9ECF-ACC1-4FEC-8B87-36FDC8865181}">
      <dgm:prSet/>
      <dgm:spPr>
        <a:solidFill>
          <a:srgbClr val="92D05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Expander</a:t>
          </a:r>
          <a:endParaRPr lang="th-TH" dirty="0">
            <a:solidFill>
              <a:schemeClr val="tx1"/>
            </a:solidFill>
          </a:endParaRPr>
        </a:p>
      </dgm:t>
    </dgm:pt>
    <dgm:pt modelId="{8EBFE56C-1C2D-474D-ACD4-13E489958447}" type="parTrans" cxnId="{26F7DD34-904A-4DCC-A90C-9F5AAD19E4E8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D25B07A8-73C4-45BB-B9E8-518EDF74378C}" type="sibTrans" cxnId="{26F7DD34-904A-4DCC-A90C-9F5AAD19E4E8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3173CC42-EE37-46CF-A2D0-9F8209A29412}" type="pres">
      <dgm:prSet presAssocID="{6E354B34-FBF5-400C-813E-C785F2D7CC14}" presName="CompostProcess" presStyleCnt="0">
        <dgm:presLayoutVars>
          <dgm:dir/>
          <dgm:resizeHandles val="exact"/>
        </dgm:presLayoutVars>
      </dgm:prSet>
      <dgm:spPr/>
    </dgm:pt>
    <dgm:pt modelId="{24ACBF4E-A8FA-41BC-9E0C-5A83363296BA}" type="pres">
      <dgm:prSet presAssocID="{6E354B34-FBF5-400C-813E-C785F2D7CC14}" presName="arrow" presStyleLbl="bgShp" presStyleIdx="0" presStyleCnt="1"/>
      <dgm:spPr/>
    </dgm:pt>
    <dgm:pt modelId="{EBBBD563-AA4E-44B9-A481-FA467145FD8E}" type="pres">
      <dgm:prSet presAssocID="{6E354B34-FBF5-400C-813E-C785F2D7CC14}" presName="linearProcess" presStyleCnt="0"/>
      <dgm:spPr/>
    </dgm:pt>
    <dgm:pt modelId="{DC1FA025-9535-460D-9CD2-3DCF8B6BF288}" type="pres">
      <dgm:prSet presAssocID="{AF55B9ED-F267-4E7E-866A-9F9CEE4009F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84C35FF-890E-451E-91D5-7E54B99EC899}" type="pres">
      <dgm:prSet presAssocID="{BCB60A75-F347-4095-9209-C80EEAF7F158}" presName="sibTrans" presStyleCnt="0"/>
      <dgm:spPr/>
    </dgm:pt>
    <dgm:pt modelId="{72B97E1B-8CA4-471E-9879-CD314B666381}" type="pres">
      <dgm:prSet presAssocID="{094C9ECF-ACC1-4FEC-8B87-36FDC886518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1672B8D-1148-42D0-9726-E7520410FD00}" type="pres">
      <dgm:prSet presAssocID="{D25B07A8-73C4-45BB-B9E8-518EDF74378C}" presName="sibTrans" presStyleCnt="0"/>
      <dgm:spPr/>
    </dgm:pt>
    <dgm:pt modelId="{895A60DA-56DD-438A-9272-DD9A74B59F26}" type="pres">
      <dgm:prSet presAssocID="{A7FB6B96-4DD6-4A78-9976-4455E539F28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D35D8F74-2363-4415-B073-BC00D44DD952}" type="presOf" srcId="{AF55B9ED-F267-4E7E-866A-9F9CEE4009F5}" destId="{DC1FA025-9535-460D-9CD2-3DCF8B6BF288}" srcOrd="0" destOrd="0" presId="urn:microsoft.com/office/officeart/2005/8/layout/hProcess9"/>
    <dgm:cxn modelId="{CDF0F17E-F09F-49F4-A28F-D65DC3DF4F8B}" type="presOf" srcId="{A7FB6B96-4DD6-4A78-9976-4455E539F28D}" destId="{895A60DA-56DD-438A-9272-DD9A74B59F26}" srcOrd="0" destOrd="0" presId="urn:microsoft.com/office/officeart/2005/8/layout/hProcess9"/>
    <dgm:cxn modelId="{F46EA56B-90ED-4A1A-9611-D5A825F4A3DE}" type="presOf" srcId="{6E354B34-FBF5-400C-813E-C785F2D7CC14}" destId="{3173CC42-EE37-46CF-A2D0-9F8209A29412}" srcOrd="0" destOrd="0" presId="urn:microsoft.com/office/officeart/2005/8/layout/hProcess9"/>
    <dgm:cxn modelId="{1B55739D-2220-4875-8BED-A8A744A8EFE6}" srcId="{6E354B34-FBF5-400C-813E-C785F2D7CC14}" destId="{A7FB6B96-4DD6-4A78-9976-4455E539F28D}" srcOrd="2" destOrd="0" parTransId="{CFBCB4EC-FAF0-4E18-B9FC-D12AF2D9C1D6}" sibTransId="{01EC9B55-27DC-4DA2-B05D-A4F70A4E7201}"/>
    <dgm:cxn modelId="{8A1C7033-BC05-4E1E-B5B8-D3E63BCDDAFD}" srcId="{6E354B34-FBF5-400C-813E-C785F2D7CC14}" destId="{AF55B9ED-F267-4E7E-866A-9F9CEE4009F5}" srcOrd="0" destOrd="0" parTransId="{90E8B430-3C15-4659-84B5-18FA4D5950F4}" sibTransId="{BCB60A75-F347-4095-9209-C80EEAF7F158}"/>
    <dgm:cxn modelId="{26F7DD34-904A-4DCC-A90C-9F5AAD19E4E8}" srcId="{6E354B34-FBF5-400C-813E-C785F2D7CC14}" destId="{094C9ECF-ACC1-4FEC-8B87-36FDC8865181}" srcOrd="1" destOrd="0" parTransId="{8EBFE56C-1C2D-474D-ACD4-13E489958447}" sibTransId="{D25B07A8-73C4-45BB-B9E8-518EDF74378C}"/>
    <dgm:cxn modelId="{EB734BC2-03B9-4742-9223-BA77C64C0660}" type="presOf" srcId="{094C9ECF-ACC1-4FEC-8B87-36FDC8865181}" destId="{72B97E1B-8CA4-471E-9879-CD314B666381}" srcOrd="0" destOrd="0" presId="urn:microsoft.com/office/officeart/2005/8/layout/hProcess9"/>
    <dgm:cxn modelId="{A91AA023-16E2-4BEA-8ED2-66E84C2BF3E9}" type="presParOf" srcId="{3173CC42-EE37-46CF-A2D0-9F8209A29412}" destId="{24ACBF4E-A8FA-41BC-9E0C-5A83363296BA}" srcOrd="0" destOrd="0" presId="urn:microsoft.com/office/officeart/2005/8/layout/hProcess9"/>
    <dgm:cxn modelId="{774077B1-685E-40D9-89C1-2FE994D89B6D}" type="presParOf" srcId="{3173CC42-EE37-46CF-A2D0-9F8209A29412}" destId="{EBBBD563-AA4E-44B9-A481-FA467145FD8E}" srcOrd="1" destOrd="0" presId="urn:microsoft.com/office/officeart/2005/8/layout/hProcess9"/>
    <dgm:cxn modelId="{8A9F4084-0BC2-41AE-A6E3-BDDF9A6751B5}" type="presParOf" srcId="{EBBBD563-AA4E-44B9-A481-FA467145FD8E}" destId="{DC1FA025-9535-460D-9CD2-3DCF8B6BF288}" srcOrd="0" destOrd="0" presId="urn:microsoft.com/office/officeart/2005/8/layout/hProcess9"/>
    <dgm:cxn modelId="{0A88A81D-5F3F-4B02-A911-3E98F1B4C9E4}" type="presParOf" srcId="{EBBBD563-AA4E-44B9-A481-FA467145FD8E}" destId="{384C35FF-890E-451E-91D5-7E54B99EC899}" srcOrd="1" destOrd="0" presId="urn:microsoft.com/office/officeart/2005/8/layout/hProcess9"/>
    <dgm:cxn modelId="{6F34927C-51EE-4252-8540-2248CB4E4A20}" type="presParOf" srcId="{EBBBD563-AA4E-44B9-A481-FA467145FD8E}" destId="{72B97E1B-8CA4-471E-9879-CD314B666381}" srcOrd="2" destOrd="0" presId="urn:microsoft.com/office/officeart/2005/8/layout/hProcess9"/>
    <dgm:cxn modelId="{9D422832-C862-4058-AE3D-313AD5FA7DC3}" type="presParOf" srcId="{EBBBD563-AA4E-44B9-A481-FA467145FD8E}" destId="{D1672B8D-1148-42D0-9726-E7520410FD00}" srcOrd="3" destOrd="0" presId="urn:microsoft.com/office/officeart/2005/8/layout/hProcess9"/>
    <dgm:cxn modelId="{BB4DF28C-8B99-4332-96A9-D8A2EE545F63}" type="presParOf" srcId="{EBBBD563-AA4E-44B9-A481-FA467145FD8E}" destId="{895A60DA-56DD-438A-9272-DD9A74B59F2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CBF4E-A8FA-41BC-9E0C-5A83363296BA}">
      <dsp:nvSpPr>
        <dsp:cNvPr id="0" name=""/>
        <dsp:cNvSpPr/>
      </dsp:nvSpPr>
      <dsp:spPr>
        <a:xfrm>
          <a:off x="540986" y="0"/>
          <a:ext cx="6131181" cy="37782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FA025-9535-460D-9CD2-3DCF8B6BF288}">
      <dsp:nvSpPr>
        <dsp:cNvPr id="0" name=""/>
        <dsp:cNvSpPr/>
      </dsp:nvSpPr>
      <dsp:spPr>
        <a:xfrm>
          <a:off x="881304" y="1133475"/>
          <a:ext cx="2637309" cy="1511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Anti-Aliasing Filter</a:t>
          </a:r>
          <a:endParaRPr lang="th-TH" sz="2900" kern="1200" dirty="0"/>
        </a:p>
      </dsp:txBody>
      <dsp:txXfrm>
        <a:off x="955080" y="1207251"/>
        <a:ext cx="2489757" cy="1363748"/>
      </dsp:txXfrm>
    </dsp:sp>
    <dsp:sp modelId="{895A60DA-56DD-438A-9272-DD9A74B59F26}">
      <dsp:nvSpPr>
        <dsp:cNvPr id="0" name=""/>
        <dsp:cNvSpPr/>
      </dsp:nvSpPr>
      <dsp:spPr>
        <a:xfrm>
          <a:off x="3694540" y="1133475"/>
          <a:ext cx="2637309" cy="1511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ADC (Sampling, Quantization, Code Word Generation)</a:t>
          </a:r>
          <a:endParaRPr lang="th-TH" sz="2900" kern="1200" dirty="0"/>
        </a:p>
      </dsp:txBody>
      <dsp:txXfrm>
        <a:off x="3768316" y="1207251"/>
        <a:ext cx="2489757" cy="13637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CBF4E-A8FA-41BC-9E0C-5A83363296BA}">
      <dsp:nvSpPr>
        <dsp:cNvPr id="0" name=""/>
        <dsp:cNvSpPr/>
      </dsp:nvSpPr>
      <dsp:spPr>
        <a:xfrm>
          <a:off x="540986" y="0"/>
          <a:ext cx="6131181" cy="37782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FA025-9535-460D-9CD2-3DCF8B6BF288}">
      <dsp:nvSpPr>
        <dsp:cNvPr id="0" name=""/>
        <dsp:cNvSpPr/>
      </dsp:nvSpPr>
      <dsp:spPr>
        <a:xfrm>
          <a:off x="1262302" y="1133475"/>
          <a:ext cx="2163946" cy="1511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DAC</a:t>
          </a:r>
          <a:endParaRPr lang="th-TH" sz="6500" kern="1200" dirty="0"/>
        </a:p>
      </dsp:txBody>
      <dsp:txXfrm>
        <a:off x="1336078" y="1207251"/>
        <a:ext cx="2016394" cy="1363748"/>
      </dsp:txXfrm>
    </dsp:sp>
    <dsp:sp modelId="{895A60DA-56DD-438A-9272-DD9A74B59F26}">
      <dsp:nvSpPr>
        <dsp:cNvPr id="0" name=""/>
        <dsp:cNvSpPr/>
      </dsp:nvSpPr>
      <dsp:spPr>
        <a:xfrm>
          <a:off x="3786906" y="1133475"/>
          <a:ext cx="2163946" cy="1511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Low-Pass Filter</a:t>
          </a:r>
          <a:endParaRPr lang="th-TH" sz="4000" kern="1200" dirty="0"/>
        </a:p>
      </dsp:txBody>
      <dsp:txXfrm>
        <a:off x="3860682" y="1207251"/>
        <a:ext cx="2016394" cy="13637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CBF4E-A8FA-41BC-9E0C-5A83363296BA}">
      <dsp:nvSpPr>
        <dsp:cNvPr id="0" name=""/>
        <dsp:cNvSpPr/>
      </dsp:nvSpPr>
      <dsp:spPr>
        <a:xfrm>
          <a:off x="540986" y="0"/>
          <a:ext cx="6131181" cy="37782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FA025-9535-460D-9CD2-3DCF8B6BF288}">
      <dsp:nvSpPr>
        <dsp:cNvPr id="0" name=""/>
        <dsp:cNvSpPr/>
      </dsp:nvSpPr>
      <dsp:spPr>
        <a:xfrm>
          <a:off x="1931" y="1133475"/>
          <a:ext cx="2296144" cy="1511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</a:rPr>
            <a:t>Anti-Aliasing Filter</a:t>
          </a:r>
          <a:endParaRPr lang="th-TH" sz="4000" kern="1200" dirty="0">
            <a:solidFill>
              <a:schemeClr val="tx1"/>
            </a:solidFill>
          </a:endParaRPr>
        </a:p>
      </dsp:txBody>
      <dsp:txXfrm>
        <a:off x="75707" y="1207251"/>
        <a:ext cx="2148592" cy="1363748"/>
      </dsp:txXfrm>
    </dsp:sp>
    <dsp:sp modelId="{A0A382D6-DEB3-46F6-AB8C-20DB42641056}">
      <dsp:nvSpPr>
        <dsp:cNvPr id="0" name=""/>
        <dsp:cNvSpPr/>
      </dsp:nvSpPr>
      <dsp:spPr>
        <a:xfrm>
          <a:off x="2458505" y="1133475"/>
          <a:ext cx="2296144" cy="1511300"/>
        </a:xfrm>
        <a:prstGeom prst="roundRect">
          <a:avLst/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</a:rPr>
            <a:t>Compressor</a:t>
          </a:r>
          <a:endParaRPr lang="th-TH" sz="4000" kern="1200" dirty="0">
            <a:solidFill>
              <a:schemeClr val="tx1"/>
            </a:solidFill>
          </a:endParaRPr>
        </a:p>
      </dsp:txBody>
      <dsp:txXfrm>
        <a:off x="2532281" y="1207251"/>
        <a:ext cx="2148592" cy="1363748"/>
      </dsp:txXfrm>
    </dsp:sp>
    <dsp:sp modelId="{895A60DA-56DD-438A-9272-DD9A74B59F26}">
      <dsp:nvSpPr>
        <dsp:cNvPr id="0" name=""/>
        <dsp:cNvSpPr/>
      </dsp:nvSpPr>
      <dsp:spPr>
        <a:xfrm>
          <a:off x="4915078" y="1133475"/>
          <a:ext cx="2296144" cy="1511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</a:rPr>
            <a:t>ADC</a:t>
          </a:r>
          <a:endParaRPr lang="th-TH" sz="4000" kern="1200" dirty="0">
            <a:solidFill>
              <a:schemeClr val="tx1"/>
            </a:solidFill>
          </a:endParaRPr>
        </a:p>
      </dsp:txBody>
      <dsp:txXfrm>
        <a:off x="4988854" y="1207251"/>
        <a:ext cx="2148592" cy="13637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CBF4E-A8FA-41BC-9E0C-5A83363296BA}">
      <dsp:nvSpPr>
        <dsp:cNvPr id="0" name=""/>
        <dsp:cNvSpPr/>
      </dsp:nvSpPr>
      <dsp:spPr>
        <a:xfrm>
          <a:off x="540986" y="0"/>
          <a:ext cx="6131181" cy="37782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FA025-9535-460D-9CD2-3DCF8B6BF288}">
      <dsp:nvSpPr>
        <dsp:cNvPr id="0" name=""/>
        <dsp:cNvSpPr/>
      </dsp:nvSpPr>
      <dsp:spPr>
        <a:xfrm>
          <a:off x="55" y="1133475"/>
          <a:ext cx="2223315" cy="1511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chemeClr val="tx1"/>
              </a:solidFill>
            </a:rPr>
            <a:t>DAC</a:t>
          </a:r>
          <a:endParaRPr lang="th-TH" sz="4800" kern="1200" dirty="0">
            <a:solidFill>
              <a:schemeClr val="tx1"/>
            </a:solidFill>
          </a:endParaRPr>
        </a:p>
      </dsp:txBody>
      <dsp:txXfrm>
        <a:off x="73831" y="1207251"/>
        <a:ext cx="2075763" cy="1363748"/>
      </dsp:txXfrm>
    </dsp:sp>
    <dsp:sp modelId="{72B97E1B-8CA4-471E-9879-CD314B666381}">
      <dsp:nvSpPr>
        <dsp:cNvPr id="0" name=""/>
        <dsp:cNvSpPr/>
      </dsp:nvSpPr>
      <dsp:spPr>
        <a:xfrm>
          <a:off x="2494919" y="1133475"/>
          <a:ext cx="2223315" cy="1511300"/>
        </a:xfrm>
        <a:prstGeom prst="roundRect">
          <a:avLst/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chemeClr val="tx1"/>
              </a:solidFill>
            </a:rPr>
            <a:t>Expander</a:t>
          </a:r>
          <a:endParaRPr lang="th-TH" sz="4800" kern="1200" dirty="0">
            <a:solidFill>
              <a:schemeClr val="tx1"/>
            </a:solidFill>
          </a:endParaRPr>
        </a:p>
      </dsp:txBody>
      <dsp:txXfrm>
        <a:off x="2568695" y="1207251"/>
        <a:ext cx="2075763" cy="1363748"/>
      </dsp:txXfrm>
    </dsp:sp>
    <dsp:sp modelId="{895A60DA-56DD-438A-9272-DD9A74B59F26}">
      <dsp:nvSpPr>
        <dsp:cNvPr id="0" name=""/>
        <dsp:cNvSpPr/>
      </dsp:nvSpPr>
      <dsp:spPr>
        <a:xfrm>
          <a:off x="4989784" y="1133475"/>
          <a:ext cx="2223315" cy="1511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</a:rPr>
            <a:t>Low-Pass Filter</a:t>
          </a:r>
          <a:endParaRPr lang="th-TH" sz="4000" kern="1200" dirty="0">
            <a:solidFill>
              <a:schemeClr val="tx1"/>
            </a:solidFill>
          </a:endParaRPr>
        </a:p>
      </dsp:txBody>
      <dsp:txXfrm>
        <a:off x="5063560" y="1207251"/>
        <a:ext cx="2075763" cy="1363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22634-62AD-42D5-8CAB-050C8143040A}" type="datetimeFigureOut">
              <a:rPr lang="th-TH" smtClean="0"/>
              <a:t>20/08/58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9A9ED-E37F-4FC1-B9E8-F47C0BEFB5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5736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67443-5DAA-42E5-8CCE-820F211F6589}" type="datetimeFigureOut">
              <a:rPr lang="th-TH" smtClean="0"/>
              <a:t>20/08/58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57250"/>
            <a:ext cx="4116388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300412"/>
            <a:ext cx="795655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DDD7-DAD1-4C8D-8B64-C45D249F38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08CF0-0903-4E4C-9193-7138CB83A7E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302-20C5-4699-AA37-5CC15D3E0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481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7EDC-3BDD-4006-837D-5609400487F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0807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2BFB-2FED-4E87-8A81-E3BA000A27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404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8D00-6CD1-4EA2-ABC7-66B4919F13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501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23F3-D2A4-4506-9B18-88E4C3C9AE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761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CC0-6C3E-403E-B2ED-48E583FE09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0102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1D6-6229-4983-811A-6EA36B4FBE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6741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AEF-DF7E-4880-B90B-C5D02A46D0F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4234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8395-9DBD-4B37-B59B-D664D10E5A6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7970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93F-76D9-4439-9068-0F80B84EF5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31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8E04-C254-4E4D-8B22-209315DB785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358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AE09-5540-44C4-BA18-12D1E4F834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4306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7715-CCA5-4731-A900-0BA53AA70A7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659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7371-B77E-4041-B37D-3C11A25597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0149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9029764" cy="976312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5168" y="1680465"/>
            <a:ext cx="6083808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89212" y="1680465"/>
            <a:ext cx="2836228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5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488D-3CF2-4B85-BFB0-4B62ADEE7D7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6804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7CC3-C6CE-428B-AC25-296E897519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8987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3138" y="2177054"/>
            <a:ext cx="9948862" cy="3143250"/>
          </a:xfrm>
        </p:spPr>
        <p:txBody>
          <a:bodyPr>
            <a:normAutofit/>
          </a:bodyPr>
          <a:lstStyle/>
          <a:p>
            <a:r>
              <a:rPr lang="th-TH" b="1" dirty="0" smtClean="0"/>
              <a:t>บทที่ </a:t>
            </a:r>
            <a:r>
              <a:rPr lang="en-US" b="1" dirty="0"/>
              <a:t>2</a:t>
            </a:r>
            <a:r>
              <a:rPr lang="en-US" b="1" dirty="0" smtClean="0"/>
              <a:t> : </a:t>
            </a:r>
            <a:r>
              <a:rPr lang="th-TH" b="1" dirty="0" smtClean="0"/>
              <a:t>การนำเสนอมัลติมีเดียในรูปแบบดิจิตอล</a:t>
            </a:r>
            <a:r>
              <a:rPr lang="en-US" b="1" dirty="0" smtClean="0"/>
              <a:t>(Digital Representation)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th-TH" sz="4000" dirty="0" err="1" smtClean="0"/>
              <a:t>สธ</a:t>
            </a:r>
            <a:r>
              <a:rPr lang="en-US" sz="4000" dirty="0" smtClean="0"/>
              <a:t>212 </a:t>
            </a:r>
            <a:r>
              <a:rPr lang="th-TH" sz="4000" dirty="0" smtClean="0"/>
              <a:t>ระบบสื่อประสมสำหรับธุรกิจ</a:t>
            </a:r>
            <a:endParaRPr lang="th-TH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4539" y="5320304"/>
            <a:ext cx="8915399" cy="1266234"/>
          </a:xfrm>
        </p:spPr>
        <p:txBody>
          <a:bodyPr>
            <a:noAutofit/>
          </a:bodyPr>
          <a:lstStyle/>
          <a:p>
            <a:r>
              <a:rPr lang="th-TH" sz="3600" dirty="0"/>
              <a:t>อาจารย์อภิพงศ์  </a:t>
            </a:r>
            <a:r>
              <a:rPr lang="th-TH" sz="3600" dirty="0" err="1"/>
              <a:t>ปิง</a:t>
            </a:r>
            <a:r>
              <a:rPr lang="th-TH" sz="3600" dirty="0"/>
              <a:t>ยศ</a:t>
            </a:r>
          </a:p>
          <a:p>
            <a:r>
              <a:rPr lang="en-US" sz="3600" dirty="0"/>
              <a:t>apipong.ping@gmail.com</a:t>
            </a:r>
            <a:endParaRPr lang="th-TH" sz="3600" dirty="0"/>
          </a:p>
          <a:p>
            <a:endParaRPr lang="th-TH" sz="2000" dirty="0"/>
          </a:p>
        </p:txBody>
      </p:sp>
      <p:pic>
        <p:nvPicPr>
          <p:cNvPr id="1026" name="Picture 2" descr="http://thumbs.dreamstime.com/z/multimedia-internet-sharing-concept-2790737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197470"/>
            <a:ext cx="3786151" cy="29118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0" dirty="0"/>
              <a:t>ตัวอย่างของ</a:t>
            </a:r>
            <a:r>
              <a:rPr lang="th-TH" b="0" dirty="0" smtClean="0"/>
              <a:t>รูปแบบสัญญาณดิจิตอล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10</a:t>
            </a:fld>
            <a:endParaRPr lang="th-TH" dirty="0"/>
          </a:p>
        </p:txBody>
      </p:sp>
      <p:pic>
        <p:nvPicPr>
          <p:cNvPr id="1028" name="Picture 4" descr="http://vidarbhastudents.com/wp-content/uploads/2014/03/Digital-Signa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708" y="2516250"/>
            <a:ext cx="6404772" cy="371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5084064" y="5266944"/>
            <a:ext cx="560832" cy="1219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ine Callout 1 11"/>
          <p:cNvSpPr/>
          <p:nvPr/>
        </p:nvSpPr>
        <p:spPr>
          <a:xfrm>
            <a:off x="3348164" y="5809635"/>
            <a:ext cx="1328407" cy="841248"/>
          </a:xfrm>
          <a:prstGeom prst="borderCallout1">
            <a:avLst>
              <a:gd name="adj1" fmla="val 57880"/>
              <a:gd name="adj2" fmla="val 99902"/>
              <a:gd name="adj3" fmla="val -64312"/>
              <a:gd name="adj4" fmla="val 147283"/>
            </a:avLst>
          </a:prstGeom>
          <a:ln>
            <a:prstDash val="lg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Bit Interval</a:t>
            </a:r>
            <a:endParaRPr lang="th-TH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912352" y="2516250"/>
            <a:ext cx="0" cy="371400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4559808" y="3955605"/>
            <a:ext cx="4352544" cy="4337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ine Callout 1 20"/>
          <p:cNvSpPr/>
          <p:nvPr/>
        </p:nvSpPr>
        <p:spPr>
          <a:xfrm>
            <a:off x="5291329" y="2484120"/>
            <a:ext cx="3182112" cy="841248"/>
          </a:xfrm>
          <a:prstGeom prst="borderCallout1">
            <a:avLst>
              <a:gd name="adj1" fmla="val 97010"/>
              <a:gd name="adj2" fmla="val 45784"/>
              <a:gd name="adj3" fmla="val 176268"/>
              <a:gd name="adj4" fmla="val 28726"/>
            </a:avLst>
          </a:prstGeom>
          <a:ln>
            <a:prstDash val="lgDash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ถ้าระยะเวลา </a:t>
            </a:r>
            <a:r>
              <a:rPr lang="en-US" dirty="0" smtClean="0"/>
              <a:t>1 </a:t>
            </a:r>
            <a:r>
              <a:rPr lang="th-TH" dirty="0" smtClean="0"/>
              <a:t>วินาที มี </a:t>
            </a:r>
            <a:r>
              <a:rPr lang="en-US" dirty="0" smtClean="0"/>
              <a:t>8 </a:t>
            </a:r>
            <a:r>
              <a:rPr lang="th-TH" dirty="0" smtClean="0"/>
              <a:t>บิต </a:t>
            </a:r>
            <a:r>
              <a:rPr lang="en-US" dirty="0" smtClean="0"/>
              <a:t>Bit rate = 8 bps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110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สัญญาณดิจิตอล </a:t>
            </a:r>
            <a:r>
              <a:rPr lang="en-US" dirty="0"/>
              <a:t>(Digital Signal</a:t>
            </a:r>
            <a:r>
              <a:rPr lang="en-US" dirty="0" smtClean="0"/>
              <a:t>) 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ปัจจัยที่กำหนดคุณภาพในการแสดงผลด้วยสัญญาณดิจิตอล คือ อัตราการสุ่ม </a:t>
            </a:r>
            <a:r>
              <a:rPr lang="en-US" dirty="0" smtClean="0"/>
              <a:t>(Sampling Rate) </a:t>
            </a:r>
            <a:r>
              <a:rPr lang="th-TH" dirty="0" smtClean="0"/>
              <a:t>และจำนวนบิต </a:t>
            </a:r>
            <a:r>
              <a:rPr lang="en-US" dirty="0" smtClean="0"/>
              <a:t>(Bit </a:t>
            </a:r>
            <a:r>
              <a:rPr lang="en-US" dirty="0" err="1" smtClean="0"/>
              <a:t>Dept</a:t>
            </a:r>
            <a:r>
              <a:rPr lang="en-US" dirty="0" smtClean="0"/>
              <a:t>) </a:t>
            </a:r>
          </a:p>
          <a:p>
            <a:r>
              <a:rPr lang="th-TH" dirty="0" smtClean="0"/>
              <a:t>การเคลื่อนที่ของสัญญาณดิจิตอลไม่สามารถเขียนแทนได้ด้วยกราฟหรือเส้นที่ต่อเนื่องกัน แต่จะแทนด้วยจัดตามช่วงเวลาต่างๆที่ไม่ต่อเนื่องกัน</a:t>
            </a:r>
          </a:p>
          <a:p>
            <a:r>
              <a:rPr lang="th-TH" dirty="0" smtClean="0"/>
              <a:t>การแทนข้อมูลด้วย</a:t>
            </a:r>
            <a:r>
              <a:rPr lang="th-TH" dirty="0" err="1" smtClean="0"/>
              <a:t>รหัสไบ</a:t>
            </a:r>
            <a:r>
              <a:rPr lang="th-TH" dirty="0" smtClean="0"/>
              <a:t>นารี ปกติจะใช้ “รหัสแอสกี” (</a:t>
            </a:r>
            <a:r>
              <a:rPr lang="en-US" dirty="0" smtClean="0"/>
              <a:t>American Standard Code for Information Interchange : ASCII</a:t>
            </a:r>
            <a:r>
              <a:rPr lang="th-TH" dirty="0" smtClean="0"/>
              <a:t>)</a:t>
            </a:r>
          </a:p>
          <a:p>
            <a:r>
              <a:rPr lang="th-TH" b="1" dirty="0" smtClean="0"/>
              <a:t>กลุ่มของ</a:t>
            </a:r>
            <a:r>
              <a:rPr lang="th-TH" b="1" dirty="0" err="1" smtClean="0"/>
              <a:t>รหัสไบ</a:t>
            </a:r>
            <a:r>
              <a:rPr lang="th-TH" b="1" dirty="0" smtClean="0"/>
              <a:t>นารีจำนวน </a:t>
            </a:r>
            <a:r>
              <a:rPr lang="en-US" b="1" dirty="0" smtClean="0"/>
              <a:t>8 bit </a:t>
            </a:r>
            <a:r>
              <a:rPr lang="th-TH" b="1" dirty="0" smtClean="0"/>
              <a:t>จะเท่ากับ </a:t>
            </a:r>
            <a:r>
              <a:rPr lang="en-US" b="1" dirty="0" smtClean="0"/>
              <a:t>1 </a:t>
            </a:r>
            <a:r>
              <a:rPr lang="th-TH" b="1" dirty="0" smtClean="0"/>
              <a:t>ไบต์ </a:t>
            </a:r>
            <a:r>
              <a:rPr lang="en-US" b="1" dirty="0" smtClean="0"/>
              <a:t>(Byte)</a:t>
            </a:r>
            <a:endParaRPr lang="th-T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5627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0" dirty="0"/>
              <a:t>ตัวอย่าง</a:t>
            </a:r>
            <a:r>
              <a:rPr lang="th-TH" b="0" dirty="0" smtClean="0"/>
              <a:t>ของการ </a:t>
            </a:r>
            <a:r>
              <a:rPr lang="en-US" b="0" dirty="0" smtClean="0"/>
              <a:t>Sampling </a:t>
            </a:r>
            <a:r>
              <a:rPr lang="th-TH" b="0" dirty="0" smtClean="0"/>
              <a:t>ของสัญญาณดิจิตอล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12</a:t>
            </a:fld>
            <a:endParaRPr lang="th-TH" dirty="0"/>
          </a:p>
        </p:txBody>
      </p:sp>
      <p:pic>
        <p:nvPicPr>
          <p:cNvPr id="2050" name="Picture 2" descr="http://www.mixrevu.com/images/a-d%20conversio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743" y="2245653"/>
            <a:ext cx="8284134" cy="400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30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สัญญาณดิจิตอล </a:t>
            </a:r>
            <a:r>
              <a:rPr lang="en-US" dirty="0"/>
              <a:t>(Digital Signal)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1"/>
                </a:solidFill>
              </a:rPr>
              <a:t>: </a:t>
            </a:r>
            <a:r>
              <a:rPr lang="th-TH" sz="3600" dirty="0" smtClean="0">
                <a:solidFill>
                  <a:schemeClr val="accent1"/>
                </a:solidFill>
              </a:rPr>
              <a:t>ข้อดี</a:t>
            </a:r>
            <a:r>
              <a:rPr lang="en-US" sz="3600" dirty="0" smtClean="0">
                <a:solidFill>
                  <a:schemeClr val="accent1"/>
                </a:solidFill>
              </a:rPr>
              <a:t>-</a:t>
            </a:r>
            <a:r>
              <a:rPr lang="th-TH" sz="3600" dirty="0" smtClean="0">
                <a:solidFill>
                  <a:schemeClr val="accent1"/>
                </a:solidFill>
              </a:rPr>
              <a:t>ข้อเสียของสัญญาณดิจิตอล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74464"/>
          </a:xfrm>
        </p:spPr>
        <p:txBody>
          <a:bodyPr>
            <a:normAutofit fontScale="92500" lnSpcReduction="10000"/>
          </a:bodyPr>
          <a:lstStyle/>
          <a:p>
            <a:r>
              <a:rPr lang="th-TH" b="1" dirty="0" smtClean="0"/>
              <a:t>ข้อดี</a:t>
            </a:r>
          </a:p>
          <a:p>
            <a:pPr lvl="1"/>
            <a:r>
              <a:rPr lang="th-TH" dirty="0" smtClean="0"/>
              <a:t>การแทนข้อมูลเป็นมาตรฐานสากล </a:t>
            </a:r>
            <a:r>
              <a:rPr lang="en-US" dirty="0" smtClean="0"/>
              <a:t>(Universal Representation)</a:t>
            </a:r>
            <a:endParaRPr lang="th-TH" dirty="0" smtClean="0"/>
          </a:p>
          <a:p>
            <a:pPr lvl="1"/>
            <a:r>
              <a:rPr lang="th-TH" dirty="0" smtClean="0"/>
              <a:t>อุปกรณ์จัดเก็บข้อมูล </a:t>
            </a:r>
            <a:r>
              <a:rPr lang="en-US" dirty="0" smtClean="0"/>
              <a:t>(Storage)</a:t>
            </a:r>
            <a:endParaRPr lang="th-TH" dirty="0" smtClean="0"/>
          </a:p>
          <a:p>
            <a:pPr lvl="1"/>
            <a:r>
              <a:rPr lang="th-TH" dirty="0" smtClean="0"/>
              <a:t>ความสามารถในการถ่ายทอดข้อมูล </a:t>
            </a:r>
            <a:r>
              <a:rPr lang="en-US" dirty="0" smtClean="0"/>
              <a:t>(Transmission)</a:t>
            </a:r>
            <a:endParaRPr lang="th-TH" dirty="0" smtClean="0"/>
          </a:p>
          <a:p>
            <a:pPr lvl="1"/>
            <a:r>
              <a:rPr lang="th-TH" dirty="0" smtClean="0"/>
              <a:t>การประมวลผล</a:t>
            </a:r>
            <a:r>
              <a:rPr lang="th-TH" dirty="0"/>
              <a:t> </a:t>
            </a:r>
            <a:r>
              <a:rPr lang="en-US" dirty="0" smtClean="0"/>
              <a:t>(Processing)</a:t>
            </a:r>
            <a:endParaRPr lang="th-TH" dirty="0"/>
          </a:p>
          <a:p>
            <a:r>
              <a:rPr lang="th-TH" b="1" dirty="0" smtClean="0"/>
              <a:t>ข้อเสีย</a:t>
            </a:r>
          </a:p>
          <a:p>
            <a:pPr lvl="1"/>
            <a:r>
              <a:rPr lang="th-TH" dirty="0" smtClean="0"/>
              <a:t>สัญญาณจะถูกลดทอนลง เมื่อมีการรับส่งข้อมูลระยะทางไกลๆ</a:t>
            </a:r>
          </a:p>
          <a:p>
            <a:pPr lvl="1"/>
            <a:r>
              <a:rPr lang="th-TH" dirty="0" smtClean="0"/>
              <a:t>เมื่อมีการแบ่งสัญญาณออกเป็นส่วนๆ ส่วนที่สูญหายจะไม่</a:t>
            </a:r>
            <a:r>
              <a:rPr lang="th-TH" dirty="0" smtClean="0"/>
              <a:t>สามารถกู้คืน</a:t>
            </a:r>
            <a:r>
              <a:rPr lang="th-TH" dirty="0" smtClean="0"/>
              <a:t>มาได้</a:t>
            </a:r>
          </a:p>
          <a:p>
            <a:pPr lvl="1"/>
            <a:r>
              <a:rPr lang="th-TH" dirty="0" smtClean="0"/>
              <a:t>ต้องการพื้นที่ขนาดใหญ่ในการจัดเก็บข้อมูล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152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การแปลงสัญญาณ </a:t>
            </a:r>
            <a:r>
              <a:rPr lang="en-US" dirty="0" smtClean="0"/>
              <a:t>(Conversion)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มี </a:t>
            </a:r>
            <a:r>
              <a:rPr lang="en-US" dirty="0" smtClean="0"/>
              <a:t>2 </a:t>
            </a:r>
            <a:r>
              <a:rPr lang="th-TH" dirty="0" smtClean="0"/>
              <a:t>แบบคือ</a:t>
            </a:r>
          </a:p>
          <a:p>
            <a:pPr lvl="1"/>
            <a:r>
              <a:rPr lang="th-TH" dirty="0" smtClean="0"/>
              <a:t>การแปลงสัญญาณจากอนาล็อกเป็นดิจิตอล </a:t>
            </a:r>
            <a:r>
              <a:rPr lang="en-US" dirty="0" smtClean="0"/>
              <a:t>(Analog to Digital Conversion : ADC)</a:t>
            </a:r>
            <a:endParaRPr lang="th-TH" dirty="0" smtClean="0"/>
          </a:p>
          <a:p>
            <a:pPr lvl="1"/>
            <a:r>
              <a:rPr lang="th-TH" dirty="0" smtClean="0"/>
              <a:t>การแปลงสัญญาณจากดิจิตอลเป็นอนาล็อก </a:t>
            </a:r>
            <a:r>
              <a:rPr lang="en-US" dirty="0" smtClean="0"/>
              <a:t>(</a:t>
            </a:r>
            <a:r>
              <a:rPr lang="en-US" dirty="0"/>
              <a:t>Digital </a:t>
            </a:r>
            <a:r>
              <a:rPr lang="en-US" dirty="0" smtClean="0"/>
              <a:t>to </a:t>
            </a:r>
            <a:r>
              <a:rPr lang="en-US" dirty="0"/>
              <a:t>Analog </a:t>
            </a:r>
            <a:r>
              <a:rPr lang="en-US" dirty="0" smtClean="0"/>
              <a:t>Conversion </a:t>
            </a:r>
            <a:r>
              <a:rPr lang="en-US" dirty="0"/>
              <a:t>: </a:t>
            </a:r>
            <a:r>
              <a:rPr lang="en-US" dirty="0" smtClean="0"/>
              <a:t>DAC</a:t>
            </a:r>
            <a:r>
              <a:rPr lang="en-US" dirty="0"/>
              <a:t>)</a:t>
            </a:r>
            <a:endParaRPr lang="th-TH" dirty="0"/>
          </a:p>
          <a:p>
            <a:pPr lvl="1"/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2305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การแปลงสัญญาณ </a:t>
            </a:r>
            <a:r>
              <a:rPr lang="en-US" dirty="0"/>
              <a:t>(Conversion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1"/>
                </a:solidFill>
              </a:rPr>
              <a:t>: </a:t>
            </a:r>
            <a:r>
              <a:rPr lang="th-TH" sz="4000" dirty="0">
                <a:solidFill>
                  <a:schemeClr val="accent1"/>
                </a:solidFill>
              </a:rPr>
              <a:t>อนาล็อกเป็นดิจิตอล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ข้อมูลในรูปแบบตัวอักษร ภาพนิ่ง เสียง แอนิ</a:t>
            </a:r>
            <a:r>
              <a:rPr lang="th-TH" dirty="0" err="1" smtClean="0"/>
              <a:t>เมชั่น</a:t>
            </a:r>
            <a:r>
              <a:rPr lang="th-TH" dirty="0" smtClean="0"/>
              <a:t> และวีดีโอ ไม่สามารถจัดเก็บลงในคอมพิวเตอร์ด้วยสัญญาณอนาล็อกได้ จึงจำเป็นต้องแปลงสัญญาณอนาล็อกให้อยู่ในรูปแบบสัญญาณดิจิตอลก่อน โดยกระบวนการแปลงมี </a:t>
            </a:r>
            <a:r>
              <a:rPr lang="en-US" dirty="0" smtClean="0"/>
              <a:t>3 </a:t>
            </a:r>
            <a:r>
              <a:rPr lang="th-TH" dirty="0" smtClean="0"/>
              <a:t>ขั้นตอน ได้แก่</a:t>
            </a:r>
          </a:p>
          <a:p>
            <a:pPr lvl="1"/>
            <a:r>
              <a:rPr lang="th-TH" dirty="0" smtClean="0"/>
              <a:t>การสุ่มสัญญาณ </a:t>
            </a:r>
            <a:r>
              <a:rPr lang="en-US" dirty="0" smtClean="0"/>
              <a:t>(Sampling)</a:t>
            </a:r>
          </a:p>
          <a:p>
            <a:pPr lvl="1"/>
            <a:r>
              <a:rPr lang="th-TH" dirty="0" err="1" smtClean="0"/>
              <a:t>การควอน</a:t>
            </a:r>
            <a:r>
              <a:rPr lang="th-TH" dirty="0" smtClean="0"/>
              <a:t>ไตเซชันสัญญาณ </a:t>
            </a:r>
            <a:r>
              <a:rPr lang="en-US" dirty="0" smtClean="0"/>
              <a:t>(Quantization)</a:t>
            </a:r>
          </a:p>
          <a:p>
            <a:pPr lvl="1"/>
            <a:r>
              <a:rPr lang="th-TH" dirty="0" smtClean="0"/>
              <a:t>การแทนรหัสข้อมูลด้วย </a:t>
            </a:r>
            <a:r>
              <a:rPr lang="en-US" dirty="0" smtClean="0"/>
              <a:t>Code Word Generation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5549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การแปลงสัญญาณ </a:t>
            </a:r>
            <a:r>
              <a:rPr lang="en-US" dirty="0" smtClean="0"/>
              <a:t>(Conversion)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1"/>
                </a:solidFill>
              </a:rPr>
              <a:t>: </a:t>
            </a:r>
            <a:r>
              <a:rPr lang="th-TH" sz="4000" dirty="0" smtClean="0">
                <a:solidFill>
                  <a:schemeClr val="accent1"/>
                </a:solidFill>
              </a:rPr>
              <a:t>อนาล็อกเป็นดิจิตอล </a:t>
            </a:r>
            <a:r>
              <a:rPr lang="en-US" sz="3100" dirty="0" smtClean="0">
                <a:solidFill>
                  <a:schemeClr val="accent2"/>
                </a:solidFill>
              </a:rPr>
              <a:t>: </a:t>
            </a:r>
            <a:r>
              <a:rPr lang="th-TH" sz="3100" dirty="0">
                <a:solidFill>
                  <a:schemeClr val="accent2"/>
                </a:solidFill>
              </a:rPr>
              <a:t>การสุ่มสัญญาณ (</a:t>
            </a:r>
            <a:r>
              <a:rPr lang="en-US" sz="3100" dirty="0">
                <a:solidFill>
                  <a:schemeClr val="accent2"/>
                </a:solidFill>
              </a:rPr>
              <a:t>Sampling</a:t>
            </a:r>
            <a:r>
              <a:rPr lang="en-US" sz="3100" dirty="0" smtClean="0">
                <a:solidFill>
                  <a:schemeClr val="accent2"/>
                </a:solidFill>
              </a:rPr>
              <a:t>) [1]</a:t>
            </a:r>
            <a:r>
              <a:rPr lang="en-US" sz="4000" dirty="0">
                <a:solidFill>
                  <a:schemeClr val="accent1"/>
                </a:solidFill>
              </a:rPr>
              <a:t/>
            </a:r>
            <a:br>
              <a:rPr lang="en-US" sz="4000" dirty="0">
                <a:solidFill>
                  <a:schemeClr val="accent1"/>
                </a:solidFill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การสุ่มสัญญาณหมายถึงการเลือกค่า</a:t>
            </a:r>
            <a:r>
              <a:rPr lang="th-TH" dirty="0" err="1" smtClean="0"/>
              <a:t>แอม</a:t>
            </a:r>
            <a:r>
              <a:rPr lang="th-TH" dirty="0" smtClean="0"/>
              <a:t>พลิ</a:t>
            </a:r>
            <a:r>
              <a:rPr lang="th-TH" dirty="0" err="1" smtClean="0"/>
              <a:t>จูด</a:t>
            </a:r>
            <a:r>
              <a:rPr lang="th-TH" dirty="0" smtClean="0"/>
              <a:t>ที่จุดใดๆ ของสัญญาณอนาล็อกตามช่วงเวลาที่เท่ากัน</a:t>
            </a:r>
          </a:p>
          <a:p>
            <a:r>
              <a:rPr lang="th-TH" dirty="0" smtClean="0"/>
              <a:t>การสุ่มสัญญาณที่ขึ้นอยู่กับเวลา จะเรียกว่า </a:t>
            </a:r>
            <a:r>
              <a:rPr lang="en-US" dirty="0" smtClean="0"/>
              <a:t>“Time Discretization” </a:t>
            </a:r>
            <a:r>
              <a:rPr lang="th-TH" dirty="0" smtClean="0"/>
              <a:t>ส่วนการสุ่มสัญญาณที่ไม่เปลี่ยนแปลงตามเวลาจะเรียกว่า </a:t>
            </a:r>
            <a:r>
              <a:rPr lang="en-US" dirty="0" smtClean="0"/>
              <a:t>“Space Discretization”</a:t>
            </a:r>
          </a:p>
          <a:p>
            <a:r>
              <a:rPr lang="th-TH" dirty="0" smtClean="0"/>
              <a:t>ค่าที่ได้จากการสุ่มจะอยู่ในรูปแบบของจุดที่ไม่ต่อเนื่องกัน ผลที่ได้จะมีลักษณะเป็นขั้นบันได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2929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การสุ่มสัญญาณ</a:t>
            </a:r>
            <a:endParaRPr lang="th-TH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17</a:t>
            </a:fld>
            <a:endParaRPr lang="th-TH" dirty="0"/>
          </a:p>
        </p:txBody>
      </p:sp>
      <p:pic>
        <p:nvPicPr>
          <p:cNvPr id="1026" name="Picture 2" descr="http://azimadli.com/vibman/_aintroduction%20to%20machine%20vibration-5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596" y="2041906"/>
            <a:ext cx="6459319" cy="3481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41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solidFill>
                  <a:prstClr val="black">
                    <a:lumMod val="85000"/>
                    <a:lumOff val="15000"/>
                  </a:prstClr>
                </a:solidFill>
              </a:rPr>
              <a:t>การแปลงสัญญาณ </a:t>
            </a: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  <a:t>(Conversion)</a:t>
            </a:r>
            <a:b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sz="4000" dirty="0">
                <a:solidFill>
                  <a:srgbClr val="4A66AC"/>
                </a:solidFill>
              </a:rPr>
              <a:t>: </a:t>
            </a:r>
            <a:r>
              <a:rPr lang="th-TH" sz="4000" dirty="0">
                <a:solidFill>
                  <a:srgbClr val="4A66AC"/>
                </a:solidFill>
              </a:rPr>
              <a:t>อนาล็อกเป็นดิจิตอล </a:t>
            </a:r>
            <a:r>
              <a:rPr lang="en-US" sz="3100" dirty="0">
                <a:solidFill>
                  <a:srgbClr val="629DD1"/>
                </a:solidFill>
              </a:rPr>
              <a:t>: </a:t>
            </a:r>
            <a:r>
              <a:rPr lang="th-TH" sz="3100" dirty="0">
                <a:solidFill>
                  <a:srgbClr val="629DD1"/>
                </a:solidFill>
              </a:rPr>
              <a:t>การสุ่มสัญญาณ (</a:t>
            </a:r>
            <a:r>
              <a:rPr lang="en-US" sz="3100" dirty="0">
                <a:solidFill>
                  <a:srgbClr val="629DD1"/>
                </a:solidFill>
              </a:rPr>
              <a:t>Sampling) </a:t>
            </a:r>
            <a:r>
              <a:rPr lang="en-US" sz="3100" dirty="0" smtClean="0">
                <a:solidFill>
                  <a:srgbClr val="629DD1"/>
                </a:solidFill>
              </a:rPr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37888"/>
          </a:xfrm>
        </p:spPr>
        <p:txBody>
          <a:bodyPr>
            <a:normAutofit lnSpcReduction="10000"/>
          </a:bodyPr>
          <a:lstStyle/>
          <a:p>
            <a:r>
              <a:rPr lang="th-TH" b="1" dirty="0" smtClean="0"/>
              <a:t>อัตราการสุ่ม </a:t>
            </a:r>
            <a:r>
              <a:rPr lang="en-US" b="1" dirty="0" smtClean="0"/>
              <a:t>(Sampling Rate) </a:t>
            </a:r>
            <a:r>
              <a:rPr lang="th-TH" dirty="0" smtClean="0"/>
              <a:t>ยิ่งมีอัตราการสุ่มสูง จะได้ผลลัพธ์ของสัญญาณที่สมบูรณ์ครบถ้วน แต่จำนวนข้อมูลที่ได้จากการสุ่มก็จะมากตามไปด้วย ซึ่งมีผลต่อพื้นที่ที่ใช้เก็บข้อมูล</a:t>
            </a:r>
          </a:p>
          <a:p>
            <a:r>
              <a:rPr lang="th-TH" b="1" dirty="0" smtClean="0"/>
              <a:t>ทฤษฎีการสุ่มของ </a:t>
            </a:r>
            <a:r>
              <a:rPr lang="en-US" b="1" dirty="0" err="1" smtClean="0"/>
              <a:t>Nyquist</a:t>
            </a:r>
            <a:r>
              <a:rPr lang="en-US" b="1" dirty="0" smtClean="0"/>
              <a:t> </a:t>
            </a:r>
            <a:r>
              <a:rPr lang="th-TH" dirty="0" smtClean="0"/>
              <a:t>ปี </a:t>
            </a:r>
            <a:r>
              <a:rPr lang="en-US" dirty="0" smtClean="0"/>
              <a:t>1928</a:t>
            </a:r>
            <a:r>
              <a:rPr lang="en-US" b="1" dirty="0" smtClean="0"/>
              <a:t> </a:t>
            </a:r>
            <a:r>
              <a:rPr lang="th-TH" dirty="0" smtClean="0"/>
              <a:t>วิศวกรชาวอเมริกันชื่อ </a:t>
            </a:r>
            <a:r>
              <a:rPr lang="en-US" dirty="0" smtClean="0"/>
              <a:t>Harry </a:t>
            </a:r>
            <a:r>
              <a:rPr lang="en-US" dirty="0" err="1" smtClean="0"/>
              <a:t>Nyquist</a:t>
            </a:r>
            <a:r>
              <a:rPr lang="en-US" dirty="0" smtClean="0"/>
              <a:t> </a:t>
            </a:r>
            <a:r>
              <a:rPr lang="th-TH" dirty="0" smtClean="0"/>
              <a:t>ได้พิสูจน์ว่าการเก็บตัวอย่างของสัญญาณไม่จำเป็นต้องบันทึกสัญญาณทั้งหมด แต่ดึงมาเฉพาะบางส่วนก็สามารถนำมาใช้แทนข้อมูลเดิมได้ แต่มีเงื่อนไขคืออัตราการสุ่มต้องมีค่าไม่น้อยกว่า </a:t>
            </a:r>
            <a:r>
              <a:rPr lang="en-US" dirty="0" smtClean="0"/>
              <a:t>2 </a:t>
            </a:r>
            <a:r>
              <a:rPr lang="th-TH" dirty="0" smtClean="0"/>
              <a:t>เท่าของ</a:t>
            </a:r>
            <a:r>
              <a:rPr lang="th-TH" dirty="0" err="1" smtClean="0"/>
              <a:t>แบนด์วิดธ์</a:t>
            </a:r>
            <a:r>
              <a:rPr lang="th-TH" dirty="0" smtClean="0"/>
              <a:t> ต่อมาในปี </a:t>
            </a:r>
            <a:r>
              <a:rPr lang="en-US" dirty="0" smtClean="0"/>
              <a:t>1949 </a:t>
            </a:r>
            <a:r>
              <a:rPr lang="th-TH" dirty="0" smtClean="0"/>
              <a:t>นักคณิตศาสตร์ชื่อ </a:t>
            </a:r>
            <a:r>
              <a:rPr lang="en-US" dirty="0" smtClean="0"/>
              <a:t>Claud Shannon </a:t>
            </a:r>
            <a:r>
              <a:rPr lang="th-TH" dirty="0" smtClean="0"/>
              <a:t>ได้พิสูจน์ทฤษฎีดังกล่าวจนได้รับการยอมรับ จึงเรียกทฤษฎีนี้ว่า </a:t>
            </a:r>
            <a:r>
              <a:rPr lang="en-US" b="1" dirty="0" smtClean="0"/>
              <a:t>“</a:t>
            </a:r>
            <a:r>
              <a:rPr lang="en-US" b="1" dirty="0" err="1" smtClean="0"/>
              <a:t>Nyquist</a:t>
            </a:r>
            <a:r>
              <a:rPr lang="en-US" b="1" dirty="0" smtClean="0"/>
              <a:t>-Shannon”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1850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การแปลงสัญญาณ </a:t>
            </a:r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(Conversion)</a:t>
            </a:r>
            <a:b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sz="3600" dirty="0">
                <a:solidFill>
                  <a:srgbClr val="4A66AC"/>
                </a:solidFill>
              </a:rPr>
              <a:t>: </a:t>
            </a:r>
            <a:r>
              <a:rPr lang="th-TH" sz="3600" dirty="0">
                <a:solidFill>
                  <a:srgbClr val="4A66AC"/>
                </a:solidFill>
              </a:rPr>
              <a:t>อนาล็อกเป็นดิจิตอล </a:t>
            </a:r>
            <a:r>
              <a:rPr lang="en-US" sz="2800" dirty="0">
                <a:solidFill>
                  <a:srgbClr val="629DD1"/>
                </a:solidFill>
              </a:rPr>
              <a:t>: </a:t>
            </a:r>
            <a:r>
              <a:rPr lang="th-TH" sz="2800" dirty="0">
                <a:solidFill>
                  <a:srgbClr val="629DD1"/>
                </a:solidFill>
              </a:rPr>
              <a:t>การสุ่มสัญญาณ (</a:t>
            </a:r>
            <a:r>
              <a:rPr lang="en-US" sz="2800" dirty="0">
                <a:solidFill>
                  <a:srgbClr val="629DD1"/>
                </a:solidFill>
              </a:rPr>
              <a:t>Sampling) </a:t>
            </a:r>
            <a:r>
              <a:rPr lang="en-US" sz="2800" dirty="0" smtClean="0">
                <a:solidFill>
                  <a:srgbClr val="629DD1"/>
                </a:solidFill>
              </a:rPr>
              <a:t>[3]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สัญญาณอนาล็อกจะถูกสุ่มสัญญาณด้วยความถี่ต่างกัน เมื่อความถี่ในการสุ่มลดลงน้อยกว่า </a:t>
            </a:r>
            <a:r>
              <a:rPr lang="en-US" dirty="0"/>
              <a:t>2 </a:t>
            </a:r>
            <a:r>
              <a:rPr lang="th-TH" dirty="0"/>
              <a:t>เท่าของ</a:t>
            </a:r>
            <a:r>
              <a:rPr lang="th-TH" dirty="0" err="1"/>
              <a:t>แบนด์วิดธ์</a:t>
            </a:r>
            <a:r>
              <a:rPr lang="th-TH" dirty="0"/>
              <a:t>ของ</a:t>
            </a:r>
            <a:r>
              <a:rPr lang="th-TH" dirty="0" smtClean="0"/>
              <a:t>คลื่น</a:t>
            </a:r>
            <a:r>
              <a:rPr lang="th-TH" dirty="0"/>
              <a:t>อนาล็อก</a:t>
            </a:r>
            <a:r>
              <a:rPr lang="th-TH" dirty="0" smtClean="0"/>
              <a:t>จะทำให้</a:t>
            </a:r>
            <a:r>
              <a:rPr lang="th-TH" dirty="0"/>
              <a:t>ได้ผลลัพธ์ที่มีข้อมูลบางส่วนซ้อนทับกัน เรียกว่า </a:t>
            </a:r>
            <a:r>
              <a:rPr lang="en-US" b="1" dirty="0"/>
              <a:t>“Alias” </a:t>
            </a:r>
            <a:r>
              <a:rPr lang="th-TH" dirty="0"/>
              <a:t>หรือคลื่นแฝง</a:t>
            </a:r>
          </a:p>
          <a:p>
            <a:r>
              <a:rPr lang="th-TH" dirty="0"/>
              <a:t>อุปกรณ์สำหรับแปลงจากสัญญาณอนาล็อกเป็นดิจิตอลจึงต้องมี</a:t>
            </a:r>
            <a:r>
              <a:rPr lang="th-TH" dirty="0" smtClean="0"/>
              <a:t>ตัว</a:t>
            </a:r>
            <a:r>
              <a:rPr lang="th-TH" dirty="0"/>
              <a:t>กรองติดตั้งไว้ก่อนหน้าวงจรสุ่มสัญญาณ เพื่อกรองความถี่สูงออกก่อนที่สัญญาณจะถูกสุ่ม เรียกว่า </a:t>
            </a:r>
            <a:r>
              <a:rPr lang="en-US" b="1" dirty="0"/>
              <a:t>“Anti-Aliasing Filter”</a:t>
            </a:r>
            <a:endParaRPr lang="th-TH" b="1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6009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425" y="1671638"/>
            <a:ext cx="9247187" cy="4239584"/>
          </a:xfrm>
        </p:spPr>
        <p:txBody>
          <a:bodyPr>
            <a:normAutofit/>
          </a:bodyPr>
          <a:lstStyle/>
          <a:p>
            <a:r>
              <a:rPr lang="th-TH" sz="3600" b="1" dirty="0" smtClean="0"/>
              <a:t>ทำความรู้จักกับข้อมูลแบบอนาล็อกและดิจิตอล</a:t>
            </a:r>
          </a:p>
          <a:p>
            <a:r>
              <a:rPr lang="th-TH" sz="3600" b="1" dirty="0" smtClean="0"/>
              <a:t>สัญญาณอนาล็อก </a:t>
            </a:r>
            <a:r>
              <a:rPr lang="en-US" sz="3600" b="1" dirty="0" smtClean="0"/>
              <a:t>(Analog Signal)</a:t>
            </a:r>
            <a:endParaRPr lang="th-TH" sz="3600" b="1" dirty="0" smtClean="0"/>
          </a:p>
          <a:p>
            <a:r>
              <a:rPr lang="th-TH" sz="3600" b="1" dirty="0" smtClean="0"/>
              <a:t>สัญญาณดิจิตอล </a:t>
            </a:r>
            <a:r>
              <a:rPr lang="en-US" sz="3600" b="1" dirty="0" smtClean="0"/>
              <a:t>(Digital Signal</a:t>
            </a:r>
            <a:r>
              <a:rPr lang="en-US" sz="3600" b="1" dirty="0"/>
              <a:t>)</a:t>
            </a:r>
            <a:endParaRPr lang="th-TH" sz="3600" b="1" dirty="0"/>
          </a:p>
          <a:p>
            <a:r>
              <a:rPr lang="th-TH" sz="3600" b="1" dirty="0" smtClean="0"/>
              <a:t>การแปลงสัญญาณ </a:t>
            </a:r>
            <a:r>
              <a:rPr lang="en-US" sz="3600" b="1" dirty="0" smtClean="0"/>
              <a:t>(Conversion)</a:t>
            </a:r>
            <a:endParaRPr lang="th-TH" sz="3600" b="1" dirty="0" smtClean="0"/>
          </a:p>
          <a:p>
            <a:r>
              <a:rPr lang="th-TH" sz="3600" b="1" dirty="0" smtClean="0"/>
              <a:t>การเข้ารหัสสัญญาณด้วยวิธี </a:t>
            </a:r>
            <a:r>
              <a:rPr lang="en-US" sz="3600" b="1" dirty="0" smtClean="0"/>
              <a:t>PCM</a:t>
            </a:r>
            <a:endParaRPr lang="th-TH" sz="36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71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การแปลงสัญญาณ </a:t>
            </a:r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(Conversion)</a:t>
            </a:r>
            <a:b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sz="3600" dirty="0">
                <a:solidFill>
                  <a:srgbClr val="4A66AC"/>
                </a:solidFill>
              </a:rPr>
              <a:t>: </a:t>
            </a:r>
            <a:r>
              <a:rPr lang="th-TH" sz="3600" dirty="0">
                <a:solidFill>
                  <a:srgbClr val="4A66AC"/>
                </a:solidFill>
              </a:rPr>
              <a:t>อนาล็อกเป็นดิจิตอล </a:t>
            </a:r>
            <a:r>
              <a:rPr lang="en-US" sz="2800" dirty="0">
                <a:solidFill>
                  <a:srgbClr val="629DD1"/>
                </a:solidFill>
              </a:rPr>
              <a:t>: </a:t>
            </a:r>
            <a:r>
              <a:rPr lang="th-TH" sz="2800" dirty="0" err="1" smtClean="0">
                <a:solidFill>
                  <a:srgbClr val="629DD1"/>
                </a:solidFill>
              </a:rPr>
              <a:t>การควอน</a:t>
            </a:r>
            <a:r>
              <a:rPr lang="th-TH" sz="2800" dirty="0" smtClean="0">
                <a:solidFill>
                  <a:srgbClr val="629DD1"/>
                </a:solidFill>
              </a:rPr>
              <a:t>ไต</a:t>
            </a:r>
            <a:r>
              <a:rPr lang="th-TH" sz="2800" dirty="0" err="1" smtClean="0">
                <a:solidFill>
                  <a:srgbClr val="629DD1"/>
                </a:solidFill>
              </a:rPr>
              <a:t>เซชั่น</a:t>
            </a:r>
            <a:r>
              <a:rPr lang="th-TH" sz="2800" dirty="0" smtClean="0">
                <a:solidFill>
                  <a:srgbClr val="629DD1"/>
                </a:solidFill>
              </a:rPr>
              <a:t> (</a:t>
            </a:r>
            <a:r>
              <a:rPr lang="en-US" sz="2800" dirty="0" smtClean="0">
                <a:solidFill>
                  <a:srgbClr val="629DD1"/>
                </a:solidFill>
              </a:rPr>
              <a:t>Quantization) [1]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ผลลัพธ์จากขั้นตอนการสุ่มสัญญาณจะได้เป็นชุดของค่าตัวอย่าง </a:t>
            </a:r>
            <a:r>
              <a:rPr lang="en-US" dirty="0" smtClean="0"/>
              <a:t>(Sample Value) </a:t>
            </a:r>
            <a:r>
              <a:rPr lang="th-TH" dirty="0" smtClean="0"/>
              <a:t>โดยจำนวนของค่าการสุ่มจะขึ้นอยู่กับอัตราการสุ่ม ซึ่งจะเป็นตัวกำหนดคุณภาพข้อมูล</a:t>
            </a:r>
          </a:p>
          <a:p>
            <a:r>
              <a:rPr lang="th-TH" dirty="0" smtClean="0"/>
              <a:t>เมื่อได้ค่าจากการสุ่มแล้วจะนำค่าเหล่านี้มาพิจารณาเพื่อเลือกเฉพาะค่าที่จำเป็นต้องบันทึกเท่านั้น ซึ่งมีความสำคัญอย่างยิ่ง เพราะมีผลต่อพื้นที่จัดเก็บข้อมูล รวมถึงคุณภาพของสัญญาณดิจิตอล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2033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การแปลงสัญญาณ </a:t>
            </a:r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(Conversion)</a:t>
            </a:r>
            <a:b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sz="3600" dirty="0">
                <a:solidFill>
                  <a:srgbClr val="4A66AC"/>
                </a:solidFill>
              </a:rPr>
              <a:t>: </a:t>
            </a:r>
            <a:r>
              <a:rPr lang="th-TH" sz="3600" dirty="0">
                <a:solidFill>
                  <a:srgbClr val="4A66AC"/>
                </a:solidFill>
              </a:rPr>
              <a:t>อนาล็อกเป็นดิจิตอล </a:t>
            </a:r>
            <a:r>
              <a:rPr lang="en-US" sz="2800" dirty="0">
                <a:solidFill>
                  <a:srgbClr val="629DD1"/>
                </a:solidFill>
              </a:rPr>
              <a:t>: </a:t>
            </a:r>
            <a:r>
              <a:rPr lang="th-TH" sz="2800" dirty="0" err="1" smtClean="0">
                <a:solidFill>
                  <a:srgbClr val="629DD1"/>
                </a:solidFill>
              </a:rPr>
              <a:t>การควอน</a:t>
            </a:r>
            <a:r>
              <a:rPr lang="th-TH" sz="2800" dirty="0" smtClean="0">
                <a:solidFill>
                  <a:srgbClr val="629DD1"/>
                </a:solidFill>
              </a:rPr>
              <a:t>ไต</a:t>
            </a:r>
            <a:r>
              <a:rPr lang="th-TH" sz="2800" dirty="0" err="1" smtClean="0">
                <a:solidFill>
                  <a:srgbClr val="629DD1"/>
                </a:solidFill>
              </a:rPr>
              <a:t>เซชั่น</a:t>
            </a:r>
            <a:r>
              <a:rPr lang="th-TH" sz="2800" dirty="0" smtClean="0">
                <a:solidFill>
                  <a:srgbClr val="629DD1"/>
                </a:solidFill>
              </a:rPr>
              <a:t> (</a:t>
            </a:r>
            <a:r>
              <a:rPr lang="en-US" sz="2800" dirty="0" smtClean="0">
                <a:solidFill>
                  <a:srgbClr val="629DD1"/>
                </a:solidFill>
              </a:rPr>
              <a:t>Quantization) 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Quantization Level </a:t>
            </a:r>
            <a:r>
              <a:rPr lang="th-TH" dirty="0" smtClean="0"/>
              <a:t>หมายถึงจำนวน </a:t>
            </a:r>
            <a:r>
              <a:rPr lang="en-US" dirty="0" smtClean="0"/>
              <a:t>Sample Value </a:t>
            </a:r>
            <a:r>
              <a:rPr lang="th-TH" dirty="0" smtClean="0"/>
              <a:t>ที่ได้จากการสุ่มที่สามารถใช้แทนสัญญาณดิจิตอลได้ ยิ่งใช้ </a:t>
            </a:r>
            <a:r>
              <a:rPr lang="en-US" dirty="0" smtClean="0"/>
              <a:t>Level </a:t>
            </a:r>
            <a:r>
              <a:rPr lang="th-TH" dirty="0" smtClean="0"/>
              <a:t>มากสัญญาณดิจิตอลจะยิ่งมีคุณภาพสูง แต่จะใช้พื้นที่จัดเก็บข้อมูลและใช้เวลาในการประมวลผลมากขึ้น</a:t>
            </a:r>
          </a:p>
          <a:p>
            <a:r>
              <a:rPr lang="th-TH" dirty="0" smtClean="0"/>
              <a:t>วิธีการหนึ่งที่ใช้ในการเลือกค่าจาก </a:t>
            </a:r>
            <a:r>
              <a:rPr lang="en-US" dirty="0" smtClean="0"/>
              <a:t>Sample Value </a:t>
            </a:r>
            <a:r>
              <a:rPr lang="th-TH" dirty="0" smtClean="0"/>
              <a:t>ที่ได้จากการสุ่ม คือการแบ่ง</a:t>
            </a:r>
            <a:r>
              <a:rPr lang="th-TH" dirty="0" err="1" smtClean="0"/>
              <a:t>แอม</a:t>
            </a:r>
            <a:r>
              <a:rPr lang="th-TH" dirty="0" smtClean="0"/>
              <a:t>พลิ</a:t>
            </a:r>
            <a:r>
              <a:rPr lang="th-TH" dirty="0" err="1" smtClean="0"/>
              <a:t>จูด</a:t>
            </a:r>
            <a:r>
              <a:rPr lang="th-TH" dirty="0" smtClean="0"/>
              <a:t>ออกเป็นระดับ </a:t>
            </a:r>
            <a:r>
              <a:rPr lang="en-US" b="1" dirty="0" smtClean="0"/>
              <a:t>“Amplitude-Discretization”</a:t>
            </a:r>
            <a:endParaRPr lang="th-TH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6664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dirty="0" smtClean="0"/>
              <a:t>ตัวอย่างการ </a:t>
            </a:r>
            <a:r>
              <a:rPr lang="en-US" sz="4000" b="0" dirty="0" smtClean="0"/>
              <a:t>Quantization </a:t>
            </a:r>
            <a:r>
              <a:rPr lang="th-TH" sz="4000" b="0" dirty="0" smtClean="0"/>
              <a:t>ที่ </a:t>
            </a:r>
            <a:r>
              <a:rPr lang="en-US" sz="4000" b="0" dirty="0" smtClean="0"/>
              <a:t>Level </a:t>
            </a:r>
            <a:r>
              <a:rPr lang="th-TH" sz="4000" b="0" dirty="0" smtClean="0"/>
              <a:t>ต่างๆ</a:t>
            </a:r>
            <a:endParaRPr lang="th-TH" sz="4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22</a:t>
            </a:fld>
            <a:endParaRPr lang="th-TH" dirty="0"/>
          </a:p>
        </p:txBody>
      </p:sp>
      <p:pic>
        <p:nvPicPr>
          <p:cNvPr id="1026" name="Picture 2" descr="http://www.tufts.edu/programs/mma/mrap/analogdigitalhistory/D2quantization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912" y="2180970"/>
            <a:ext cx="9604491" cy="374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3425952" y="5401055"/>
            <a:ext cx="1048512" cy="10485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Lvl</a:t>
            </a:r>
            <a:r>
              <a:rPr lang="en-US" dirty="0" smtClean="0"/>
              <a:t> 1</a:t>
            </a:r>
            <a:endParaRPr lang="th-TH" dirty="0"/>
          </a:p>
        </p:txBody>
      </p:sp>
      <p:sp>
        <p:nvSpPr>
          <p:cNvPr id="7" name="Oval 6"/>
          <p:cNvSpPr/>
          <p:nvPr/>
        </p:nvSpPr>
        <p:spPr>
          <a:xfrm>
            <a:off x="6367901" y="5401055"/>
            <a:ext cx="1048512" cy="10485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Lvl</a:t>
            </a:r>
            <a:r>
              <a:rPr lang="en-US" dirty="0" smtClean="0"/>
              <a:t> 2</a:t>
            </a:r>
            <a:endParaRPr lang="th-TH" dirty="0"/>
          </a:p>
        </p:txBody>
      </p:sp>
      <p:sp>
        <p:nvSpPr>
          <p:cNvPr id="8" name="Oval 7"/>
          <p:cNvSpPr/>
          <p:nvPr/>
        </p:nvSpPr>
        <p:spPr>
          <a:xfrm>
            <a:off x="9454896" y="5401055"/>
            <a:ext cx="1048512" cy="10485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Lvl</a:t>
            </a:r>
            <a:r>
              <a:rPr lang="en-US" dirty="0" smtClean="0"/>
              <a:t> 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8803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การแปลงสัญญาณ </a:t>
            </a:r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(Conversion)</a:t>
            </a:r>
            <a:b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sz="3600" dirty="0">
                <a:solidFill>
                  <a:srgbClr val="4A66AC"/>
                </a:solidFill>
              </a:rPr>
              <a:t>: </a:t>
            </a:r>
            <a:r>
              <a:rPr lang="th-TH" sz="3600" dirty="0">
                <a:solidFill>
                  <a:srgbClr val="4A66AC"/>
                </a:solidFill>
              </a:rPr>
              <a:t>อนาล็อกเป็นดิจิตอล </a:t>
            </a:r>
            <a:r>
              <a:rPr lang="en-US" sz="2800" dirty="0">
                <a:solidFill>
                  <a:srgbClr val="629DD1"/>
                </a:solidFill>
              </a:rPr>
              <a:t>: </a:t>
            </a:r>
            <a:r>
              <a:rPr lang="th-TH" sz="2800" dirty="0" smtClean="0">
                <a:solidFill>
                  <a:srgbClr val="629DD1"/>
                </a:solidFill>
              </a:rPr>
              <a:t>การแทนรหัสข้อมูลด้วย </a:t>
            </a:r>
            <a:r>
              <a:rPr lang="en-US" sz="2800" dirty="0" smtClean="0">
                <a:solidFill>
                  <a:srgbClr val="629DD1"/>
                </a:solidFill>
              </a:rPr>
              <a:t>Code Word Generation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เมื่อขั้นตอนการ </a:t>
            </a:r>
            <a:r>
              <a:rPr lang="en-US" dirty="0" smtClean="0"/>
              <a:t>Quantization </a:t>
            </a:r>
            <a:r>
              <a:rPr lang="th-TH" dirty="0" smtClean="0"/>
              <a:t>สิ้นสุดลง จะได้ผลลัพธ์เป็นกลุ่มของ </a:t>
            </a:r>
            <a:r>
              <a:rPr lang="en-US" dirty="0" smtClean="0"/>
              <a:t>Sample Value </a:t>
            </a:r>
            <a:r>
              <a:rPr lang="th-TH" dirty="0" smtClean="0"/>
              <a:t>ที่ถูกแบ่งตามระดับของ</a:t>
            </a:r>
            <a:r>
              <a:rPr lang="th-TH" dirty="0" err="1" smtClean="0"/>
              <a:t>แอม</a:t>
            </a:r>
            <a:r>
              <a:rPr lang="th-TH" dirty="0" smtClean="0"/>
              <a:t>พลิ</a:t>
            </a:r>
            <a:r>
              <a:rPr lang="th-TH" dirty="0" err="1" smtClean="0"/>
              <a:t>จูด</a:t>
            </a:r>
            <a:r>
              <a:rPr lang="th-TH" dirty="0" smtClean="0"/>
              <a:t>ต่อหน่วยเวลา</a:t>
            </a:r>
          </a:p>
          <a:p>
            <a:r>
              <a:rPr lang="th-TH" dirty="0" smtClean="0"/>
              <a:t>จากนั้นจึงนำมาแทนให้อยู่ใน</a:t>
            </a:r>
            <a:r>
              <a:rPr lang="th-TH" dirty="0" err="1" smtClean="0"/>
              <a:t>รูปไบ</a:t>
            </a:r>
            <a:r>
              <a:rPr lang="th-TH" dirty="0" smtClean="0"/>
              <a:t>นารี เพื่อนำไปใช้แทนข้อมูลในคอมพิวเตอร์ เรียกขั้นตอนนี้ว่า </a:t>
            </a:r>
            <a:r>
              <a:rPr lang="en-US" dirty="0" smtClean="0"/>
              <a:t>“Code Word Generation”</a:t>
            </a:r>
          </a:p>
          <a:p>
            <a:r>
              <a:rPr lang="th-TH" dirty="0" smtClean="0"/>
              <a:t>และสุดท้ายจึงนำข้อมูลไปจัดเก็บในแหล่งจัดเก็บข้อมูลทางกายภาพ </a:t>
            </a:r>
            <a:r>
              <a:rPr lang="en-US" dirty="0" smtClean="0"/>
              <a:t>(Physical Storage)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222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dirty="0" smtClean="0"/>
              <a:t>การแปลงจากสัญญาณอนาล็อกเป็นดิจิตอล </a:t>
            </a:r>
            <a:r>
              <a:rPr lang="en-US" sz="4000" b="0" dirty="0" smtClean="0"/>
              <a:t>(ADC)</a:t>
            </a:r>
            <a:endParaRPr lang="th-TH" sz="4000" b="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826035"/>
              </p:ext>
            </p:extLst>
          </p:nvPr>
        </p:nvGraphicFramePr>
        <p:xfrm>
          <a:off x="2954973" y="2243328"/>
          <a:ext cx="7213155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24</a:t>
            </a:fld>
            <a:endParaRPr lang="th-TH" dirty="0"/>
          </a:p>
        </p:txBody>
      </p:sp>
      <p:sp>
        <p:nvSpPr>
          <p:cNvPr id="6" name="Right Arrow 5"/>
          <p:cNvSpPr/>
          <p:nvPr/>
        </p:nvSpPr>
        <p:spPr>
          <a:xfrm>
            <a:off x="1475232" y="3791712"/>
            <a:ext cx="2279904" cy="68275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Analog Signal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9367965" y="3791077"/>
            <a:ext cx="2279904" cy="68275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Digital Signal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254752" y="2323782"/>
            <a:ext cx="2157984" cy="10485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Encoder</a:t>
            </a:r>
            <a:endParaRPr lang="th-TH" dirty="0"/>
          </a:p>
        </p:txBody>
      </p:sp>
      <p:sp>
        <p:nvSpPr>
          <p:cNvPr id="9" name="Line Callout 1 8"/>
          <p:cNvSpPr/>
          <p:nvPr/>
        </p:nvSpPr>
        <p:spPr>
          <a:xfrm>
            <a:off x="4657344" y="5522976"/>
            <a:ext cx="1840992" cy="719328"/>
          </a:xfrm>
          <a:prstGeom prst="borderCallout1">
            <a:avLst>
              <a:gd name="adj1" fmla="val -4979"/>
              <a:gd name="adj2" fmla="val 52594"/>
              <a:gd name="adj3" fmla="val -162076"/>
              <a:gd name="adj4" fmla="val 10338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ตัดคลื่นความถี่สูงออกจากสัญ</a:t>
            </a:r>
            <a:r>
              <a:rPr lang="th-TH" sz="2400" dirty="0"/>
              <a:t>ญ</a:t>
            </a:r>
            <a:r>
              <a:rPr lang="th-TH" sz="2400" dirty="0" smtClean="0"/>
              <a:t>าณ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70608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solidFill>
                  <a:prstClr val="black">
                    <a:lumMod val="85000"/>
                    <a:lumOff val="15000"/>
                  </a:prstClr>
                </a:solidFill>
              </a:rPr>
              <a:t>การแปลงสัญญาณ </a:t>
            </a: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  <a:t>(Conversion)</a:t>
            </a:r>
            <a:b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sz="4000" dirty="0">
                <a:solidFill>
                  <a:srgbClr val="4A66AC"/>
                </a:solidFill>
              </a:rPr>
              <a:t>: </a:t>
            </a:r>
            <a:r>
              <a:rPr lang="th-TH" sz="4000" dirty="0" smtClean="0">
                <a:solidFill>
                  <a:srgbClr val="4A66AC"/>
                </a:solidFill>
              </a:rPr>
              <a:t>ดิจิตอลเป็น</a:t>
            </a:r>
            <a:r>
              <a:rPr lang="th-TH" sz="4000" dirty="0">
                <a:solidFill>
                  <a:srgbClr val="4A66AC"/>
                </a:solidFill>
              </a:rPr>
              <a:t>อนาล็อก</a:t>
            </a: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หากต้องการนำข้อมูลที่จัดเก็บไว้ในคอมพิวเตอร์มาแสดงผล จำเป็นต้องแปลงข้อมูลดิจิตอลให้เป็นอนาล็อก</a:t>
            </a:r>
          </a:p>
          <a:p>
            <a:r>
              <a:rPr lang="th-TH" dirty="0" smtClean="0"/>
              <a:t>มีขั้นดังนี้ ข้อมูลดิจิตอลจะถูกส่งผ่านอุปกรณ์ที่ทำหน้าที่แปลงสัญญาณดิจิตอลเป็นอนาล็อก </a:t>
            </a:r>
            <a:r>
              <a:rPr lang="en-US" dirty="0" smtClean="0"/>
              <a:t>(DAC) </a:t>
            </a:r>
            <a:r>
              <a:rPr lang="th-TH" dirty="0" smtClean="0"/>
              <a:t>จากนั้นส่งต่อให้ </a:t>
            </a:r>
            <a:r>
              <a:rPr lang="en-US" dirty="0" smtClean="0"/>
              <a:t>Low-Pass Filter </a:t>
            </a:r>
            <a:r>
              <a:rPr lang="th-TH" dirty="0" smtClean="0"/>
              <a:t>เพื่อกรองคลื่นความถี่สูงออกไป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5017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dirty="0" smtClean="0"/>
              <a:t>การแปลงจากสัญญาณดิจิตอลเป็นอนาล็อก </a:t>
            </a:r>
            <a:r>
              <a:rPr lang="en-US" sz="4000" b="0" dirty="0" smtClean="0"/>
              <a:t>(DAC)</a:t>
            </a:r>
            <a:endParaRPr lang="th-TH" sz="4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26</a:t>
            </a:fld>
            <a:endParaRPr lang="th-TH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248444"/>
              </p:ext>
            </p:extLst>
          </p:nvPr>
        </p:nvGraphicFramePr>
        <p:xfrm>
          <a:off x="2954973" y="2243328"/>
          <a:ext cx="7213155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ight Arrow 5"/>
          <p:cNvSpPr/>
          <p:nvPr/>
        </p:nvSpPr>
        <p:spPr>
          <a:xfrm>
            <a:off x="1475232" y="3791712"/>
            <a:ext cx="2279904" cy="68275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Digital Signal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9367965" y="3791077"/>
            <a:ext cx="2279904" cy="68275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Analog Signal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254752" y="2323782"/>
            <a:ext cx="2157984" cy="10485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Decoder</a:t>
            </a:r>
            <a:endParaRPr lang="th-TH" dirty="0"/>
          </a:p>
        </p:txBody>
      </p:sp>
      <p:sp>
        <p:nvSpPr>
          <p:cNvPr id="9" name="Line Callout 1 8"/>
          <p:cNvSpPr/>
          <p:nvPr/>
        </p:nvSpPr>
        <p:spPr>
          <a:xfrm>
            <a:off x="4657344" y="5522976"/>
            <a:ext cx="1840992" cy="719328"/>
          </a:xfrm>
          <a:prstGeom prst="borderCallout1">
            <a:avLst>
              <a:gd name="adj1" fmla="val -4979"/>
              <a:gd name="adj2" fmla="val 52594"/>
              <a:gd name="adj3" fmla="val -162076"/>
              <a:gd name="adj4" fmla="val 10338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คลื่นแบบขั้นบันได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89327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prstClr val="black">
                    <a:lumMod val="85000"/>
                    <a:lumOff val="15000"/>
                  </a:prstClr>
                </a:solidFill>
              </a:rPr>
              <a:t>การแปลงสัญญาณ </a:t>
            </a: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  <a:t>(Conversion</a:t>
            </a:r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) </a:t>
            </a:r>
            <a:r>
              <a:rPr lang="en-US" sz="4000" b="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[</a:t>
            </a:r>
            <a:r>
              <a:rPr lang="th-TH" sz="4000" b="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สุดท้าย</a:t>
            </a:r>
            <a:r>
              <a:rPr lang="en-US" sz="4000" b="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]</a:t>
            </a:r>
            <a:endParaRPr lang="th-TH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อุปกรณ์ในปัจจุบันจะสามารถเข้ารหัสและถอดรหัสพร้อมกันได้ เนื่องจากการสื่อสารผ่านมัลติมีเดียจำเป็นต้องผ่านกระบวนการทั้งสอง จึงนำ </a:t>
            </a:r>
            <a:r>
              <a:rPr lang="en-US" dirty="0" smtClean="0"/>
              <a:t>ADC </a:t>
            </a:r>
            <a:r>
              <a:rPr lang="th-TH" dirty="0" smtClean="0"/>
              <a:t>และ </a:t>
            </a:r>
            <a:r>
              <a:rPr lang="en-US" dirty="0" smtClean="0"/>
              <a:t>DAC </a:t>
            </a:r>
            <a:r>
              <a:rPr lang="th-TH" dirty="0" smtClean="0"/>
              <a:t>มารวมเข้าด้วยกัน เรียกว่า </a:t>
            </a:r>
            <a:r>
              <a:rPr lang="en-US" dirty="0" smtClean="0"/>
              <a:t>“Encoder-Decoder” </a:t>
            </a:r>
            <a:r>
              <a:rPr lang="th-TH" dirty="0" smtClean="0"/>
              <a:t>หรือ </a:t>
            </a:r>
            <a:r>
              <a:rPr lang="en-US" dirty="0" smtClean="0"/>
              <a:t>“ADC-DAC”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982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dirty="0" smtClean="0"/>
              <a:t>ADC-DAC</a:t>
            </a:r>
            <a:endParaRPr lang="th-TH" sz="4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28</a:t>
            </a:fld>
            <a:endParaRPr lang="th-TH" dirty="0"/>
          </a:p>
        </p:txBody>
      </p:sp>
      <p:pic>
        <p:nvPicPr>
          <p:cNvPr id="5" name="Picture 2" descr="https://i1.wp.com/moodle.insa-toulouse.fr/pluginfile.php/2632/mod_resource/content/0/content/images/converters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157" y="1690814"/>
            <a:ext cx="8997699" cy="439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54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การเข้ารหัสสัญญาณด้วยวิธี </a:t>
            </a:r>
            <a:r>
              <a:rPr lang="en-US" dirty="0" smtClean="0"/>
              <a:t>PCM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9083676" cy="3777622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Pulse Code Modulation (PCM) </a:t>
            </a:r>
            <a:r>
              <a:rPr lang="th-TH" dirty="0" smtClean="0"/>
              <a:t>เป็นกระบวนที่ใช้เพิ่มประสิทธิภาพของการแปลงสัญญาณระหว่างอนาล็อกและดิจิตอล</a:t>
            </a:r>
          </a:p>
          <a:p>
            <a:r>
              <a:rPr lang="th-TH" dirty="0" smtClean="0"/>
              <a:t>ในกระบวนการเข้ารหัส </a:t>
            </a:r>
            <a:r>
              <a:rPr lang="en-US" dirty="0" smtClean="0"/>
              <a:t>(Encoder) </a:t>
            </a:r>
            <a:r>
              <a:rPr lang="th-TH" dirty="0" smtClean="0"/>
              <a:t>จะมี </a:t>
            </a:r>
            <a:r>
              <a:rPr lang="en-US" dirty="0" smtClean="0"/>
              <a:t>Compressor </a:t>
            </a:r>
            <a:r>
              <a:rPr lang="th-TH" dirty="0" smtClean="0"/>
              <a:t>สำหรับบีบอัด</a:t>
            </a:r>
            <a:r>
              <a:rPr lang="th-TH" dirty="0" err="1" smtClean="0"/>
              <a:t>แอม</a:t>
            </a:r>
            <a:r>
              <a:rPr lang="th-TH" dirty="0" smtClean="0"/>
              <a:t>พลิ</a:t>
            </a:r>
            <a:r>
              <a:rPr lang="th-TH" dirty="0" err="1" smtClean="0"/>
              <a:t>จูด</a:t>
            </a:r>
            <a:r>
              <a:rPr lang="th-TH" dirty="0" smtClean="0"/>
              <a:t> ก่อนนำไปเข้ารหัสด้วย </a:t>
            </a:r>
            <a:r>
              <a:rPr lang="en-US" dirty="0" smtClean="0"/>
              <a:t>ADC</a:t>
            </a:r>
          </a:p>
          <a:p>
            <a:r>
              <a:rPr lang="th-TH" dirty="0" smtClean="0"/>
              <a:t>ในกระบวนการถอดรหัส </a:t>
            </a:r>
            <a:r>
              <a:rPr lang="en-US" dirty="0" smtClean="0"/>
              <a:t>(Decoder) </a:t>
            </a:r>
            <a:r>
              <a:rPr lang="th-TH" dirty="0" smtClean="0"/>
              <a:t>จะมี </a:t>
            </a:r>
            <a:r>
              <a:rPr lang="en-US" dirty="0" smtClean="0"/>
              <a:t>Expander </a:t>
            </a:r>
            <a:r>
              <a:rPr lang="th-TH" dirty="0" smtClean="0"/>
              <a:t>สำหรับขยาย</a:t>
            </a:r>
            <a:r>
              <a:rPr lang="th-TH" dirty="0" err="1" smtClean="0"/>
              <a:t>แอม</a:t>
            </a:r>
            <a:r>
              <a:rPr lang="th-TH" dirty="0" smtClean="0"/>
              <a:t>พลิ</a:t>
            </a:r>
            <a:r>
              <a:rPr lang="th-TH" dirty="0" err="1" smtClean="0"/>
              <a:t>จูด</a:t>
            </a:r>
            <a:r>
              <a:rPr lang="th-TH" dirty="0" smtClean="0"/>
              <a:t>ของสัญญาณจาก </a:t>
            </a:r>
            <a:r>
              <a:rPr lang="en-US" dirty="0" smtClean="0"/>
              <a:t>DAC </a:t>
            </a:r>
            <a:r>
              <a:rPr lang="th-TH" dirty="0" smtClean="0"/>
              <a:t>ก่อนนำสัญญาณที่ได้ไปผ่าน </a:t>
            </a:r>
            <a:r>
              <a:rPr lang="en-US" dirty="0" smtClean="0"/>
              <a:t>Low-Pass Filter 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8802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ทำความรู้จักกับข้อมูลแบบอนาล็อกและ</a:t>
            </a:r>
            <a:r>
              <a:rPr lang="th-TH" dirty="0" smtClean="0"/>
              <a:t>ดิจิตอล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การนำเสนอมัลติมีเดียบนคอมพิวเตอร์จำเป็นต้องแปลงข้อมูลให้อยู่ในรูปของสัญญาณ </a:t>
            </a:r>
            <a:r>
              <a:rPr lang="en-US" dirty="0" smtClean="0"/>
              <a:t>(Signal) </a:t>
            </a:r>
            <a:r>
              <a:rPr lang="th-TH" dirty="0" smtClean="0"/>
              <a:t>ที่สามารถส่งและจัดเก็บลงบนคอมพิวเตอร์หรืออุปกรณ์จัดเก็บข้อมูลต่างๆ</a:t>
            </a:r>
          </a:p>
          <a:p>
            <a:r>
              <a:rPr lang="th-TH" dirty="0" smtClean="0"/>
              <a:t>“สัญญาณ” หมายถึงกระแสไฟฟ้าหรือคลื่นแม่เหล็กไฟฟ้าที่ใช้เพื่อเข้ารหัส            และส่งข้อมูลไปยังอุปกรณ์ต่างๆ</a:t>
            </a:r>
          </a:p>
          <a:p>
            <a:r>
              <a:rPr lang="th-TH" dirty="0" smtClean="0"/>
              <a:t>สัญญาณแบ่งออกเป็น </a:t>
            </a:r>
            <a:r>
              <a:rPr lang="en-US" dirty="0" smtClean="0"/>
              <a:t>2 </a:t>
            </a:r>
            <a:r>
              <a:rPr lang="th-TH" dirty="0" smtClean="0"/>
              <a:t>ประเภทคือ สัญญาณอนาล็อก </a:t>
            </a:r>
            <a:r>
              <a:rPr lang="en-US" dirty="0" smtClean="0"/>
              <a:t>(Analog Signal)</a:t>
            </a:r>
            <a:r>
              <a:rPr lang="th-TH" dirty="0" smtClean="0"/>
              <a:t> และสัญญาณดิจิตอล </a:t>
            </a:r>
            <a:r>
              <a:rPr lang="en-US" dirty="0" smtClean="0"/>
              <a:t>(Digital Signal)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3788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dirty="0" smtClean="0"/>
              <a:t>การทำงานของ </a:t>
            </a:r>
            <a:r>
              <a:rPr lang="en-US" sz="4000" b="0" dirty="0" smtClean="0"/>
              <a:t>PCM </a:t>
            </a:r>
            <a:r>
              <a:rPr lang="th-TH" sz="4000" b="0" dirty="0" smtClean="0"/>
              <a:t>ในวงจร </a:t>
            </a:r>
            <a:r>
              <a:rPr lang="en-US" sz="4000" b="0" dirty="0" smtClean="0"/>
              <a:t>Encoder</a:t>
            </a:r>
            <a:endParaRPr lang="th-TH" sz="4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30</a:t>
            </a:fld>
            <a:endParaRPr lang="th-TH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1741211"/>
              </p:ext>
            </p:extLst>
          </p:nvPr>
        </p:nvGraphicFramePr>
        <p:xfrm>
          <a:off x="2954973" y="2243328"/>
          <a:ext cx="7213155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ight Arrow 5"/>
          <p:cNvSpPr/>
          <p:nvPr/>
        </p:nvSpPr>
        <p:spPr>
          <a:xfrm>
            <a:off x="675069" y="3791077"/>
            <a:ext cx="2279904" cy="68275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Analog Signal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0062909" y="3802634"/>
            <a:ext cx="1617027" cy="68275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Digital Signal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254752" y="2323782"/>
            <a:ext cx="2157984" cy="10485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Encoder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8792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0" dirty="0"/>
              <a:t>การทำงานของ </a:t>
            </a:r>
            <a:r>
              <a:rPr lang="en-US" b="0" dirty="0"/>
              <a:t>PCM </a:t>
            </a:r>
            <a:r>
              <a:rPr lang="th-TH" b="0" dirty="0"/>
              <a:t>ในวงจร </a:t>
            </a:r>
            <a:r>
              <a:rPr lang="en-US" b="0" dirty="0" smtClean="0"/>
              <a:t>Decoder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31</a:t>
            </a:fld>
            <a:endParaRPr lang="th-TH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0397805"/>
              </p:ext>
            </p:extLst>
          </p:nvPr>
        </p:nvGraphicFramePr>
        <p:xfrm>
          <a:off x="2954973" y="2243328"/>
          <a:ext cx="7213155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ight Arrow 5"/>
          <p:cNvSpPr/>
          <p:nvPr/>
        </p:nvSpPr>
        <p:spPr>
          <a:xfrm>
            <a:off x="768096" y="3791077"/>
            <a:ext cx="2279904" cy="68275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Digital Signal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9912096" y="3791712"/>
            <a:ext cx="1592516" cy="68275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Analog Signal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254752" y="2323782"/>
            <a:ext cx="2157984" cy="10485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Decoder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2275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ทำความรู้จักกับข้อมูลแบบอนาล็อกและ</a:t>
            </a:r>
            <a:r>
              <a:rPr lang="th-TH" dirty="0" smtClean="0"/>
              <a:t>ดิจิตอล </a:t>
            </a:r>
            <a:r>
              <a:rPr lang="en-US" dirty="0" smtClean="0"/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ข้อมูลอนาล็อก </a:t>
            </a:r>
            <a:r>
              <a:rPr lang="en-US" b="1" dirty="0" smtClean="0"/>
              <a:t>(Analog Data) </a:t>
            </a:r>
            <a:r>
              <a:rPr lang="th-TH" dirty="0" smtClean="0"/>
              <a:t>เป็นรูปแบบข้อมูลที่มีลำดับต่อเนื่อง </a:t>
            </a:r>
            <a:r>
              <a:rPr lang="en-US" dirty="0" smtClean="0"/>
              <a:t>(Continuous Form) </a:t>
            </a:r>
            <a:r>
              <a:rPr lang="th-TH" dirty="0" smtClean="0"/>
              <a:t>เช่น เสียงของการพูดคุย ซึ่งเป็นลักษณะคลื่นแบบต่อเนื่องที่เดินทางผ่านอากาศ</a:t>
            </a:r>
          </a:p>
          <a:p>
            <a:r>
              <a:rPr lang="th-TH" b="1" dirty="0" smtClean="0"/>
              <a:t>ข้อมูลดิจิตอล </a:t>
            </a:r>
            <a:r>
              <a:rPr lang="en-US" b="1" dirty="0" smtClean="0"/>
              <a:t>(Digital Data) </a:t>
            </a:r>
            <a:r>
              <a:rPr lang="th-TH" dirty="0" smtClean="0"/>
              <a:t>เป็นรูปแบบข้อมูลที่มีลักษณะไม่ต่อเนื่อง </a:t>
            </a:r>
            <a:r>
              <a:rPr lang="en-US" dirty="0" smtClean="0"/>
              <a:t>(Discrete Form) </a:t>
            </a:r>
            <a:r>
              <a:rPr lang="th-TH" dirty="0" smtClean="0"/>
              <a:t>อยู่ใน</a:t>
            </a:r>
            <a:r>
              <a:rPr lang="th-TH" dirty="0" err="1" smtClean="0"/>
              <a:t>รูปแบบไบ</a:t>
            </a:r>
            <a:r>
              <a:rPr lang="th-TH" dirty="0" smtClean="0"/>
              <a:t>นารี </a:t>
            </a:r>
            <a:r>
              <a:rPr lang="en-US" dirty="0" smtClean="0"/>
              <a:t>(Binary) </a:t>
            </a:r>
            <a:r>
              <a:rPr lang="th-TH" dirty="0" smtClean="0"/>
              <a:t>คือมีเฉพาะ </a:t>
            </a:r>
            <a:r>
              <a:rPr lang="en-US" dirty="0" smtClean="0"/>
              <a:t>0 </a:t>
            </a:r>
            <a:r>
              <a:rPr lang="th-TH" dirty="0" smtClean="0"/>
              <a:t>และ </a:t>
            </a:r>
            <a:r>
              <a:rPr lang="en-US" dirty="0" smtClean="0"/>
              <a:t>1 </a:t>
            </a:r>
            <a:r>
              <a:rPr lang="th-TH" dirty="0" smtClean="0"/>
              <a:t>เป็นข้อมูลที่ถูกเก็บอยู่ในหน่วยความจำของคอมพิวเตอร์</a:t>
            </a:r>
          </a:p>
          <a:p>
            <a:r>
              <a:rPr lang="th-TH" dirty="0" smtClean="0"/>
              <a:t>ส่วนสัญญาณ </a:t>
            </a:r>
            <a:r>
              <a:rPr lang="en-US" dirty="0" smtClean="0"/>
              <a:t>(Signal) </a:t>
            </a:r>
            <a:r>
              <a:rPr lang="th-TH" dirty="0" smtClean="0"/>
              <a:t>ก็มีทั้งสัญญาณอนาล็อกและดิจิตอลเช่นกัน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932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สัญญาณอนาล็อก </a:t>
            </a:r>
            <a:r>
              <a:rPr lang="en-US" dirty="0" smtClean="0"/>
              <a:t>(Analog Signal)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สัญญาณอนาล็อกเป็นสัญญาณในรูปของคลื่นต่อเนื่องหรือ </a:t>
            </a:r>
            <a:r>
              <a:rPr lang="en-US" dirty="0" smtClean="0"/>
              <a:t>Sine </a:t>
            </a:r>
            <a:r>
              <a:rPr lang="en-US" dirty="0" smtClean="0"/>
              <a:t>Wave</a:t>
            </a:r>
            <a:r>
              <a:rPr lang="th-TH" dirty="0" smtClean="0"/>
              <a:t> </a:t>
            </a:r>
            <a:r>
              <a:rPr lang="th-TH" dirty="0" smtClean="0"/>
              <a:t>ซึ่งมีความถี่และความเข้มของสัญญาณต่างกัน</a:t>
            </a:r>
          </a:p>
          <a:p>
            <a:r>
              <a:rPr lang="th-TH" dirty="0" smtClean="0"/>
              <a:t>อยู่</a:t>
            </a:r>
            <a:r>
              <a:rPr lang="th-TH" dirty="0" smtClean="0"/>
              <a:t>ในรูปของพลังงานต่างๆที่มนุษย์สามารถสัมผัสได้ เช่น เสียง แสง ความร้อน </a:t>
            </a:r>
          </a:p>
          <a:p>
            <a:r>
              <a:rPr lang="th-TH" dirty="0" smtClean="0"/>
              <a:t>สามารถวัดพลังงานได้จากอุปกรณ์ที่เรียกว่า </a:t>
            </a:r>
            <a:r>
              <a:rPr lang="en-US" dirty="0" smtClean="0"/>
              <a:t>Sensor </a:t>
            </a:r>
            <a:r>
              <a:rPr lang="th-TH" dirty="0" smtClean="0"/>
              <a:t>ที่สามารถวัดและแปลงพลังงานให้อยู่ในรูปสัญญาณที่สามารถอ่านค่าได้ เช่น ไมโครโฟนจะมีเซนเซอร์ที่แปลงพลังงานเสียงเป็นสัญญาณทางไฟฟ้า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1260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สัญญาณอนาล็อก </a:t>
            </a:r>
            <a:r>
              <a:rPr lang="en-US" dirty="0"/>
              <a:t>(Analog Signal</a:t>
            </a:r>
            <a:r>
              <a:rPr lang="en-US" dirty="0" smtClean="0"/>
              <a:t>) </a:t>
            </a:r>
            <a:r>
              <a:rPr lang="en-US" sz="3600" dirty="0" smtClean="0">
                <a:solidFill>
                  <a:schemeClr val="accent1"/>
                </a:solidFill>
              </a:rPr>
              <a:t>: </a:t>
            </a:r>
            <a:r>
              <a:rPr lang="th-TH" sz="3600" dirty="0" smtClean="0">
                <a:solidFill>
                  <a:schemeClr val="accent1"/>
                </a:solidFill>
              </a:rPr>
              <a:t>คุณสมบัติสำคัญ</a:t>
            </a:r>
            <a:endParaRPr lang="th-TH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25696"/>
          </a:xfrm>
        </p:spPr>
        <p:txBody>
          <a:bodyPr>
            <a:normAutofit/>
          </a:bodyPr>
          <a:lstStyle/>
          <a:p>
            <a:r>
              <a:rPr lang="en-US" b="1" dirty="0" smtClean="0"/>
              <a:t>1) </a:t>
            </a:r>
            <a:r>
              <a:rPr lang="th-TH" b="1" dirty="0" err="1" smtClean="0"/>
              <a:t>แอม</a:t>
            </a:r>
            <a:r>
              <a:rPr lang="th-TH" b="1" dirty="0" smtClean="0"/>
              <a:t>พลิ</a:t>
            </a:r>
            <a:r>
              <a:rPr lang="th-TH" b="1" dirty="0" err="1" smtClean="0"/>
              <a:t>จูด</a:t>
            </a:r>
            <a:r>
              <a:rPr lang="th-TH" b="1" dirty="0" smtClean="0"/>
              <a:t> </a:t>
            </a:r>
            <a:r>
              <a:rPr lang="en-US" b="1" dirty="0" smtClean="0"/>
              <a:t>(Amplitude) </a:t>
            </a:r>
            <a:r>
              <a:rPr lang="th-TH" dirty="0" smtClean="0"/>
              <a:t>คือค่าการกระจัด (ระยะจากแนวสุมดุลถึงจุดบนคลื่น) ของจุดใดจุดหนึ่งบนลูกคลื่น หน่วยที่ใช้วัด เช่น </a:t>
            </a:r>
            <a:r>
              <a:rPr lang="en-US" dirty="0" smtClean="0"/>
              <a:t>Volt </a:t>
            </a:r>
            <a:r>
              <a:rPr lang="th-TH" dirty="0" smtClean="0"/>
              <a:t>หรือ </a:t>
            </a:r>
            <a:r>
              <a:rPr lang="en-US" dirty="0" smtClean="0"/>
              <a:t>Watt </a:t>
            </a:r>
            <a:r>
              <a:rPr lang="th-TH" dirty="0" smtClean="0"/>
              <a:t>เป็นต้น โดย</a:t>
            </a:r>
            <a:r>
              <a:rPr lang="th-TH" dirty="0" err="1" smtClean="0"/>
              <a:t>แอม</a:t>
            </a:r>
            <a:r>
              <a:rPr lang="th-TH" dirty="0" smtClean="0"/>
              <a:t>พลิ</a:t>
            </a:r>
            <a:r>
              <a:rPr lang="th-TH" dirty="0" err="1" smtClean="0"/>
              <a:t>จูด</a:t>
            </a:r>
            <a:r>
              <a:rPr lang="th-TH" dirty="0" smtClean="0"/>
              <a:t>แสดงให้เห็นถึงปริมาณพลังงานหรือแรงที่เกิดจากแหล่งกำเนิด</a:t>
            </a:r>
          </a:p>
          <a:p>
            <a:r>
              <a:rPr lang="en-US" b="1" dirty="0" smtClean="0"/>
              <a:t>2) </a:t>
            </a:r>
            <a:r>
              <a:rPr lang="th-TH" b="1" dirty="0" smtClean="0"/>
              <a:t>ความถี่ </a:t>
            </a:r>
            <a:r>
              <a:rPr lang="en-US" b="1" dirty="0" smtClean="0"/>
              <a:t>(Frequency) </a:t>
            </a:r>
            <a:r>
              <a:rPr lang="th-TH" dirty="0" smtClean="0"/>
              <a:t>คือจำนวนของลูกคลื่นใน </a:t>
            </a:r>
            <a:r>
              <a:rPr lang="en-US" b="1" dirty="0" smtClean="0"/>
              <a:t>1 </a:t>
            </a:r>
            <a:r>
              <a:rPr lang="th-TH" b="1" dirty="0" smtClean="0"/>
              <a:t>วินาที </a:t>
            </a:r>
            <a:r>
              <a:rPr lang="th-TH" dirty="0" smtClean="0"/>
              <a:t>ซึ่งความถี่จะมากหรือน้อยขึ้นอยู่กับการเปลี่ยนแปลงของจำนวนลูกคลื่นในหนึ่งหน่วยเวลา สามารถใช้แทนระดับเสียงหรือจำนวนสีของแสงได้ มีหน่วยเป็น </a:t>
            </a:r>
            <a:r>
              <a:rPr lang="en-US" dirty="0" smtClean="0"/>
              <a:t>Hertz</a:t>
            </a:r>
            <a:endParaRPr lang="th-TH" dirty="0" smtClean="0"/>
          </a:p>
          <a:p>
            <a:r>
              <a:rPr lang="en-US" b="1" dirty="0" smtClean="0"/>
              <a:t>3) </a:t>
            </a:r>
            <a:r>
              <a:rPr lang="th-TH" b="1" dirty="0" smtClean="0"/>
              <a:t>เฟส </a:t>
            </a:r>
            <a:r>
              <a:rPr lang="en-US" b="1" dirty="0" smtClean="0"/>
              <a:t>(Phase) </a:t>
            </a:r>
            <a:r>
              <a:rPr lang="th-TH" dirty="0" smtClean="0"/>
              <a:t>คือตำแหน่งของลูกคลื่น ณ เวลาเท่ากับศูนย์ โดยตำแหน่งดังกล่าวจะถูกเรียกเป็นองศา ซึ่งหนึ่งลูกคลื่นจะมี </a:t>
            </a:r>
            <a:r>
              <a:rPr lang="en-US" dirty="0" smtClean="0"/>
              <a:t>360 </a:t>
            </a:r>
            <a:r>
              <a:rPr lang="th-TH" dirty="0" smtClean="0"/>
              <a:t>องศา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2142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dirty="0" smtClean="0"/>
              <a:t>ตัวอย่างของรูปแบบคลื่นในสัญญาณอนาล็อก</a:t>
            </a:r>
            <a:endParaRPr lang="th-TH" sz="4000" b="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2855" y="1720913"/>
            <a:ext cx="9232175" cy="474084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7</a:t>
            </a:fld>
            <a:endParaRPr lang="th-TH" dirty="0"/>
          </a:p>
        </p:txBody>
      </p:sp>
      <p:sp>
        <p:nvSpPr>
          <p:cNvPr id="6" name="Line Callout 1 5"/>
          <p:cNvSpPr/>
          <p:nvPr/>
        </p:nvSpPr>
        <p:spPr>
          <a:xfrm>
            <a:off x="804672" y="3816096"/>
            <a:ext cx="1036320" cy="841248"/>
          </a:xfrm>
          <a:prstGeom prst="borderCallout1">
            <a:avLst>
              <a:gd name="adj1" fmla="val -91"/>
              <a:gd name="adj2" fmla="val 50490"/>
              <a:gd name="adj3" fmla="val -75906"/>
              <a:gd name="adj4" fmla="val 141667"/>
            </a:avLst>
          </a:prstGeom>
          <a:ln>
            <a:prstDash val="lgDash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 </a:t>
            </a:r>
            <a:r>
              <a:rPr lang="th-TH" dirty="0" smtClean="0"/>
              <a:t>องศา</a:t>
            </a:r>
            <a:endParaRPr lang="th-TH" dirty="0"/>
          </a:p>
        </p:txBody>
      </p:sp>
      <p:sp>
        <p:nvSpPr>
          <p:cNvPr id="7" name="Line Callout 1 6"/>
          <p:cNvSpPr/>
          <p:nvPr/>
        </p:nvSpPr>
        <p:spPr>
          <a:xfrm>
            <a:off x="4017264" y="4657344"/>
            <a:ext cx="1036320" cy="841248"/>
          </a:xfrm>
          <a:prstGeom prst="borderCallout1">
            <a:avLst>
              <a:gd name="adj1" fmla="val -91"/>
              <a:gd name="adj2" fmla="val 50490"/>
              <a:gd name="adj3" fmla="val -175906"/>
              <a:gd name="adj4" fmla="val 21667"/>
            </a:avLst>
          </a:prstGeom>
          <a:ln>
            <a:prstDash val="lgDash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360 </a:t>
            </a:r>
            <a:r>
              <a:rPr lang="th-TH" dirty="0" smtClean="0"/>
              <a:t>องศา</a:t>
            </a:r>
            <a:endParaRPr lang="th-TH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40736" y="2292096"/>
            <a:ext cx="0" cy="87782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ine Callout 1 9"/>
          <p:cNvSpPr/>
          <p:nvPr/>
        </p:nvSpPr>
        <p:spPr>
          <a:xfrm>
            <a:off x="531812" y="1643253"/>
            <a:ext cx="1328407" cy="841248"/>
          </a:xfrm>
          <a:prstGeom prst="borderCallout1">
            <a:avLst>
              <a:gd name="adj1" fmla="val 57880"/>
              <a:gd name="adj2" fmla="val 99902"/>
              <a:gd name="adj3" fmla="val 128442"/>
              <a:gd name="adj4" fmla="val 171146"/>
            </a:avLst>
          </a:prstGeom>
          <a:ln>
            <a:prstDash val="lg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err="1" smtClean="0"/>
              <a:t>แอม</a:t>
            </a:r>
            <a:r>
              <a:rPr lang="th-TH" dirty="0" smtClean="0"/>
              <a:t>พลิ</a:t>
            </a:r>
            <a:r>
              <a:rPr lang="th-TH" dirty="0" err="1" smtClean="0"/>
              <a:t>จูด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8287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สัญญาณดิจิตอล </a:t>
            </a:r>
            <a:r>
              <a:rPr lang="en-US" dirty="0"/>
              <a:t>(Digital Signal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เป็นสัญญาณไฟฟ้าแบบไม่ต่อเนื่องที่ได้มาจากการแปลงข้อมูลดิจิตอล เคลื่อนที่ตามระดับแรงดันไฟฟ้าในลักษณะรูปคลื่นสี่เหลี่ยมที่แทนค่าด้วย</a:t>
            </a:r>
            <a:r>
              <a:rPr lang="th-TH" dirty="0" err="1" smtClean="0"/>
              <a:t>รหัสไบ</a:t>
            </a:r>
            <a:r>
              <a:rPr lang="th-TH" dirty="0" smtClean="0"/>
              <a:t>นารี โดยทั่วไปจะแทนข้อมูล </a:t>
            </a:r>
            <a:r>
              <a:rPr lang="en-US" dirty="0" smtClean="0"/>
              <a:t>0 </a:t>
            </a:r>
            <a:r>
              <a:rPr lang="th-TH" dirty="0" smtClean="0"/>
              <a:t>ด้วยค่าแรงดันไฟฟ้า </a:t>
            </a:r>
            <a:r>
              <a:rPr lang="en-US" dirty="0" smtClean="0"/>
              <a:t>(Voltage) </a:t>
            </a:r>
            <a:r>
              <a:rPr lang="th-TH" dirty="0" smtClean="0"/>
              <a:t>ศูนย์โวลต์ และข้อมูล </a:t>
            </a:r>
            <a:r>
              <a:rPr lang="en-US" dirty="0" smtClean="0"/>
              <a:t>1 </a:t>
            </a:r>
            <a:r>
              <a:rPr lang="th-TH" dirty="0" smtClean="0"/>
              <a:t>แทนด้วยค่าแรงดันไฟฟ้าที่เป็นบวก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5974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สัญญาณดิจิตอล </a:t>
            </a:r>
            <a:r>
              <a:rPr lang="en-US" dirty="0"/>
              <a:t>(Digital Signal</a:t>
            </a:r>
            <a:r>
              <a:rPr lang="en-US" dirty="0" smtClean="0"/>
              <a:t>) </a:t>
            </a:r>
            <a:r>
              <a:rPr lang="en-US" sz="3600" dirty="0" smtClean="0">
                <a:solidFill>
                  <a:schemeClr val="accent1"/>
                </a:solidFill>
              </a:rPr>
              <a:t>: </a:t>
            </a:r>
            <a:r>
              <a:rPr lang="th-TH" sz="3600" dirty="0" smtClean="0">
                <a:solidFill>
                  <a:schemeClr val="accent1"/>
                </a:solidFill>
              </a:rPr>
              <a:t>คุณลักษณะที่สำคัญ</a:t>
            </a:r>
            <a:endParaRPr lang="th-TH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th-TH" dirty="0" smtClean="0"/>
              <a:t>ระยะห่างระหว่างบิต </a:t>
            </a:r>
            <a:r>
              <a:rPr lang="en-US" dirty="0" smtClean="0"/>
              <a:t>(Bit Interval) </a:t>
            </a:r>
            <a:r>
              <a:rPr lang="th-TH" dirty="0" smtClean="0"/>
              <a:t>คือหน่วยเวลาที่ใช้ส่งข้อมูลเพียง </a:t>
            </a:r>
            <a:r>
              <a:rPr lang="en-US" b="1" dirty="0" smtClean="0"/>
              <a:t>1 </a:t>
            </a:r>
            <a:r>
              <a:rPr lang="th-TH" b="1" dirty="0" smtClean="0"/>
              <a:t>บิต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2) </a:t>
            </a:r>
            <a:r>
              <a:rPr lang="th-TH" dirty="0" smtClean="0"/>
              <a:t>อัตราการส่งบิตข้อมูล </a:t>
            </a:r>
            <a:r>
              <a:rPr lang="en-US" dirty="0" smtClean="0"/>
              <a:t>(Bit Rate) </a:t>
            </a:r>
            <a:r>
              <a:rPr lang="th-TH" dirty="0" smtClean="0"/>
              <a:t>คือจำนวนบิตที่สามารถส่งได้ในเวลา </a:t>
            </a:r>
            <a:r>
              <a:rPr lang="en-US" dirty="0" smtClean="0"/>
              <a:t>              </a:t>
            </a:r>
            <a:r>
              <a:rPr lang="en-US" b="1" dirty="0" smtClean="0"/>
              <a:t>1 </a:t>
            </a:r>
            <a:r>
              <a:rPr lang="th-TH" b="1" dirty="0" smtClean="0"/>
              <a:t>วินาที </a:t>
            </a:r>
            <a:r>
              <a:rPr lang="th-TH" dirty="0" smtClean="0"/>
              <a:t>มีหน่วยเป็น “</a:t>
            </a:r>
            <a:r>
              <a:rPr lang="th-TH" b="1" dirty="0" smtClean="0"/>
              <a:t>บิตต่อวินาที </a:t>
            </a:r>
            <a:r>
              <a:rPr lang="en-US" b="1" dirty="0" smtClean="0"/>
              <a:t>(Bit </a:t>
            </a:r>
            <a:r>
              <a:rPr lang="en-US" b="1" dirty="0"/>
              <a:t>P</a:t>
            </a:r>
            <a:r>
              <a:rPr lang="en-US" b="1" dirty="0" smtClean="0"/>
              <a:t>er Second : bps)</a:t>
            </a:r>
            <a:r>
              <a:rPr lang="th-TH" dirty="0" smtClean="0"/>
              <a:t>”</a:t>
            </a:r>
            <a:endParaRPr lang="th-T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4807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SarabunPSK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1721</Words>
  <Application>Microsoft Office PowerPoint</Application>
  <PresentationFormat>Widescreen</PresentationFormat>
  <Paragraphs>156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Cordia New</vt:lpstr>
      <vt:lpstr>TH SarabunPSK</vt:lpstr>
      <vt:lpstr>Wingdings 3</vt:lpstr>
      <vt:lpstr>Wisp</vt:lpstr>
      <vt:lpstr>บทที่ 2 : การนำเสนอมัลติมีเดียในรูปแบบดิจิตอล(Digital Representation) สธ212 ระบบสื่อประสมสำหรับธุรกิจ</vt:lpstr>
      <vt:lpstr>Outline</vt:lpstr>
      <vt:lpstr>ทำความรู้จักกับข้อมูลแบบอนาล็อกและดิจิตอล</vt:lpstr>
      <vt:lpstr>ทำความรู้จักกับข้อมูลแบบอนาล็อกและดิจิตอล [2]</vt:lpstr>
      <vt:lpstr>สัญญาณอนาล็อก (Analog Signal)</vt:lpstr>
      <vt:lpstr>สัญญาณอนาล็อก (Analog Signal) : คุณสมบัติสำคัญ</vt:lpstr>
      <vt:lpstr>ตัวอย่างของรูปแบบคลื่นในสัญญาณอนาล็อก</vt:lpstr>
      <vt:lpstr>สัญญาณดิจิตอล (Digital Signal)</vt:lpstr>
      <vt:lpstr>สัญญาณดิจิตอล (Digital Signal) : คุณลักษณะที่สำคัญ</vt:lpstr>
      <vt:lpstr>ตัวอย่างของรูปแบบสัญญาณดิจิตอล</vt:lpstr>
      <vt:lpstr>สัญญาณดิจิตอล (Digital Signal) [2]</vt:lpstr>
      <vt:lpstr>ตัวอย่างของการ Sampling ของสัญญาณดิจิตอล</vt:lpstr>
      <vt:lpstr>สัญญาณดิจิตอล (Digital Signal)  : ข้อดี-ข้อเสียของสัญญาณดิจิตอล</vt:lpstr>
      <vt:lpstr>การแปลงสัญญาณ (Conversion)</vt:lpstr>
      <vt:lpstr>การแปลงสัญญาณ (Conversion) : อนาล็อกเป็นดิจิตอล</vt:lpstr>
      <vt:lpstr>การแปลงสัญญาณ (Conversion) : อนาล็อกเป็นดิจิตอล : การสุ่มสัญญาณ (Sampling) [1] </vt:lpstr>
      <vt:lpstr>การสุ่มสัญญาณ</vt:lpstr>
      <vt:lpstr>การแปลงสัญญาณ (Conversion) : อนาล็อกเป็นดิจิตอล : การสุ่มสัญญาณ (Sampling) [2]</vt:lpstr>
      <vt:lpstr>การแปลงสัญญาณ (Conversion) : อนาล็อกเป็นดิจิตอล : การสุ่มสัญญาณ (Sampling) [3]</vt:lpstr>
      <vt:lpstr>การแปลงสัญญาณ (Conversion) : อนาล็อกเป็นดิจิตอล : การควอนไตเซชั่น (Quantization) [1]</vt:lpstr>
      <vt:lpstr>การแปลงสัญญาณ (Conversion) : อนาล็อกเป็นดิจิตอล : การควอนไตเซชั่น (Quantization) [2]</vt:lpstr>
      <vt:lpstr>ตัวอย่างการ Quantization ที่ Level ต่างๆ</vt:lpstr>
      <vt:lpstr>การแปลงสัญญาณ (Conversion) : อนาล็อกเป็นดิจิตอล : การแทนรหัสข้อมูลด้วย Code Word Generation</vt:lpstr>
      <vt:lpstr>การแปลงจากสัญญาณอนาล็อกเป็นดิจิตอล (ADC)</vt:lpstr>
      <vt:lpstr>การแปลงสัญญาณ (Conversion) : ดิจิตอลเป็นอนาล็อก</vt:lpstr>
      <vt:lpstr>การแปลงจากสัญญาณดิจิตอลเป็นอนาล็อก (DAC)</vt:lpstr>
      <vt:lpstr>การแปลงสัญญาณ (Conversion) [สุดท้าย]</vt:lpstr>
      <vt:lpstr>ADC-DAC</vt:lpstr>
      <vt:lpstr>การเข้ารหัสสัญญาณด้วยวิธี PCM</vt:lpstr>
      <vt:lpstr>การทำงานของ PCM ในวงจร Encoder</vt:lpstr>
      <vt:lpstr>การทำงานของ PCM ในวงจร Decoder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Apipong Pingyod</dc:creator>
  <cp:lastModifiedBy>Apipong Pingyod</cp:lastModifiedBy>
  <cp:revision>121</cp:revision>
  <cp:lastPrinted>2015-08-20T06:00:09Z</cp:lastPrinted>
  <dcterms:created xsi:type="dcterms:W3CDTF">2015-08-08T14:30:10Z</dcterms:created>
  <dcterms:modified xsi:type="dcterms:W3CDTF">2015-08-20T15:08:25Z</dcterms:modified>
</cp:coreProperties>
</file>