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1928814"/>
            <a:ext cx="9948862" cy="3143250"/>
          </a:xfrm>
        </p:spPr>
        <p:txBody>
          <a:bodyPr>
            <a:normAutofit/>
          </a:bodyPr>
          <a:lstStyle/>
          <a:p>
            <a:r>
              <a:rPr lang="th-TH" sz="6000" b="1" dirty="0" smtClean="0"/>
              <a:t>บทที่ </a:t>
            </a:r>
            <a:r>
              <a:rPr lang="en-US" sz="6000" b="1" dirty="0" smtClean="0"/>
              <a:t>1 : Introduction to Multimedia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212 </a:t>
            </a:r>
            <a:r>
              <a:rPr lang="th-TH" sz="4000" dirty="0" smtClean="0"/>
              <a:t>ระบบสื่อประสมสำหรับธุรกิจ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1026" name="Picture 2" descr="http://thumbs.dreamstime.com/z/multimedia-internet-sharing-concept-27907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99" y="28576"/>
            <a:ext cx="4681501" cy="360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การประยุกต์ใช้</a:t>
            </a:r>
            <a:r>
              <a:rPr lang="th-TH" dirty="0" smtClean="0"/>
              <a:t>งาน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24363"/>
          </a:xfrm>
        </p:spPr>
        <p:txBody>
          <a:bodyPr/>
          <a:lstStyle/>
          <a:p>
            <a:r>
              <a:rPr lang="en-US" b="1" dirty="0" smtClean="0"/>
              <a:t>Entertainment (</a:t>
            </a:r>
            <a:r>
              <a:rPr lang="th-TH" b="1" dirty="0" smtClean="0"/>
              <a:t>ความบันเทิง</a:t>
            </a:r>
            <a:r>
              <a:rPr lang="en-US" b="1" dirty="0" smtClean="0"/>
              <a:t>) </a:t>
            </a:r>
            <a:r>
              <a:rPr lang="th-TH" dirty="0" smtClean="0"/>
              <a:t>เช่น เกม ภาพยนตร์ เพลง</a:t>
            </a:r>
            <a:endParaRPr lang="en-US" dirty="0" smtClean="0"/>
          </a:p>
          <a:p>
            <a:r>
              <a:rPr lang="en-US" b="1" dirty="0" smtClean="0"/>
              <a:t>Education </a:t>
            </a:r>
            <a:r>
              <a:rPr lang="th-TH" b="1" dirty="0" smtClean="0"/>
              <a:t>(การศึกษา) </a:t>
            </a:r>
            <a:r>
              <a:rPr lang="th-TH" dirty="0" smtClean="0"/>
              <a:t>เช่น </a:t>
            </a:r>
            <a:r>
              <a:rPr lang="en-US" dirty="0" smtClean="0"/>
              <a:t>E-Learning</a:t>
            </a:r>
          </a:p>
          <a:p>
            <a:r>
              <a:rPr lang="en-US" b="1" dirty="0" smtClean="0"/>
              <a:t>Training </a:t>
            </a:r>
            <a:r>
              <a:rPr lang="th-TH" b="1" dirty="0" smtClean="0"/>
              <a:t>(การฝึกอบรม) </a:t>
            </a:r>
            <a:r>
              <a:rPr lang="th-TH" dirty="0" smtClean="0"/>
              <a:t>เช่น </a:t>
            </a:r>
            <a:r>
              <a:rPr lang="en-US" dirty="0" smtClean="0"/>
              <a:t>Computer Based Training (CBT) </a:t>
            </a:r>
            <a:r>
              <a:rPr lang="th-TH" dirty="0" smtClean="0"/>
              <a:t>การฝึกและพัฒนาบุคลากรในองค์กรด้วยระบบคอมพิวเตอร์</a:t>
            </a:r>
          </a:p>
          <a:p>
            <a:r>
              <a:rPr lang="en-US" b="1" dirty="0" smtClean="0"/>
              <a:t>Presentation </a:t>
            </a:r>
            <a:r>
              <a:rPr lang="th-TH" b="1" dirty="0" smtClean="0"/>
              <a:t>(การนำเสนอข้อมูล) </a:t>
            </a:r>
            <a:r>
              <a:rPr lang="th-TH" dirty="0" smtClean="0"/>
              <a:t>เช่น นำเสนอกิจกรรมขององค์กร</a:t>
            </a:r>
          </a:p>
          <a:p>
            <a:r>
              <a:rPr lang="en-US" b="1" dirty="0" smtClean="0"/>
              <a:t>Information </a:t>
            </a:r>
            <a:r>
              <a:rPr lang="th-TH" b="1" dirty="0" smtClean="0"/>
              <a:t>(บริการข้อมูล) </a:t>
            </a:r>
            <a:r>
              <a:rPr lang="th-TH" dirty="0" smtClean="0"/>
              <a:t>เช่น นำเสนอข้อมูลห้องสมุดด้วย </a:t>
            </a:r>
            <a:r>
              <a:rPr lang="en-US" dirty="0" smtClean="0"/>
              <a:t>Kiosk</a:t>
            </a:r>
          </a:p>
          <a:p>
            <a:r>
              <a:rPr lang="en-US" b="1" dirty="0" smtClean="0"/>
              <a:t>Business </a:t>
            </a:r>
            <a:r>
              <a:rPr lang="th-TH" b="1" dirty="0" smtClean="0"/>
              <a:t>(ธุรกิจ) </a:t>
            </a:r>
            <a:r>
              <a:rPr lang="th-TH" dirty="0" smtClean="0"/>
              <a:t>เช่น การแสดงรายละเอียดสินค้าหรือบริการ</a:t>
            </a:r>
            <a:endParaRPr lang="en-US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3074" name="Picture 2" descr="https://encrypted-tbn0.gstatic.com/images?q=tbn:ANd9GcRqr8aOs-ji0KSJfe7sqZCo4CXN4r88XlhsDazBsTB2jkWNZ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7" y="2133598"/>
            <a:ext cx="2226512" cy="2938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4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การประยุกต์ใช้</a:t>
            </a:r>
            <a:r>
              <a:rPr lang="th-TH" dirty="0" smtClean="0"/>
              <a:t>งาน(ต่อ)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1736959"/>
            <a:ext cx="9144000" cy="5272087"/>
          </a:xfrm>
        </p:spPr>
        <p:txBody>
          <a:bodyPr>
            <a:normAutofit/>
          </a:bodyPr>
          <a:lstStyle/>
          <a:p>
            <a:r>
              <a:rPr lang="en-US" b="1" dirty="0" smtClean="0"/>
              <a:t>Travel </a:t>
            </a:r>
            <a:r>
              <a:rPr lang="th-TH" b="1" dirty="0" smtClean="0"/>
              <a:t>(การท่องเที่ยว) </a:t>
            </a:r>
            <a:r>
              <a:rPr lang="th-TH" dirty="0" smtClean="0"/>
              <a:t>เช่น นำเสนอที่ตั้งสถานที่ท่องเที่ยว ห้องพัก กิจกรรม</a:t>
            </a:r>
          </a:p>
          <a:p>
            <a:r>
              <a:rPr lang="en-US" b="1" dirty="0" smtClean="0"/>
              <a:t>Electronic Shopping </a:t>
            </a:r>
            <a:r>
              <a:rPr lang="th-TH" b="1" dirty="0" smtClean="0"/>
              <a:t>(การซื้อขายสินค้าอิเล็กทรอนิกส์)</a:t>
            </a:r>
          </a:p>
          <a:p>
            <a:r>
              <a:rPr lang="en-US" b="1" dirty="0" smtClean="0"/>
              <a:t>Communication </a:t>
            </a:r>
            <a:r>
              <a:rPr lang="th-TH" b="1" dirty="0" smtClean="0"/>
              <a:t>(การสื่อสาร) </a:t>
            </a:r>
            <a:r>
              <a:rPr lang="th-TH" dirty="0" smtClean="0"/>
              <a:t>เช่น การประชุมทางไกล การใช้เทคโนโลยีแบบ </a:t>
            </a:r>
            <a:r>
              <a:rPr lang="en-US" dirty="0" smtClean="0"/>
              <a:t>Streaming</a:t>
            </a:r>
            <a:r>
              <a:rPr lang="th-TH" dirty="0" smtClean="0"/>
              <a:t> </a:t>
            </a:r>
          </a:p>
          <a:p>
            <a:r>
              <a:rPr lang="en-US" b="1" dirty="0" smtClean="0"/>
              <a:t>Medicine </a:t>
            </a:r>
            <a:r>
              <a:rPr lang="th-TH" b="1" dirty="0" smtClean="0"/>
              <a:t>(การแพทย์) </a:t>
            </a:r>
            <a:r>
              <a:rPr lang="th-TH" dirty="0" smtClean="0"/>
              <a:t>เช่น การเอ็กซเรย์คอมพิวเตอร์</a:t>
            </a:r>
            <a:r>
              <a:rPr lang="en-US" dirty="0" smtClean="0"/>
              <a:t>,</a:t>
            </a:r>
            <a:r>
              <a:rPr lang="th-TH" dirty="0" smtClean="0"/>
              <a:t> ระบบ </a:t>
            </a:r>
            <a:r>
              <a:rPr lang="en-US" dirty="0" smtClean="0"/>
              <a:t>Tele Medicine</a:t>
            </a:r>
          </a:p>
          <a:p>
            <a:r>
              <a:rPr lang="en-US" b="1" dirty="0" smtClean="0"/>
              <a:t>Engineering </a:t>
            </a:r>
            <a:r>
              <a:rPr lang="th-TH" b="1" dirty="0" smtClean="0"/>
              <a:t>(วิศวกรรม) </a:t>
            </a:r>
            <a:r>
              <a:rPr lang="th-TH" dirty="0" smtClean="0"/>
              <a:t>เช่น การออกแบบเครื่องจักร วงจรไฟฟ้า อาคาร</a:t>
            </a:r>
          </a:p>
          <a:p>
            <a:r>
              <a:rPr lang="en-US" b="1" dirty="0" smtClean="0"/>
              <a:t>Content Base Storage and Retrieval : CBSR </a:t>
            </a:r>
            <a:r>
              <a:rPr lang="th-TH" b="1" dirty="0" smtClean="0"/>
              <a:t>(การจัดเก็บและสืบค้นข้อมูล</a:t>
            </a:r>
            <a:r>
              <a:rPr lang="th-TH" dirty="0" smtClean="0"/>
              <a:t>) เช่น การเก็บข้อมูลด้านอาชญากรรมของตำรวจเพื่อระบุตัวบุคคล (ลายนิ้วมือ ภาพถ่าย วีดีโอ)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4098" name="Picture 2" descr="https://www.amenfis.com/images/AutoCAD-3D-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0"/>
            <a:ext cx="3225800" cy="1805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6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ปัจจัยที่มีผลกระทบต่อการนำเสนอมัลติมีเดีย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71638"/>
            <a:ext cx="8915400" cy="4857750"/>
          </a:xfrm>
        </p:spPr>
        <p:txBody>
          <a:bodyPr/>
          <a:lstStyle/>
          <a:p>
            <a:r>
              <a:rPr lang="th-TH" b="1" dirty="0" smtClean="0"/>
              <a:t>ความต้องการของผู้ใช้งาน </a:t>
            </a:r>
            <a:r>
              <a:rPr lang="en-US" b="1" dirty="0" smtClean="0"/>
              <a:t>(Demand from Customer) </a:t>
            </a:r>
            <a:r>
              <a:rPr lang="th-TH" dirty="0" smtClean="0"/>
              <a:t>เช่น </a:t>
            </a:r>
            <a:r>
              <a:rPr lang="th-TH" dirty="0" smtClean="0"/>
              <a:t>การเล่นเกมที่ผู้ใช้มีความต้องการกราฟิกที่สวยงาม ระบบมีความแปลกใหม่                        และสามารถเล่นได้บนอุปกรณ์พกพา</a:t>
            </a:r>
            <a:endParaRPr lang="en-US" dirty="0" smtClean="0"/>
          </a:p>
          <a:p>
            <a:r>
              <a:rPr lang="th-TH" b="1" dirty="0" smtClean="0"/>
              <a:t>การบีบอัดข้อมูล </a:t>
            </a:r>
            <a:r>
              <a:rPr lang="en-US" b="1" dirty="0" smtClean="0"/>
              <a:t>(Compression) </a:t>
            </a:r>
            <a:r>
              <a:rPr lang="th-TH" dirty="0" smtClean="0"/>
              <a:t>โดยปกติไฟล์มัลติมีเดียจะมีขนาดใหญ่            ใช้พื้นที่ในการจัดเก็บมาก ทำให้การส่งและแสดงผลช้า จำเป็นต้องมีการบีบอัดข้อมูล </a:t>
            </a:r>
            <a:r>
              <a:rPr lang="th-TH" dirty="0" smtClean="0"/>
              <a:t>แต่การบีบอัดจะทำให้คุณภาพของมัลติมีเดียลดลง</a:t>
            </a:r>
            <a:endParaRPr lang="en-US" dirty="0" smtClean="0"/>
          </a:p>
          <a:p>
            <a:r>
              <a:rPr lang="th-TH" b="1" dirty="0" smtClean="0"/>
              <a:t>ประสิทธิภาพในการประมวลผล </a:t>
            </a:r>
            <a:r>
              <a:rPr lang="en-US" b="1" dirty="0" smtClean="0"/>
              <a:t>(Processing Power) </a:t>
            </a:r>
            <a:r>
              <a:rPr lang="th-TH" dirty="0" smtClean="0"/>
              <a:t>เช่น การประมวลผลแอนิ</a:t>
            </a:r>
            <a:r>
              <a:rPr lang="th-TH" dirty="0" err="1" smtClean="0"/>
              <a:t>เมชั่น</a:t>
            </a:r>
            <a:r>
              <a:rPr lang="th-TH" dirty="0" smtClean="0"/>
              <a:t>แบบ </a:t>
            </a:r>
            <a:r>
              <a:rPr lang="en-US" dirty="0" smtClean="0"/>
              <a:t>3D </a:t>
            </a:r>
            <a:r>
              <a:rPr lang="th-TH" dirty="0" smtClean="0"/>
              <a:t>จะใช้พลังในการประมวลผลมากกว่าแบบ </a:t>
            </a:r>
            <a:r>
              <a:rPr lang="en-US" dirty="0" smtClean="0"/>
              <a:t>2D </a:t>
            </a:r>
            <a:r>
              <a:rPr lang="th-TH" dirty="0" smtClean="0"/>
              <a:t>และยังต้องมีระบบการแสดงผลที่มีประสิทธิภาพสูงด้วย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1026" name="Picture 2" descr="http://a1.mzstatic.com/us/r30/Purple127/v4/5c/87/23/5c8723f9-c593-6139-549f-42c5f8776c5d/sc552x4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907"/>
            <a:ext cx="2621617" cy="19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peg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465" y="3071653"/>
            <a:ext cx="2057718" cy="205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3d ani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307"/>
            <a:ext cx="1857693" cy="185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4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ปัจจัยที่มีผลกระทบต่อการนำเสนอ</a:t>
            </a:r>
            <a:r>
              <a:rPr lang="th-TH" dirty="0" smtClean="0"/>
              <a:t>มัลติมีเดีย (ต่อ)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/>
          <a:lstStyle/>
          <a:p>
            <a:r>
              <a:rPr lang="th-TH" b="1" dirty="0" smtClean="0"/>
              <a:t>มาตรฐาน </a:t>
            </a:r>
            <a:r>
              <a:rPr lang="en-US" b="1" dirty="0" smtClean="0"/>
              <a:t>(Standard) </a:t>
            </a:r>
            <a:r>
              <a:rPr lang="th-TH" dirty="0" smtClean="0"/>
              <a:t>ด้านฮาร์ดแวร์ เช่น สาย พอร์ตสำหรับเชื่อมต่อ ด้านซอฟต์แวร์ เช่น รูปแบบไฟล์ โปรโตคอลสำหรับส่งข้อมูล มาตรฐานการบีบอัด</a:t>
            </a:r>
          </a:p>
          <a:p>
            <a:r>
              <a:rPr lang="th-TH" b="1" dirty="0" err="1" smtClean="0"/>
              <a:t>แบนด์</a:t>
            </a:r>
            <a:r>
              <a:rPr lang="th-TH" b="1" dirty="0" smtClean="0"/>
              <a:t>วิธ </a:t>
            </a:r>
            <a:r>
              <a:rPr lang="en-US" b="1" dirty="0" smtClean="0"/>
              <a:t>(Bandwidth) </a:t>
            </a:r>
            <a:r>
              <a:rPr lang="th-TH" dirty="0" smtClean="0"/>
              <a:t>ประสิทธิภาพการนำเสนอมัลติมีเดียบนอินเทอร์เน็ตขึ้นอยู่กับขนาดของ</a:t>
            </a:r>
            <a:r>
              <a:rPr lang="th-TH" dirty="0" err="1" smtClean="0"/>
              <a:t>แบนด์</a:t>
            </a:r>
            <a:r>
              <a:rPr lang="th-TH" dirty="0" smtClean="0"/>
              <a:t>วิธและความเร็วในการส่งข้อมูลเป็นหลัก</a:t>
            </a:r>
          </a:p>
          <a:p>
            <a:r>
              <a:rPr lang="th-TH" b="1" dirty="0" smtClean="0"/>
              <a:t>การเผยแพร่ </a:t>
            </a:r>
            <a:r>
              <a:rPr lang="en-US" b="1" dirty="0" smtClean="0"/>
              <a:t>(Distribute Mechanism) </a:t>
            </a:r>
            <a:r>
              <a:rPr lang="th-TH" dirty="0" smtClean="0"/>
              <a:t>นอกจากนำเสนอผ่านอินเทอร์เน็ต ก็ยังนิยมนำเสนอผ่านอุปกรณ์จัดเก็บข้อมูลพกพา เช่น </a:t>
            </a:r>
            <a:r>
              <a:rPr lang="en-US" dirty="0" smtClean="0"/>
              <a:t>CD, DVD, Blu-ray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5122" name="Picture 2" descr="http://www.surrealsystems.com/sites/default/files/hd_dvd_bluray1.jpg?13169926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" y="4912359"/>
            <a:ext cx="2601914" cy="1911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elongshine.com/wp-content/uploads/2011/01/HDMI-VGA-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332"/>
            <a:ext cx="2726100" cy="141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roadband bandwidth t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4" y="3161410"/>
            <a:ext cx="2716287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7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671638"/>
            <a:ext cx="9247187" cy="4239584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ทำความรู้จักกับมัลติมีเดีย</a:t>
            </a:r>
          </a:p>
          <a:p>
            <a:r>
              <a:rPr lang="th-TH" sz="3600" b="1" dirty="0" smtClean="0"/>
              <a:t>คุณสมบัติของมัลติมีเดีย</a:t>
            </a:r>
          </a:p>
          <a:p>
            <a:r>
              <a:rPr lang="th-TH" sz="3600" b="1" dirty="0" smtClean="0"/>
              <a:t>ประโยชน์ของมัลติมีเดีย</a:t>
            </a:r>
          </a:p>
          <a:p>
            <a:r>
              <a:rPr lang="th-TH" sz="3600" b="1" dirty="0" smtClean="0"/>
              <a:t>ฮาร์ดแวร์และซอฟต์แวร์ที่นำมาใช้กับมัลติมีเดีย</a:t>
            </a:r>
          </a:p>
          <a:p>
            <a:r>
              <a:rPr lang="th-TH" sz="3600" b="1" dirty="0" smtClean="0"/>
              <a:t>การประยุกต์ใช้งาน</a:t>
            </a:r>
          </a:p>
          <a:p>
            <a:r>
              <a:rPr lang="th-TH" sz="3600" b="1" dirty="0" smtClean="0"/>
              <a:t>ปัจจัยที่มีผลกระทบต่อการนำเสนอมัลติมีเดีย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ทำความรู้จักกับ</a:t>
            </a:r>
            <a:r>
              <a:rPr lang="th-TH" dirty="0" smtClean="0"/>
              <a:t>มัลติมีเดีย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“มัลติมีเดีย” </a:t>
            </a:r>
            <a:r>
              <a:rPr lang="en-US" b="1" dirty="0" smtClean="0"/>
              <a:t>(Multimedia) </a:t>
            </a:r>
            <a:r>
              <a:rPr lang="th-TH" dirty="0" smtClean="0"/>
              <a:t>มาจากคำว่า </a:t>
            </a:r>
            <a:r>
              <a:rPr lang="en-US" b="1" dirty="0" smtClean="0"/>
              <a:t>“</a:t>
            </a:r>
            <a:r>
              <a:rPr lang="en-US" b="1" dirty="0" err="1" smtClean="0"/>
              <a:t>Multus</a:t>
            </a:r>
            <a:r>
              <a:rPr lang="en-US" dirty="0" smtClean="0"/>
              <a:t>” </a:t>
            </a:r>
            <a:r>
              <a:rPr lang="th-TH" dirty="0" smtClean="0"/>
              <a:t>เป็นภาษาลาติน แปลว่า </a:t>
            </a:r>
            <a:r>
              <a:rPr lang="th-TH" i="1" dirty="0" smtClean="0"/>
              <a:t>มาก หลากหลาย </a:t>
            </a:r>
            <a:r>
              <a:rPr lang="th-TH" dirty="0" smtClean="0"/>
              <a:t>ส่วน “</a:t>
            </a:r>
            <a:r>
              <a:rPr lang="th-TH" b="1" dirty="0" smtClean="0"/>
              <a:t>มี</a:t>
            </a:r>
            <a:r>
              <a:rPr lang="th-TH" b="1" dirty="0" err="1" smtClean="0"/>
              <a:t>เดีย</a:t>
            </a:r>
            <a:r>
              <a:rPr lang="th-TH" b="1" dirty="0" smtClean="0"/>
              <a:t>” </a:t>
            </a:r>
            <a:r>
              <a:rPr lang="en-US" b="1" dirty="0" smtClean="0"/>
              <a:t>(Media) </a:t>
            </a:r>
            <a:r>
              <a:rPr lang="th-TH" dirty="0" smtClean="0"/>
              <a:t>หมายถึง</a:t>
            </a:r>
            <a:r>
              <a:rPr lang="th-TH" i="1" dirty="0" smtClean="0"/>
              <a:t>การสื่อสารข้อมูลผ่านตัวกลาง</a:t>
            </a:r>
          </a:p>
          <a:p>
            <a:r>
              <a:rPr lang="th-TH" b="1" dirty="0" smtClean="0"/>
              <a:t>มัลติมีเดีย </a:t>
            </a:r>
            <a:r>
              <a:rPr lang="th-TH" dirty="0" smtClean="0"/>
              <a:t>จึงหมายถึง การนำองค์ประกอบของสื่อชนิดต่างๆ มารวมเข้าด้วยกัน หรือเรียกว่า “สื่อประสม”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8530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ทำความรู้จักกับ</a:t>
            </a:r>
            <a:r>
              <a:rPr lang="th-TH" dirty="0" smtClean="0"/>
              <a:t>มัลติมีเดีย </a:t>
            </a:r>
            <a:r>
              <a:rPr lang="en-US" dirty="0" smtClean="0"/>
              <a:t>: </a:t>
            </a:r>
            <a:r>
              <a:rPr lang="th-TH" dirty="0" smtClean="0">
                <a:solidFill>
                  <a:srgbClr val="0070C0"/>
                </a:solidFill>
              </a:rPr>
              <a:t>ประเภทของสื่อต่างๆ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2147888"/>
            <a:ext cx="8915400" cy="3777622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ตัวอักษร </a:t>
            </a:r>
            <a:r>
              <a:rPr lang="en-US" sz="3600" dirty="0" smtClean="0"/>
              <a:t>(Text)</a:t>
            </a:r>
          </a:p>
          <a:p>
            <a:r>
              <a:rPr lang="th-TH" sz="3600" dirty="0" smtClean="0"/>
              <a:t>รูปภาพ </a:t>
            </a:r>
            <a:r>
              <a:rPr lang="en-US" sz="3600" dirty="0" smtClean="0"/>
              <a:t>(Image) </a:t>
            </a:r>
            <a:r>
              <a:rPr lang="th-TH" sz="3600" dirty="0" smtClean="0"/>
              <a:t>และกราฟิก </a:t>
            </a:r>
            <a:r>
              <a:rPr lang="en-US" sz="3600" dirty="0" smtClean="0"/>
              <a:t>(Graphic)</a:t>
            </a:r>
          </a:p>
          <a:p>
            <a:r>
              <a:rPr lang="th-TH" sz="3600" dirty="0" smtClean="0"/>
              <a:t>เสียง </a:t>
            </a:r>
            <a:r>
              <a:rPr lang="en-US" sz="3600" dirty="0" smtClean="0"/>
              <a:t>(Sound)</a:t>
            </a:r>
          </a:p>
          <a:p>
            <a:r>
              <a:rPr lang="th-TH" sz="3600" dirty="0" smtClean="0"/>
              <a:t>วีดีโอ </a:t>
            </a:r>
            <a:r>
              <a:rPr lang="en-US" sz="3600" dirty="0" smtClean="0"/>
              <a:t>(Video)</a:t>
            </a:r>
          </a:p>
          <a:p>
            <a:r>
              <a:rPr lang="th-TH" sz="3600" dirty="0" smtClean="0"/>
              <a:t>แอนิ</a:t>
            </a:r>
            <a:r>
              <a:rPr lang="th-TH" sz="3600" dirty="0" err="1" smtClean="0"/>
              <a:t>เมชั่น</a:t>
            </a:r>
            <a:r>
              <a:rPr lang="th-TH" sz="3600" dirty="0" smtClean="0"/>
              <a:t> </a:t>
            </a:r>
            <a:r>
              <a:rPr lang="en-US" sz="3600" dirty="0" smtClean="0"/>
              <a:t>(Animation)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5" name="Picture 2" descr="http://thumbs.dreamstime.com/z/multimedia-internet-sharing-concept-27907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81" y="3606910"/>
            <a:ext cx="4227244" cy="3251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ลักษณะคุณสมบัติ</a:t>
            </a:r>
            <a:r>
              <a:rPr lang="th-TH" dirty="0"/>
              <a:t>ของ</a:t>
            </a:r>
            <a:r>
              <a:rPr lang="th-TH" dirty="0" smtClean="0"/>
              <a:t>มัลติมีเดีย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43063"/>
            <a:ext cx="8915400" cy="4843462"/>
          </a:xfrm>
        </p:spPr>
        <p:txBody>
          <a:bodyPr>
            <a:normAutofit/>
          </a:bodyPr>
          <a:lstStyle/>
          <a:p>
            <a:pPr lvl="1"/>
            <a:r>
              <a:rPr lang="en-US" sz="3200" b="1" dirty="0" smtClean="0"/>
              <a:t>Multiple </a:t>
            </a:r>
            <a:r>
              <a:rPr lang="en-US" sz="3200" b="1" dirty="0" smtClean="0"/>
              <a:t>Media </a:t>
            </a:r>
            <a:r>
              <a:rPr lang="en-US" sz="3200" dirty="0" smtClean="0"/>
              <a:t>- </a:t>
            </a:r>
            <a:r>
              <a:rPr lang="th-TH" sz="3200" dirty="0" smtClean="0"/>
              <a:t>การนำสื่อหลายรูปแบบมาผสมกัน</a:t>
            </a:r>
            <a:endParaRPr lang="en-US" sz="3200" dirty="0" smtClean="0"/>
          </a:p>
          <a:p>
            <a:pPr lvl="1"/>
            <a:r>
              <a:rPr lang="en-US" sz="3200" b="1" dirty="0" smtClean="0"/>
              <a:t>Non-Linearity</a:t>
            </a:r>
            <a:r>
              <a:rPr lang="en-US" sz="3200" dirty="0" smtClean="0"/>
              <a:t> – </a:t>
            </a:r>
            <a:r>
              <a:rPr lang="th-TH" sz="3200" dirty="0" smtClean="0"/>
              <a:t>นำเสนอมัลติมีเดียที่ผู้ใช้สามารถควบคุมการนำเสนอได้อย่างอิสระ “ไม่ใช่เป็นลำดับแบบเส้นตรง”</a:t>
            </a:r>
            <a:endParaRPr lang="en-US" sz="3200" dirty="0" smtClean="0"/>
          </a:p>
          <a:p>
            <a:pPr lvl="1"/>
            <a:r>
              <a:rPr lang="en-US" sz="3200" b="1" dirty="0" smtClean="0"/>
              <a:t>Interactivity</a:t>
            </a:r>
            <a:r>
              <a:rPr lang="en-US" sz="3200" dirty="0" smtClean="0"/>
              <a:t> – </a:t>
            </a:r>
            <a:r>
              <a:rPr lang="th-TH" sz="3200" dirty="0" smtClean="0"/>
              <a:t>มี“</a:t>
            </a:r>
            <a:r>
              <a:rPr lang="th-TH" sz="3200" dirty="0" smtClean="0"/>
              <a:t>การโต้ตอบ” ระหว่างผู้ใช้กับมัลติมีเดีย</a:t>
            </a:r>
            <a:endParaRPr lang="en-US" sz="3200" dirty="0" smtClean="0"/>
          </a:p>
          <a:p>
            <a:pPr lvl="1"/>
            <a:r>
              <a:rPr lang="en-US" sz="3200" b="1" dirty="0" smtClean="0"/>
              <a:t>Digital Representation </a:t>
            </a:r>
            <a:r>
              <a:rPr lang="en-US" sz="3200" dirty="0" smtClean="0"/>
              <a:t>– </a:t>
            </a:r>
            <a:r>
              <a:rPr lang="th-TH" sz="3200" dirty="0" smtClean="0"/>
              <a:t>แทนข้อมูลด้วยรูปแบบดิจิตอล เพื่อสามารถนำไปใช้งานและจัดเก็บบนคอมพิวเตอร์ได้</a:t>
            </a:r>
            <a:endParaRPr lang="en-US" sz="3200" dirty="0" smtClean="0"/>
          </a:p>
          <a:p>
            <a:pPr lvl="1"/>
            <a:r>
              <a:rPr lang="en-US" sz="3200" b="1" dirty="0" smtClean="0"/>
              <a:t>Integrity</a:t>
            </a:r>
            <a:r>
              <a:rPr lang="en-US" sz="3200" dirty="0" smtClean="0"/>
              <a:t> – </a:t>
            </a:r>
            <a:r>
              <a:rPr lang="th-TH" sz="3200" dirty="0" smtClean="0"/>
              <a:t>“ความสมบูรณ์” การนำเสนอสื่อชนิดต่างๆในรูปแบบมัลติมีเดียได้อย่างครบถ้วนสมบูรณ์</a:t>
            </a:r>
            <a:endParaRPr lang="en-US" sz="3200" dirty="0" smtClean="0"/>
          </a:p>
          <a:p>
            <a:pPr lvl="1"/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44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ประโยชน์ของ</a:t>
            </a:r>
            <a:r>
              <a:rPr lang="th-TH" dirty="0" smtClean="0"/>
              <a:t>มัลติมีเดีย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ง่ายต่อการใช้งาน</a:t>
            </a:r>
          </a:p>
          <a:p>
            <a:r>
              <a:rPr lang="th-TH" sz="3600" dirty="0" smtClean="0"/>
              <a:t>สร้างความรู้สึก</a:t>
            </a:r>
          </a:p>
          <a:p>
            <a:r>
              <a:rPr lang="th-TH" sz="3600" dirty="0" smtClean="0"/>
              <a:t>สร้างเสริมประสบการณ์</a:t>
            </a:r>
          </a:p>
          <a:p>
            <a:r>
              <a:rPr lang="th-TH" sz="3600" dirty="0" smtClean="0"/>
              <a:t>เพิ่มความสามารถในการเรียนรู้</a:t>
            </a:r>
          </a:p>
          <a:p>
            <a:r>
              <a:rPr lang="th-TH" sz="3600" dirty="0" smtClean="0"/>
              <a:t>คุ้มค่าต่อการลงทุน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433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ฮาร์ดแวร์และซอฟต์แวร์ที่นำมาใช้กับ</a:t>
            </a:r>
            <a:r>
              <a:rPr lang="th-TH" dirty="0" smtClean="0"/>
              <a:t>มัลติมีเดีย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95120"/>
            <a:ext cx="8915400" cy="4653280"/>
          </a:xfrm>
        </p:spPr>
        <p:txBody>
          <a:bodyPr/>
          <a:lstStyle/>
          <a:p>
            <a:r>
              <a:rPr lang="th-TH" dirty="0" smtClean="0"/>
              <a:t>การพัฒนาฮาร์ดแวร์และซอฟต์แวร์สำหรับมัลติมีเดียถูกกำหนดมาตรฐานโดย </a:t>
            </a:r>
            <a:r>
              <a:rPr lang="en-US" dirty="0" smtClean="0"/>
              <a:t>Multimedia PC Marketing Council (MPC) </a:t>
            </a:r>
            <a:r>
              <a:rPr lang="th-TH" dirty="0" smtClean="0"/>
              <a:t>เพื่อให้การพัฒนามัลติมีเดียของผู้ผลิตต่างๆ มีความเป็นมาตรฐานสากล</a:t>
            </a:r>
          </a:p>
          <a:p>
            <a:r>
              <a:rPr lang="th-TH" dirty="0" smtClean="0"/>
              <a:t>แบ่งรายละเอียดการแบ่งฮาร์ดแวร์และซอฟต์แวร์ สำหรับพัฒนาและแสดงผลมัลติมีเดียบนคอมพิวเตอร์เป็น </a:t>
            </a:r>
            <a:r>
              <a:rPr lang="en-US" dirty="0" smtClean="0"/>
              <a:t>2 </a:t>
            </a:r>
            <a:r>
              <a:rPr lang="th-TH" dirty="0" smtClean="0"/>
              <a:t>กลุ่ม</a:t>
            </a:r>
          </a:p>
          <a:p>
            <a:pPr lvl="1"/>
            <a:r>
              <a:rPr lang="en-US" sz="3200" dirty="0" smtClean="0"/>
              <a:t>1) Multimedia </a:t>
            </a:r>
            <a:r>
              <a:rPr lang="en-US" sz="3200" b="1" dirty="0" smtClean="0"/>
              <a:t>Playback</a:t>
            </a:r>
            <a:r>
              <a:rPr lang="en-US" sz="3200" dirty="0" smtClean="0"/>
              <a:t> </a:t>
            </a:r>
            <a:r>
              <a:rPr lang="th-TH" sz="3200" dirty="0" smtClean="0"/>
              <a:t>ใช้แสดงผล</a:t>
            </a:r>
            <a:r>
              <a:rPr lang="th-TH" sz="3200" dirty="0" smtClean="0"/>
              <a:t>มัลติมีเดีย</a:t>
            </a:r>
            <a:endParaRPr lang="en-US" sz="3200" dirty="0" smtClean="0"/>
          </a:p>
          <a:p>
            <a:pPr lvl="1"/>
            <a:r>
              <a:rPr lang="en-US" sz="3200" dirty="0" smtClean="0"/>
              <a:t>2) Multimedia </a:t>
            </a:r>
            <a:r>
              <a:rPr lang="en-US" sz="3200" b="1" dirty="0" smtClean="0"/>
              <a:t>Production</a:t>
            </a:r>
            <a:r>
              <a:rPr lang="en-US" sz="3200" dirty="0" smtClean="0"/>
              <a:t> </a:t>
            </a:r>
            <a:r>
              <a:rPr lang="th-TH" sz="3200" dirty="0" smtClean="0"/>
              <a:t>ใช้ผลิตสื่อมัลติมีเดีย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02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ฮาร์ดแวร์และซอฟต์แวร์ที่นำมาใช้กับ</a:t>
            </a:r>
            <a:r>
              <a:rPr lang="th-TH" dirty="0" smtClean="0"/>
              <a:t>มัลติมีเดีย</a:t>
            </a:r>
            <a:br>
              <a:rPr lang="th-TH" dirty="0" smtClean="0"/>
            </a:b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Multimedia </a:t>
            </a:r>
            <a:r>
              <a:rPr lang="en-US" dirty="0">
                <a:solidFill>
                  <a:srgbClr val="0070C0"/>
                </a:solidFill>
              </a:rPr>
              <a:t>Playback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529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CPU, RAM</a:t>
            </a:r>
          </a:p>
          <a:p>
            <a:r>
              <a:rPr lang="en-US" dirty="0" smtClean="0"/>
              <a:t>Hard disk</a:t>
            </a:r>
          </a:p>
          <a:p>
            <a:r>
              <a:rPr lang="en-US" dirty="0" smtClean="0"/>
              <a:t>Monitor</a:t>
            </a:r>
          </a:p>
          <a:p>
            <a:r>
              <a:rPr lang="en-US" dirty="0" smtClean="0"/>
              <a:t>CD-ROM, DVD-ROM Drive</a:t>
            </a:r>
          </a:p>
          <a:p>
            <a:r>
              <a:rPr lang="en-US" dirty="0" smtClean="0"/>
              <a:t>Sound card</a:t>
            </a:r>
          </a:p>
          <a:p>
            <a:r>
              <a:rPr lang="en-US" dirty="0" smtClean="0"/>
              <a:t>Input Devices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Web Browser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1026" name="Picture 2" descr="https://encrypted-tbn0.gstatic.com/images?q=tbn:ANd9GcT0_yceH1whVMUYMYUxeIFDlLcumEzNnatZdbNmHMuqea6yZa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2243137"/>
            <a:ext cx="5112425" cy="3114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1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ฮาร์ดแวร์และซอฟต์แวร์ที่นำมาใช้กับมัลติมีเดีย</a:t>
            </a:r>
            <a:br>
              <a:rPr lang="th-TH" dirty="0"/>
            </a:b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Multimedia </a:t>
            </a:r>
            <a:r>
              <a:rPr lang="en-US" dirty="0" smtClean="0">
                <a:solidFill>
                  <a:srgbClr val="0070C0"/>
                </a:solidFill>
              </a:rPr>
              <a:t>Production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957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CPU, RAM (</a:t>
            </a:r>
            <a:r>
              <a:rPr lang="th-TH" dirty="0" smtClean="0"/>
              <a:t>ต้องประสิทธิภาพสูง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Hard Disk (</a:t>
            </a:r>
            <a:r>
              <a:rPr lang="th-TH" dirty="0" smtClean="0"/>
              <a:t>มีพื้นที่ขนาดใหญ่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Monitor </a:t>
            </a:r>
          </a:p>
          <a:p>
            <a:r>
              <a:rPr lang="en-US" dirty="0" smtClean="0"/>
              <a:t>CD-DVD Writer</a:t>
            </a:r>
          </a:p>
          <a:p>
            <a:r>
              <a:rPr lang="en-US" dirty="0" smtClean="0"/>
              <a:t>Sound Card</a:t>
            </a:r>
          </a:p>
          <a:p>
            <a:r>
              <a:rPr lang="en-US" dirty="0" smtClean="0"/>
              <a:t>Input Devices</a:t>
            </a:r>
          </a:p>
          <a:p>
            <a:r>
              <a:rPr lang="en-US" dirty="0" smtClean="0"/>
              <a:t>Software : Editing Software, Authoring Software</a:t>
            </a:r>
          </a:p>
          <a:p>
            <a:r>
              <a:rPr lang="en-US" dirty="0" smtClean="0"/>
              <a:t>Web Browser </a:t>
            </a:r>
            <a:r>
              <a:rPr lang="th-TH" dirty="0" smtClean="0"/>
              <a:t>หรือโปรแกรมในการสร้าง </a:t>
            </a:r>
            <a:r>
              <a:rPr lang="en-US" dirty="0" smtClean="0"/>
              <a:t>Web Application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2050" name="Picture 2" descr="http://www.artdecoprint.co.uk/wp-content/uploads/2015/01/whyy-granite-5000-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43036"/>
            <a:ext cx="5212212" cy="3471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8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765</Words>
  <Application>Microsoft Office PowerPoint</Application>
  <PresentationFormat>Widescreen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Cordia New</vt:lpstr>
      <vt:lpstr>TH SarabunPSK</vt:lpstr>
      <vt:lpstr>Wingdings 3</vt:lpstr>
      <vt:lpstr>Wisp</vt:lpstr>
      <vt:lpstr>บทที่ 1 : Introduction to Multimedia สธ212 ระบบสื่อประสมสำหรับธุรกิจ</vt:lpstr>
      <vt:lpstr>Outline</vt:lpstr>
      <vt:lpstr>ทำความรู้จักกับมัลติมีเดีย</vt:lpstr>
      <vt:lpstr>ทำความรู้จักกับมัลติมีเดีย : ประเภทของสื่อต่างๆ</vt:lpstr>
      <vt:lpstr>ลักษณะคุณสมบัติของมัลติมีเดีย</vt:lpstr>
      <vt:lpstr>ประโยชน์ของมัลติมีเดีย</vt:lpstr>
      <vt:lpstr>ฮาร์ดแวร์และซอฟต์แวร์ที่นำมาใช้กับมัลติมีเดีย</vt:lpstr>
      <vt:lpstr>ฮาร์ดแวร์และซอฟต์แวร์ที่นำมาใช้กับมัลติมีเดีย : Multimedia Playback</vt:lpstr>
      <vt:lpstr>ฮาร์ดแวร์และซอฟต์แวร์ที่นำมาใช้กับมัลติมีเดีย : Multimedia Production</vt:lpstr>
      <vt:lpstr>การประยุกต์ใช้งาน</vt:lpstr>
      <vt:lpstr>การประยุกต์ใช้งาน(ต่อ)</vt:lpstr>
      <vt:lpstr>ปัจจัยที่มีผลกระทบต่อการนำเสนอมัลติมีเดีย</vt:lpstr>
      <vt:lpstr>ปัจจัยที่มีผลกระทบต่อการนำเสนอมัลติมีเดีย (ต่อ)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66</cp:revision>
  <dcterms:created xsi:type="dcterms:W3CDTF">2015-08-08T14:30:10Z</dcterms:created>
  <dcterms:modified xsi:type="dcterms:W3CDTF">2017-06-26T15:48:01Z</dcterms:modified>
</cp:coreProperties>
</file>