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4"/>
  </p:notes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75667-685E-4D22-B871-6A543155F266}" type="datetimeFigureOut">
              <a:rPr lang="th-TH" smtClean="0"/>
              <a:t>18/04/59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7424-B29B-4C1E-85DD-D97F1C5D10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447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7424-B29B-4C1E-85DD-D97F1C5D10B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371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D0E35-AB8D-46A8-A2BF-46B8C92133CD}" type="datetime1">
              <a:rPr lang="th-TH" smtClean="0"/>
              <a:t>18/04/59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56508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E50E0-2D1D-4733-AF4E-254302BC5BCA}" type="datetime1">
              <a:rPr lang="th-TH" smtClean="0"/>
              <a:t>18/04/59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13013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CFE9-6A46-45A6-A716-6A5F0EDB9AFB}" type="datetime1">
              <a:rPr lang="th-TH" smtClean="0"/>
              <a:t>18/04/59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497826"/>
      </p:ext>
    </p:extLst>
  </p:cSld>
  <p:clrMapOvr>
    <a:masterClrMapping/>
  </p:clrMapOvr>
  <p:transition spd="slow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871A-6861-4706-8098-F1CC03BA73D3}" type="datetime1">
              <a:rPr lang="th-TH" smtClean="0"/>
              <a:t>18/04/59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3005549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7BC15-6554-4CFE-9668-7C9DF000B8A9}" type="datetime1">
              <a:rPr lang="th-TH" smtClean="0"/>
              <a:t>18/04/59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7515976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B2110-3611-4508-B3CF-604A46B46A0D}" type="datetime1">
              <a:rPr lang="th-TH" smtClean="0"/>
              <a:t>18/04/59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6151545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BF03-713E-4939-89AF-EF48633B7CCC}" type="datetime1">
              <a:rPr lang="th-TH" smtClean="0"/>
              <a:t>18/04/59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3247659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F108-29E0-4094-B149-4C57C0A5A8C5}" type="datetime1">
              <a:rPr lang="th-TH" smtClean="0"/>
              <a:t>18/04/59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53707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F445E-0FB6-4D9B-BA3C-BD066C198207}" type="datetime1">
              <a:rPr lang="th-TH" smtClean="0"/>
              <a:t>18/04/59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38799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63D3-00E6-4753-A813-D00D5F9CE64F}" type="datetime1">
              <a:rPr lang="th-TH" smtClean="0"/>
              <a:t>18/04/59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9505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7E565-A011-4365-89D8-B3686E926040}" type="datetime1">
              <a:rPr lang="th-TH" smtClean="0"/>
              <a:t>18/04/59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91375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19A8-04CF-408E-9E8A-21023BADDC67}" type="datetime1">
              <a:rPr lang="th-TH" smtClean="0"/>
              <a:t>18/04/59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396258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58B7-BBD2-4F82-B934-8AF754880622}" type="datetime1">
              <a:rPr lang="th-TH" smtClean="0"/>
              <a:t>18/04/59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26286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6307-C173-4F93-B7BA-53D2630299C0}" type="datetime1">
              <a:rPr lang="th-TH" smtClean="0"/>
              <a:t>18/04/59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63120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A7C4D-E3A0-4A7A-95AD-D2D790CE0AA9}" type="datetime1">
              <a:rPr lang="th-TH" smtClean="0"/>
              <a:t>18/04/59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503856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57D6-95EA-4034-AC73-36C2F95E084F}" type="datetime1">
              <a:rPr lang="th-TH" smtClean="0"/>
              <a:t>18/04/59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00969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674B0-0AEE-444B-B244-11DB695C18E2}" type="datetime1">
              <a:rPr lang="th-TH" smtClean="0"/>
              <a:t>18/04/59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C83E197D-FABA-4403-B47C-93EF2E624B9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73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ransition spd="slow">
    <p:pull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บทที่ </a:t>
            </a:r>
            <a:r>
              <a:rPr lang="en-US" dirty="0" smtClean="0"/>
              <a:t>13 </a:t>
            </a:r>
            <a:r>
              <a:rPr lang="th-TH" dirty="0" smtClean="0"/>
              <a:t>การจัดการไฟล์ </a:t>
            </a:r>
            <a:br>
              <a:rPr lang="th-TH" dirty="0" smtClean="0"/>
            </a:br>
            <a:r>
              <a:rPr lang="en-US" dirty="0" smtClean="0"/>
              <a:t>(</a:t>
            </a:r>
            <a:r>
              <a:rPr lang="en-US" dirty="0" smtClean="0"/>
              <a:t>File Management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รายวิชา </a:t>
            </a:r>
            <a:r>
              <a:rPr lang="th-TH" dirty="0" err="1" smtClean="0"/>
              <a:t>สธ</a:t>
            </a:r>
            <a:r>
              <a:rPr lang="th-TH" dirty="0"/>
              <a:t> </a:t>
            </a:r>
            <a:r>
              <a:rPr lang="en-US" dirty="0" smtClean="0"/>
              <a:t>113 </a:t>
            </a:r>
            <a:r>
              <a:rPr lang="th-TH" dirty="0" smtClean="0"/>
              <a:t>การออกแบบโปรแกรมทางธุรกิจเบื้องต้น</a:t>
            </a:r>
          </a:p>
          <a:p>
            <a:r>
              <a:rPr lang="th-TH" dirty="0" smtClean="0"/>
              <a:t>อ.อภิพงศ์ </a:t>
            </a:r>
            <a:r>
              <a:rPr lang="th-TH" dirty="0" err="1" smtClean="0"/>
              <a:t>ปิง</a:t>
            </a:r>
            <a:r>
              <a:rPr lang="th-TH" dirty="0" smtClean="0"/>
              <a:t>ยศ</a:t>
            </a:r>
            <a:endParaRPr lang="th-TH" dirty="0"/>
          </a:p>
        </p:txBody>
      </p:sp>
      <p:pic>
        <p:nvPicPr>
          <p:cNvPr id="4098" name="Picture 2" descr="http://1.bp.blogspot.com/-PgmOEuevn9g/UaBUFk9-H9I/AAAAAAAAEYY/_EXEAmMi1Ko/s1600/TextFi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763" y="-33867"/>
            <a:ext cx="2438400" cy="243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46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พื้นฐานการทำงานกับ</a:t>
            </a:r>
            <a:r>
              <a:rPr lang="th-TH" dirty="0" smtClean="0"/>
              <a:t>ไฟล์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ในการเขียนหรืออ่านไฟล์ จะต้องใช้ตัวแปรที่เรียกว่า </a:t>
            </a:r>
            <a:r>
              <a:rPr lang="en-US" dirty="0" smtClean="0"/>
              <a:t>“File Pointer”</a:t>
            </a:r>
          </a:p>
          <a:p>
            <a:r>
              <a:rPr lang="en-US" dirty="0" smtClean="0"/>
              <a:t>File Pointer </a:t>
            </a:r>
            <a:r>
              <a:rPr lang="th-TH" dirty="0" smtClean="0"/>
              <a:t>จะเป็นตัวบอกว่าตำแหน่งที่กำลังดำเนินการอยู่ชี้อยู่ที่ตำแหน่งใดของไฟล์ </a:t>
            </a:r>
          </a:p>
          <a:p>
            <a:r>
              <a:rPr lang="th-TH" dirty="0" smtClean="0"/>
              <a:t>หากไม่มี </a:t>
            </a:r>
            <a:r>
              <a:rPr lang="en-US" dirty="0" smtClean="0"/>
              <a:t>File Pointer </a:t>
            </a:r>
            <a:r>
              <a:rPr lang="th-TH" dirty="0" smtClean="0"/>
              <a:t>จะไม่สามารถกระทำการใดๆกับไฟล์ได้เลย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9745213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กระบวนการกระทำกับไฟล์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1) </a:t>
            </a:r>
            <a:r>
              <a:rPr lang="th-TH" b="1" dirty="0" smtClean="0"/>
              <a:t>เปิดไฟล์ </a:t>
            </a:r>
            <a:r>
              <a:rPr lang="th-TH" dirty="0" smtClean="0"/>
              <a:t>เพื่อให้ระบบรู้ว่าต้องการติดต่อกับไฟล์ใด </a:t>
            </a:r>
          </a:p>
          <a:p>
            <a:r>
              <a:rPr lang="en-US" b="1" dirty="0" smtClean="0"/>
              <a:t>2) </a:t>
            </a:r>
            <a:r>
              <a:rPr lang="th-TH" b="1" dirty="0" smtClean="0"/>
              <a:t>กระทำการกับไฟล์ </a:t>
            </a:r>
            <a:r>
              <a:rPr lang="th-TH" dirty="0" smtClean="0"/>
              <a:t>ทำการอ่านหรือเขียนข้อมูล</a:t>
            </a:r>
          </a:p>
          <a:p>
            <a:r>
              <a:rPr lang="en-US" b="1" dirty="0" smtClean="0"/>
              <a:t>3) </a:t>
            </a:r>
            <a:r>
              <a:rPr lang="th-TH" b="1" dirty="0" smtClean="0"/>
              <a:t>ปิดไฟล์ </a:t>
            </a:r>
            <a:r>
              <a:rPr lang="th-TH" dirty="0" smtClean="0"/>
              <a:t>เป็นการบอกว่ากระทำการกับไฟล์นั้นเสร็จเรียบร้อยแล้ว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660649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การเปิดไฟล์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จะใช้ฟังก์ชัน </a:t>
            </a:r>
            <a:r>
              <a:rPr lang="en-US" dirty="0" err="1" smtClean="0"/>
              <a:t>fopen</a:t>
            </a:r>
            <a:r>
              <a:rPr lang="en-US" dirty="0" smtClean="0"/>
              <a:t>() </a:t>
            </a:r>
            <a:r>
              <a:rPr lang="th-TH" dirty="0" smtClean="0"/>
              <a:t>ที่อยู่ในไลบรารี </a:t>
            </a:r>
            <a:r>
              <a:rPr lang="en-US" dirty="0" err="1" smtClean="0"/>
              <a:t>stdio.h</a:t>
            </a:r>
            <a:endParaRPr lang="en-US" dirty="0" smtClean="0"/>
          </a:p>
          <a:p>
            <a:r>
              <a:rPr lang="th-TH" dirty="0" smtClean="0"/>
              <a:t>มีรูปแบบคือ</a:t>
            </a:r>
          </a:p>
          <a:p>
            <a:pPr lvl="1"/>
            <a:r>
              <a:rPr lang="en-US" dirty="0" smtClean="0"/>
              <a:t>File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fp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(filename, mode)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530318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9224"/>
            <a:ext cx="8596668" cy="1320800"/>
          </a:xfrm>
        </p:spPr>
        <p:txBody>
          <a:bodyPr/>
          <a:lstStyle/>
          <a:p>
            <a:r>
              <a:rPr lang="en-US" dirty="0" smtClean="0"/>
              <a:t>Mode </a:t>
            </a:r>
            <a:r>
              <a:rPr lang="th-TH" dirty="0" smtClean="0"/>
              <a:t>ในฟังก์ชัน </a:t>
            </a:r>
            <a:r>
              <a:rPr lang="en-US" dirty="0" err="1" smtClean="0"/>
              <a:t>fopen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652103"/>
              </p:ext>
            </p:extLst>
          </p:nvPr>
        </p:nvGraphicFramePr>
        <p:xfrm>
          <a:off x="677690" y="819624"/>
          <a:ext cx="8596312" cy="597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716"/>
                <a:gridCol w="5957596"/>
              </a:tblGrid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Mode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การทำงาน</a:t>
                      </a:r>
                      <a:endParaRPr lang="th-TH" sz="2400" dirty="0"/>
                    </a:p>
                  </a:txBody>
                  <a:tcPr/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</a:t>
                      </a:r>
                      <a:endParaRPr lang="th-TH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เปิดเท็กซ์ไฟล์เพื่ออ่าน</a:t>
                      </a:r>
                      <a:endParaRPr lang="th-TH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w</a:t>
                      </a:r>
                      <a:endParaRPr lang="th-TH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สร้างเท็กซ์ไฟล์ใหม่เพื่อเขียน</a:t>
                      </a:r>
                      <a:endParaRPr lang="th-TH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</a:t>
                      </a:r>
                      <a:endParaRPr lang="th-TH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เปิดเท็กซ์ไฟล์เพื่อเขียนข้อมูลต่อท้าย</a:t>
                      </a:r>
                      <a:endParaRPr lang="th-TH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rb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/>
                        <a:t>เปิดไบ</a:t>
                      </a:r>
                      <a:r>
                        <a:rPr lang="th-TH" sz="2000" dirty="0" smtClean="0"/>
                        <a:t>นารีไฟล์เพื่ออ่าน</a:t>
                      </a:r>
                      <a:endParaRPr lang="th-TH" sz="2000" dirty="0"/>
                    </a:p>
                  </a:txBody>
                  <a:tcPr/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wb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/>
                        <a:t>สร้างไบ</a:t>
                      </a:r>
                      <a:r>
                        <a:rPr lang="th-TH" sz="2000" dirty="0" smtClean="0"/>
                        <a:t>นารีไฟล์เพื่อเขียน</a:t>
                      </a:r>
                      <a:endParaRPr lang="th-TH" sz="2000" dirty="0"/>
                    </a:p>
                  </a:txBody>
                  <a:tcPr/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ab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/>
                        <a:t>สร้างไบ</a:t>
                      </a:r>
                      <a:r>
                        <a:rPr lang="th-TH" sz="2000" dirty="0" smtClean="0"/>
                        <a:t>นารีไฟล์เพื่อเขียนข้อมูลต่อท้าย</a:t>
                      </a:r>
                      <a:endParaRPr lang="th-TH" sz="2000" dirty="0"/>
                    </a:p>
                  </a:txBody>
                  <a:tcPr/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r+</a:t>
                      </a:r>
                      <a:endParaRPr lang="th-TH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เปิดเท็กซ์ไฟล์เพื่ออ่านหรือเขียนทับไฟล์เก่า</a:t>
                      </a:r>
                      <a:endParaRPr lang="th-TH" sz="2000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w+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/>
                        <a:t>เปิดเท็กซ์ไฟล์เพื่ออ่านหรือเขียนทับไฟล์เก่า หรือไฟล์ใหม่</a:t>
                      </a:r>
                    </a:p>
                  </a:txBody>
                  <a:tcPr/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a+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/>
                        <a:t>เปิดเท็กซ์ไฟล์เพื่ออ่านหรือเขียนต่อท้ายไฟล์เก่า หรือเขียนไฟล์ใหม่</a:t>
                      </a:r>
                    </a:p>
                  </a:txBody>
                  <a:tcPr/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r+b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err="1" smtClean="0"/>
                        <a:t>เปิดไบ</a:t>
                      </a:r>
                      <a:r>
                        <a:rPr lang="th-TH" sz="2000" dirty="0" smtClean="0"/>
                        <a:t>นารีไฟล์เพื่ออ่านหรือเขียนทับไฟล์เก่า</a:t>
                      </a:r>
                    </a:p>
                  </a:txBody>
                  <a:tcPr/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w+b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err="1" smtClean="0"/>
                        <a:t>เปิดไบ</a:t>
                      </a:r>
                      <a:r>
                        <a:rPr lang="th-TH" sz="2000" dirty="0" smtClean="0"/>
                        <a:t>นารีไฟล์เพื่ออ่านหรือเขียนทับไฟล์เก่า หรือไฟล์ใหม่</a:t>
                      </a:r>
                    </a:p>
                    <a:p>
                      <a:endParaRPr lang="th-TH" sz="2000" dirty="0"/>
                    </a:p>
                  </a:txBody>
                  <a:tcPr/>
                </a:tc>
              </a:tr>
              <a:tr h="4382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a+b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err="1" smtClean="0"/>
                        <a:t>เปิดไบ</a:t>
                      </a:r>
                      <a:r>
                        <a:rPr lang="th-TH" sz="2000" dirty="0" smtClean="0"/>
                        <a:t>นารีไฟล์เพื่ออ่านหรือเขียนทับไฟล์เก่า หรือเขียนไฟล์ใหม่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3992396"/>
      </p:ext>
    </p:extLst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การเขียนไฟล์ใหม่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4901"/>
            <a:ext cx="8596668" cy="4526461"/>
          </a:xfrm>
        </p:spPr>
        <p:txBody>
          <a:bodyPr/>
          <a:lstStyle/>
          <a:p>
            <a:r>
              <a:rPr lang="en-US" dirty="0" smtClean="0"/>
              <a:t>File *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fp</a:t>
            </a:r>
            <a:r>
              <a:rPr lang="en-US" dirty="0" smtClean="0"/>
              <a:t> = </a:t>
            </a:r>
            <a:r>
              <a:rPr lang="en-US" dirty="0" err="1" smtClean="0"/>
              <a:t>fopen</a:t>
            </a:r>
            <a:r>
              <a:rPr lang="en-US" dirty="0" smtClean="0"/>
              <a:t>(“d:\\data.txt”, “w”);</a:t>
            </a:r>
          </a:p>
          <a:p>
            <a:endParaRPr lang="en-US" dirty="0"/>
          </a:p>
          <a:p>
            <a:r>
              <a:rPr lang="th-TH" dirty="0" smtClean="0"/>
              <a:t>เป็นการเขียนไฟล์ใหม่ชื่อว่า </a:t>
            </a:r>
            <a:r>
              <a:rPr lang="en-US" dirty="0" smtClean="0"/>
              <a:t>data.txt </a:t>
            </a:r>
            <a:r>
              <a:rPr lang="th-TH" dirty="0" smtClean="0"/>
              <a:t>โดยจะจัดเก็บไฟล์เอาไว้ในไดร์ฟ </a:t>
            </a:r>
            <a:r>
              <a:rPr lang="en-US" dirty="0" smtClean="0"/>
              <a:t>D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4687759"/>
      </p:ext>
    </p:extLst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การเปิดไฟล์เพื่ออ่านข้อมูล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การเปิดอ่านไฟล์จะต้องมีการตรวจสอบก่อนว่ามีไฟล์นั้นอยู่จริงหรือไม่ ถ้าไม่มีไฟล์หรือไม่สามารถเปิดได้จะมีการส่งค่า </a:t>
            </a:r>
            <a:r>
              <a:rPr lang="en-US" dirty="0" smtClean="0"/>
              <a:t>NULL </a:t>
            </a:r>
            <a:r>
              <a:rPr lang="th-TH" dirty="0" smtClean="0"/>
              <a:t>ออกมา</a:t>
            </a:r>
          </a:p>
          <a:p>
            <a:r>
              <a:rPr lang="th-TH" dirty="0" smtClean="0"/>
              <a:t>ตัวอย่างการตรวจสอบการเปิดไฟล์ เช่น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15</a:t>
            </a:fld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341840"/>
              </p:ext>
            </p:extLst>
          </p:nvPr>
        </p:nvGraphicFramePr>
        <p:xfrm>
          <a:off x="911668" y="4014539"/>
          <a:ext cx="8128000" cy="2286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28000"/>
              </a:tblGrid>
              <a:tr h="225701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FILE *</a:t>
                      </a:r>
                      <a:r>
                        <a:rPr lang="en-US" sz="2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fp</a:t>
                      </a:r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;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if (</a:t>
                      </a:r>
                      <a:r>
                        <a:rPr lang="en-US" sz="2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fp</a:t>
                      </a:r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= </a:t>
                      </a:r>
                      <a:r>
                        <a:rPr lang="en-US" sz="2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fopen</a:t>
                      </a:r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(“D:\\myfile.txt”, “r”) == NULL)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{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	</a:t>
                      </a:r>
                      <a:r>
                        <a:rPr lang="en-US" sz="24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printf</a:t>
                      </a:r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(“Error opening file\n”);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	exit(1);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}</a:t>
                      </a:r>
                      <a:endParaRPr lang="th-TH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9594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การปิดไฟล์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จะใช้ฟังก์ชัน </a:t>
            </a:r>
            <a:r>
              <a:rPr lang="en-US" dirty="0" err="1" smtClean="0"/>
              <a:t>fclose</a:t>
            </a:r>
            <a:r>
              <a:rPr lang="en-US" dirty="0" smtClean="0"/>
              <a:t>() </a:t>
            </a:r>
            <a:r>
              <a:rPr lang="th-TH" dirty="0" smtClean="0"/>
              <a:t>ในการปิดไฟล์</a:t>
            </a:r>
          </a:p>
          <a:p>
            <a:r>
              <a:rPr lang="th-TH" dirty="0" smtClean="0"/>
              <a:t>มีรูปแบบคือ</a:t>
            </a:r>
          </a:p>
          <a:p>
            <a:pPr lvl="1"/>
            <a:r>
              <a:rPr lang="en-US" b="1" dirty="0" err="1" smtClean="0"/>
              <a:t>fclose</a:t>
            </a:r>
            <a:r>
              <a:rPr lang="en-US" b="1" dirty="0" smtClean="0"/>
              <a:t>(</a:t>
            </a:r>
            <a:r>
              <a:rPr lang="en-US" b="1" dirty="0" err="1" smtClean="0"/>
              <a:t>fp</a:t>
            </a:r>
            <a:r>
              <a:rPr lang="en-US" b="1" dirty="0" smtClean="0"/>
              <a:t>);</a:t>
            </a:r>
          </a:p>
          <a:p>
            <a:pPr lvl="1"/>
            <a:r>
              <a:rPr lang="th-TH" dirty="0" smtClean="0"/>
              <a:t>เมื่อ </a:t>
            </a:r>
            <a:r>
              <a:rPr lang="en-US" dirty="0" err="1" smtClean="0"/>
              <a:t>fp</a:t>
            </a:r>
            <a:r>
              <a:rPr lang="en-US" dirty="0" smtClean="0"/>
              <a:t> </a:t>
            </a:r>
            <a:r>
              <a:rPr lang="th-TH" dirty="0" smtClean="0"/>
              <a:t>คือตัวแปรไฟล์</a:t>
            </a:r>
            <a:r>
              <a:rPr lang="th-TH" dirty="0" err="1" smtClean="0"/>
              <a:t>พอยเตอร์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5410673"/>
      </p:ext>
    </p:extLst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การดำเนินการกับไฟล์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5971"/>
            <a:ext cx="8596668" cy="4335392"/>
          </a:xfrm>
        </p:spPr>
        <p:txBody>
          <a:bodyPr/>
          <a:lstStyle/>
          <a:p>
            <a:r>
              <a:rPr lang="th-TH" dirty="0" smtClean="0"/>
              <a:t>ฟังก์ชันสำหรับอ่านเขียนข้อมูลครั้งละไบต์ จะใช้ฟังก์ชัน</a:t>
            </a:r>
            <a:endParaRPr lang="en-US" dirty="0" smtClean="0"/>
          </a:p>
          <a:p>
            <a:r>
              <a:rPr lang="en-US" b="1" dirty="0" err="1" smtClean="0"/>
              <a:t>fgetc</a:t>
            </a:r>
            <a:r>
              <a:rPr lang="en-US" b="1" dirty="0" smtClean="0"/>
              <a:t>(</a:t>
            </a:r>
            <a:r>
              <a:rPr lang="en-US" b="1" dirty="0" err="1" smtClean="0"/>
              <a:t>fp</a:t>
            </a:r>
            <a:r>
              <a:rPr lang="en-US" b="1" dirty="0" smtClean="0"/>
              <a:t>) </a:t>
            </a:r>
            <a:r>
              <a:rPr lang="th-TH" dirty="0" smtClean="0"/>
              <a:t>จะทำงานคล้ายกับ </a:t>
            </a:r>
            <a:r>
              <a:rPr lang="en-US" dirty="0" err="1" smtClean="0"/>
              <a:t>getchar</a:t>
            </a:r>
            <a:r>
              <a:rPr lang="en-US" dirty="0" smtClean="0"/>
              <a:t>() </a:t>
            </a:r>
            <a:r>
              <a:rPr lang="th-TH" dirty="0" smtClean="0"/>
              <a:t>แต่จะอ่านข้อมูลออกมาหนึ่งไบต์</a:t>
            </a:r>
            <a:r>
              <a:rPr lang="th-TH" dirty="0"/>
              <a:t> </a:t>
            </a:r>
            <a:r>
              <a:rPr lang="th-TH" dirty="0" smtClean="0"/>
              <a:t>จากตำแหน่งที่ไฟล์</a:t>
            </a:r>
            <a:r>
              <a:rPr lang="th-TH" dirty="0" err="1" smtClean="0"/>
              <a:t>พอยเตอร์</a:t>
            </a:r>
            <a:r>
              <a:rPr lang="th-TH" dirty="0" smtClean="0"/>
              <a:t>ชี้อยู่</a:t>
            </a:r>
            <a:endParaRPr lang="en-US" dirty="0" smtClean="0"/>
          </a:p>
          <a:p>
            <a:r>
              <a:rPr lang="en-US" dirty="0" err="1" smtClean="0"/>
              <a:t>fputc</a:t>
            </a:r>
            <a:r>
              <a:rPr lang="en-US" dirty="0" smtClean="0"/>
              <a:t>(</a:t>
            </a:r>
            <a:r>
              <a:rPr lang="en-US" dirty="0" err="1" smtClean="0"/>
              <a:t>ch</a:t>
            </a:r>
            <a:r>
              <a:rPr lang="en-US" dirty="0" smtClean="0"/>
              <a:t>, </a:t>
            </a:r>
            <a:r>
              <a:rPr lang="en-US" dirty="0" err="1" smtClean="0"/>
              <a:t>fp</a:t>
            </a:r>
            <a:r>
              <a:rPr lang="en-US" dirty="0" smtClean="0"/>
              <a:t>) </a:t>
            </a:r>
            <a:r>
              <a:rPr lang="th-TH" dirty="0" smtClean="0"/>
              <a:t>จะทำงานคล้ายกับฟังก์ชัน </a:t>
            </a:r>
            <a:r>
              <a:rPr lang="en-US" dirty="0" err="1" smtClean="0"/>
              <a:t>putchar</a:t>
            </a:r>
            <a:r>
              <a:rPr lang="en-US" dirty="0" smtClean="0"/>
              <a:t>() </a:t>
            </a:r>
            <a:r>
              <a:rPr lang="th-TH" dirty="0" smtClean="0"/>
              <a:t>แต่จะเขียนข้อมูลหนึ่งไบต์ที่กำหนดในตัวแปร </a:t>
            </a:r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th-TH" dirty="0" smtClean="0"/>
              <a:t>ลงไปในไฟล์ในตำแหน่งที่</a:t>
            </a:r>
            <a:r>
              <a:rPr lang="th-TH" dirty="0" err="1" smtClean="0"/>
              <a:t>พอยเตอร์</a:t>
            </a:r>
            <a:r>
              <a:rPr lang="th-TH" dirty="0" smtClean="0"/>
              <a:t>ชี้อยู่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4795303"/>
      </p:ext>
    </p:extLst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ตัวอย่างที่ </a:t>
            </a:r>
            <a:r>
              <a:rPr lang="en-US" dirty="0" smtClean="0"/>
              <a:t>1 </a:t>
            </a:r>
            <a:r>
              <a:rPr lang="th-TH" dirty="0" smtClean="0"/>
              <a:t>การเขียนตัวอักษรลงไฟล์จำนวน </a:t>
            </a:r>
            <a:r>
              <a:rPr lang="en-US" dirty="0" smtClean="0"/>
              <a:t>4 </a:t>
            </a:r>
            <a:r>
              <a:rPr lang="th-TH" dirty="0" smtClean="0"/>
              <a:t>ตัวอักษร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18</a:t>
            </a:fld>
            <a:endParaRPr lang="th-TH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410346"/>
            <a:ext cx="7449616" cy="43899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myfile - Notepa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221" y="3832999"/>
            <a:ext cx="4431161" cy="2208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7928252"/>
      </p:ext>
    </p:extLst>
  </p:cSld>
  <p:clrMapOvr>
    <a:masterClrMapping/>
  </p:clrMapOvr>
  <p:transition spd="slow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ตัวอย่างที่ </a:t>
            </a:r>
            <a:r>
              <a:rPr lang="en-US" dirty="0" smtClean="0"/>
              <a:t>2 </a:t>
            </a:r>
            <a:r>
              <a:rPr lang="th-TH" dirty="0" smtClean="0"/>
              <a:t>อ่านไฟล์ที่ได้จากการเขียนด้วยตัวอย่างที่ </a:t>
            </a:r>
            <a:r>
              <a:rPr lang="en-US" dirty="0" smtClean="0"/>
              <a:t>1 </a:t>
            </a:r>
            <a:r>
              <a:rPr lang="th-TH" dirty="0" smtClean="0"/>
              <a:t>มาแสดงผล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19</a:t>
            </a:fld>
            <a:endParaRPr lang="th-TH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270000"/>
            <a:ext cx="7505189" cy="52672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C:\Users\Apipong\Google Drive\MJU work\MJU Teaching\2558-2\สธ113 การออกแบบโปรแกรมทางธุรกิจเบื้องต้น\ไฟล์จากหนังสือ\11\11-02.ex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88" b="59081"/>
          <a:stretch/>
        </p:blipFill>
        <p:spPr>
          <a:xfrm>
            <a:off x="5911817" y="3163386"/>
            <a:ext cx="6041030" cy="25477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1339115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493"/>
            <a:ext cx="8596668" cy="4471869"/>
          </a:xfrm>
        </p:spPr>
        <p:txBody>
          <a:bodyPr/>
          <a:lstStyle/>
          <a:p>
            <a:r>
              <a:rPr lang="th-TH" dirty="0" smtClean="0"/>
              <a:t>การจัดการไฟล์</a:t>
            </a:r>
            <a:endParaRPr lang="en-US" dirty="0" smtClean="0"/>
          </a:p>
          <a:p>
            <a:r>
              <a:rPr lang="th-TH" dirty="0" smtClean="0"/>
              <a:t>ประเภทของไฟล์</a:t>
            </a:r>
            <a:endParaRPr lang="th-TH" dirty="0"/>
          </a:p>
          <a:p>
            <a:r>
              <a:rPr lang="th-TH" dirty="0" smtClean="0"/>
              <a:t>พื้นฐานการทำงานกับไฟล์</a:t>
            </a:r>
            <a:endParaRPr lang="th-TH" dirty="0" smtClean="0"/>
          </a:p>
          <a:p>
            <a:r>
              <a:rPr lang="th-TH" dirty="0" smtClean="0"/>
              <a:t>การอ่านและเขียนเท็กซ์ไฟล์</a:t>
            </a:r>
            <a:endParaRPr lang="th-T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</a:t>
            </a:fld>
            <a:endParaRPr lang="th-TH"/>
          </a:p>
        </p:txBody>
      </p:sp>
      <p:pic>
        <p:nvPicPr>
          <p:cNvPr id="5122" name="Picture 2" descr="http://static1.squarespace.com/static/537cad0be4b02cb9fe04985f/t/55c0e439e4b071c15ab3cedd/1438704698454/Wri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011" y="274187"/>
            <a:ext cx="5566642" cy="4174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7160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การวนลูปอ่านตัวอักษรทั้งหมดในไฟล์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8201"/>
            <a:ext cx="8596668" cy="3880773"/>
          </a:xfrm>
        </p:spPr>
        <p:txBody>
          <a:bodyPr/>
          <a:lstStyle/>
          <a:p>
            <a:r>
              <a:rPr lang="th-TH" dirty="0" smtClean="0"/>
              <a:t>หากมี </a:t>
            </a:r>
            <a:r>
              <a:rPr lang="en-US" dirty="0" smtClean="0"/>
              <a:t>Text File </a:t>
            </a:r>
            <a:r>
              <a:rPr lang="th-TH" dirty="0" smtClean="0"/>
              <a:t>ที่เก็บตัวอักษรไว้เป็นจำนวนมาก และต้องการอ่านขึ้นมาแสดงผลทางจอภาพ จะใช้คำสั่ง </a:t>
            </a:r>
            <a:r>
              <a:rPr lang="en-US" dirty="0" err="1" smtClean="0"/>
              <a:t>fgetc</a:t>
            </a:r>
            <a:r>
              <a:rPr lang="en-US" dirty="0" smtClean="0"/>
              <a:t>() </a:t>
            </a:r>
            <a:r>
              <a:rPr lang="th-TH" dirty="0" smtClean="0"/>
              <a:t>ร่วมกับลูป </a:t>
            </a:r>
            <a:r>
              <a:rPr lang="en-US" dirty="0" smtClean="0"/>
              <a:t>while </a:t>
            </a:r>
            <a:r>
              <a:rPr lang="th-TH" dirty="0" smtClean="0"/>
              <a:t>ในการวนลูป และตรวจสอบเงื่อนไขว่าเป็นจุดสิ้นสุดของไฟล์หรือยัง </a:t>
            </a:r>
            <a:r>
              <a:rPr lang="en-US" dirty="0" smtClean="0"/>
              <a:t>(End of File) </a:t>
            </a:r>
            <a:r>
              <a:rPr lang="th-TH" dirty="0" smtClean="0"/>
              <a:t>ด้วยฟังก์ชัน </a:t>
            </a:r>
            <a:r>
              <a:rPr lang="en-US" dirty="0" err="1" smtClean="0"/>
              <a:t>feof</a:t>
            </a:r>
            <a:r>
              <a:rPr lang="en-US" dirty="0" smtClean="0"/>
              <a:t>(</a:t>
            </a:r>
            <a:r>
              <a:rPr lang="en-US" dirty="0" err="1" smtClean="0"/>
              <a:t>fp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20</a:t>
            </a:fld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569144"/>
              </p:ext>
            </p:extLst>
          </p:nvPr>
        </p:nvGraphicFramePr>
        <p:xfrm>
          <a:off x="1146002" y="3752629"/>
          <a:ext cx="8128000" cy="26538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28000"/>
              </a:tblGrid>
              <a:tr h="265385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char</a:t>
                      </a:r>
                      <a:r>
                        <a:rPr lang="en-US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c;</a:t>
                      </a:r>
                    </a:p>
                    <a:p>
                      <a:r>
                        <a:rPr lang="en-US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while(!</a:t>
                      </a:r>
                      <a:r>
                        <a:rPr lang="en-US" sz="28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feof</a:t>
                      </a:r>
                      <a:r>
                        <a:rPr lang="en-US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n-US" sz="28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fp</a:t>
                      </a:r>
                      <a:r>
                        <a:rPr lang="en-US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))</a:t>
                      </a:r>
                    </a:p>
                    <a:p>
                      <a:r>
                        <a:rPr lang="en-US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{</a:t>
                      </a:r>
                    </a:p>
                    <a:p>
                      <a:r>
                        <a:rPr lang="en-US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	c = </a:t>
                      </a:r>
                      <a:r>
                        <a:rPr lang="en-US" sz="28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fgetc</a:t>
                      </a:r>
                      <a:r>
                        <a:rPr lang="en-US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en-US" sz="28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fp</a:t>
                      </a:r>
                      <a:r>
                        <a:rPr lang="en-US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);</a:t>
                      </a:r>
                    </a:p>
                    <a:p>
                      <a:r>
                        <a:rPr lang="en-US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	</a:t>
                      </a:r>
                      <a:r>
                        <a:rPr lang="en-US" sz="28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printf</a:t>
                      </a:r>
                      <a:r>
                        <a:rPr lang="en-US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(“%c”, c);</a:t>
                      </a:r>
                    </a:p>
                    <a:p>
                      <a:r>
                        <a:rPr lang="en-US" sz="28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}</a:t>
                      </a:r>
                      <a:endParaRPr lang="th-TH" sz="2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00526"/>
      </p:ext>
    </p:extLst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การอ่านและเขียน </a:t>
            </a:r>
            <a:r>
              <a:rPr lang="en-US" dirty="0" smtClean="0"/>
              <a:t>Text File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42197"/>
            <a:ext cx="8971633" cy="4499165"/>
          </a:xfrm>
        </p:spPr>
        <p:txBody>
          <a:bodyPr>
            <a:normAutofit/>
          </a:bodyPr>
          <a:lstStyle/>
          <a:p>
            <a:r>
              <a:rPr lang="th-TH" dirty="0" smtClean="0"/>
              <a:t>มีฟังก์ชันที่เกี่ยวกับการอ่าน</a:t>
            </a:r>
            <a:r>
              <a:rPr lang="en-US" dirty="0" smtClean="0"/>
              <a:t>-</a:t>
            </a:r>
            <a:r>
              <a:rPr lang="th-TH" dirty="0" smtClean="0"/>
              <a:t>เขียนเท็กซ์ไฟล์โดยเฉพาะอยู่ </a:t>
            </a:r>
            <a:r>
              <a:rPr lang="en-US" dirty="0" smtClean="0"/>
              <a:t>4 </a:t>
            </a:r>
            <a:r>
              <a:rPr lang="th-TH" dirty="0" smtClean="0"/>
              <a:t>ฟังก์ชัน คือ</a:t>
            </a:r>
          </a:p>
          <a:p>
            <a:pPr lvl="1"/>
            <a:r>
              <a:rPr lang="en-US" b="1" dirty="0" err="1" smtClean="0"/>
              <a:t>fputs</a:t>
            </a:r>
            <a:r>
              <a:rPr lang="en-US" b="1" dirty="0" smtClean="0"/>
              <a:t>(</a:t>
            </a:r>
            <a:r>
              <a:rPr lang="th-TH" b="1" dirty="0" smtClean="0"/>
              <a:t>ข้อความ </a:t>
            </a:r>
            <a:r>
              <a:rPr lang="en-US" b="1" dirty="0" smtClean="0"/>
              <a:t>string, </a:t>
            </a:r>
            <a:r>
              <a:rPr lang="en-US" b="1" dirty="0" err="1" smtClean="0"/>
              <a:t>fp</a:t>
            </a:r>
            <a:r>
              <a:rPr lang="en-US" b="1" dirty="0" smtClean="0"/>
              <a:t>) </a:t>
            </a:r>
            <a:r>
              <a:rPr lang="th-TH" dirty="0" smtClean="0"/>
              <a:t>ใช้เขียนสตริงที่อยู่ในตัวแปร</a:t>
            </a:r>
            <a:endParaRPr lang="en-US" dirty="0" smtClean="0"/>
          </a:p>
          <a:p>
            <a:pPr lvl="1"/>
            <a:r>
              <a:rPr lang="en-US" b="1" dirty="0" smtClean="0"/>
              <a:t>*</a:t>
            </a:r>
            <a:r>
              <a:rPr lang="en-US" b="1" dirty="0" err="1" smtClean="0"/>
              <a:t>fgets</a:t>
            </a:r>
            <a:r>
              <a:rPr lang="en-US" b="1" dirty="0" smtClean="0"/>
              <a:t>(</a:t>
            </a:r>
            <a:r>
              <a:rPr lang="th-TH" b="1" dirty="0" smtClean="0"/>
              <a:t>ตัวแปร </a:t>
            </a:r>
            <a:r>
              <a:rPr lang="en-US" b="1" dirty="0" smtClean="0"/>
              <a:t>string, length, </a:t>
            </a:r>
            <a:r>
              <a:rPr lang="en-US" b="1" dirty="0" err="1" smtClean="0"/>
              <a:t>fp</a:t>
            </a:r>
            <a:r>
              <a:rPr lang="en-US" b="1" dirty="0" smtClean="0"/>
              <a:t>)</a:t>
            </a:r>
            <a:r>
              <a:rPr lang="th-TH" b="1" dirty="0" smtClean="0"/>
              <a:t> </a:t>
            </a:r>
            <a:r>
              <a:rPr lang="th-TH" dirty="0" smtClean="0"/>
              <a:t>ใช้อ่านตัวอักษรมาเก็บไว้ในตัวแปรสตริง โดยจะอ่านตัวอักษรจำนวนเท่ากับ </a:t>
            </a:r>
            <a:r>
              <a:rPr lang="en-US" dirty="0" smtClean="0"/>
              <a:t>length </a:t>
            </a:r>
            <a:r>
              <a:rPr lang="th-TH" dirty="0" smtClean="0"/>
              <a:t>หรือจนกว่าจะขึ้นบรรทัดใหม่ หรืออ่านจนจบไฟล์ จึงจะหยุดอ่าน</a:t>
            </a:r>
          </a:p>
          <a:p>
            <a:pPr lvl="1"/>
            <a:r>
              <a:rPr lang="en-US" b="1" dirty="0" err="1" smtClean="0"/>
              <a:t>fprintf</a:t>
            </a:r>
            <a:r>
              <a:rPr lang="en-US" b="1" dirty="0" smtClean="0"/>
              <a:t>(</a:t>
            </a:r>
            <a:r>
              <a:rPr lang="en-US" b="1" dirty="0" err="1" smtClean="0"/>
              <a:t>fp</a:t>
            </a:r>
            <a:r>
              <a:rPr lang="en-US" b="1" dirty="0" smtClean="0"/>
              <a:t>, </a:t>
            </a:r>
            <a:r>
              <a:rPr lang="en-US" b="1" dirty="0" err="1" smtClean="0"/>
              <a:t>control_string</a:t>
            </a:r>
            <a:r>
              <a:rPr lang="en-US" b="1" dirty="0" smtClean="0"/>
              <a:t>) </a:t>
            </a:r>
            <a:r>
              <a:rPr lang="th-TH" dirty="0" smtClean="0"/>
              <a:t>ทำงานเหมือนกับ </a:t>
            </a:r>
            <a:r>
              <a:rPr lang="en-US" dirty="0" err="1" smtClean="0"/>
              <a:t>printf</a:t>
            </a:r>
            <a:r>
              <a:rPr lang="en-US" dirty="0" smtClean="0"/>
              <a:t>() </a:t>
            </a:r>
            <a:r>
              <a:rPr lang="th-TH" dirty="0" smtClean="0"/>
              <a:t>แต่จะใช้เฉพาะกับไฟล์เท่านั้น</a:t>
            </a:r>
            <a:endParaRPr lang="en-US" dirty="0" smtClean="0"/>
          </a:p>
          <a:p>
            <a:pPr lvl="1"/>
            <a:r>
              <a:rPr lang="en-US" b="1" dirty="0" err="1" smtClean="0"/>
              <a:t>fscanf</a:t>
            </a:r>
            <a:r>
              <a:rPr lang="en-US" b="1" dirty="0" smtClean="0"/>
              <a:t>(</a:t>
            </a:r>
            <a:r>
              <a:rPr lang="en-US" b="1" dirty="0" err="1" smtClean="0"/>
              <a:t>fp</a:t>
            </a:r>
            <a:r>
              <a:rPr lang="en-US" b="1" dirty="0" smtClean="0"/>
              <a:t>, </a:t>
            </a:r>
            <a:r>
              <a:rPr lang="en-US" b="1" dirty="0" err="1" smtClean="0"/>
              <a:t>control_string</a:t>
            </a:r>
            <a:r>
              <a:rPr lang="en-US" b="1" dirty="0" smtClean="0"/>
              <a:t>)</a:t>
            </a:r>
            <a:r>
              <a:rPr lang="th-TH" b="1" dirty="0" smtClean="0"/>
              <a:t> </a:t>
            </a:r>
            <a:r>
              <a:rPr lang="th-TH" dirty="0"/>
              <a:t>ทำงานเหมือนกับ </a:t>
            </a:r>
            <a:r>
              <a:rPr lang="en-US" dirty="0" err="1" smtClean="0"/>
              <a:t>scanf</a:t>
            </a:r>
            <a:r>
              <a:rPr lang="en-US" dirty="0" smtClean="0"/>
              <a:t>() </a:t>
            </a:r>
            <a:r>
              <a:rPr lang="th-TH" dirty="0"/>
              <a:t>แต่จะใช้เฉพาะกับไฟล์เท่านั้น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3931376"/>
      </p:ext>
    </p:extLst>
  </p:cSld>
  <p:clrMapOvr>
    <a:masterClrMapping/>
  </p:clrMapOvr>
  <p:transition spd="slow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ตัวอย่างที่ </a:t>
            </a:r>
            <a:r>
              <a:rPr lang="en-US" dirty="0" smtClean="0"/>
              <a:t>3 </a:t>
            </a:r>
            <a:r>
              <a:rPr lang="th-TH" dirty="0" smtClean="0"/>
              <a:t>การใช้ </a:t>
            </a:r>
            <a:r>
              <a:rPr lang="en-US" dirty="0" err="1" smtClean="0"/>
              <a:t>fputs</a:t>
            </a:r>
            <a:r>
              <a:rPr lang="en-US" dirty="0" smtClean="0"/>
              <a:t> </a:t>
            </a:r>
            <a:r>
              <a:rPr lang="th-TH" dirty="0" smtClean="0"/>
              <a:t>เพื่อเขียนสตริงลงในไฟล์</a:t>
            </a:r>
            <a:endParaRPr lang="th-TH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270000"/>
            <a:ext cx="7894435" cy="47713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22</a:t>
            </a:fld>
            <a:endParaRPr lang="th-TH"/>
          </a:p>
        </p:txBody>
      </p:sp>
      <p:pic>
        <p:nvPicPr>
          <p:cNvPr id="6" name="Picture 5" descr="myfile - Notepa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487" y="3270034"/>
            <a:ext cx="4255883" cy="34317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304415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6691"/>
          </a:xfrm>
        </p:spPr>
        <p:txBody>
          <a:bodyPr/>
          <a:lstStyle/>
          <a:p>
            <a:r>
              <a:rPr lang="th-TH" dirty="0"/>
              <a:t>การจัดการไฟล์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3169"/>
            <a:ext cx="8596668" cy="4438193"/>
          </a:xfrm>
        </p:spPr>
        <p:txBody>
          <a:bodyPr/>
          <a:lstStyle/>
          <a:p>
            <a:r>
              <a:rPr lang="th-TH" dirty="0" smtClean="0"/>
              <a:t>งานบางประเภทต้องมีการนำผลการทำงานของโปรแกรมเก็บลงในหน่วยความจำสำรองในรูปแบบไฟล์ เพื่อสามารถนำมาใช้ในภายหลังได้</a:t>
            </a:r>
          </a:p>
          <a:p>
            <a:r>
              <a:rPr lang="th-TH" b="1" dirty="0" smtClean="0"/>
              <a:t>สตรีม </a:t>
            </a:r>
            <a:r>
              <a:rPr lang="en-US" b="1" dirty="0" smtClean="0"/>
              <a:t>(Stream) </a:t>
            </a:r>
            <a:r>
              <a:rPr lang="th-TH" dirty="0" smtClean="0"/>
              <a:t>เป็นหน่วยของข้อมูลที่เรียงติดกัน ไฟล์จะติดต่อกับ</a:t>
            </a:r>
            <a:r>
              <a:rPr lang="th-TH" dirty="0" err="1" smtClean="0"/>
              <a:t>สตรีม</a:t>
            </a:r>
            <a:r>
              <a:rPr lang="th-TH" dirty="0" smtClean="0"/>
              <a:t>เพื่อรับ</a:t>
            </a:r>
            <a:r>
              <a:rPr lang="en-US" dirty="0" smtClean="0"/>
              <a:t>-</a:t>
            </a:r>
            <a:r>
              <a:rPr lang="th-TH" dirty="0" smtClean="0"/>
              <a:t>ส่งข้อมูล แบ่งเป็น </a:t>
            </a:r>
            <a:r>
              <a:rPr lang="en-US" dirty="0" smtClean="0"/>
              <a:t>2 </a:t>
            </a:r>
            <a:r>
              <a:rPr lang="th-TH" dirty="0" smtClean="0"/>
              <a:t>ประเภท คือ</a:t>
            </a:r>
          </a:p>
          <a:p>
            <a:pPr lvl="1"/>
            <a:r>
              <a:rPr lang="en-US" b="1" dirty="0" smtClean="0"/>
              <a:t>Text Stream </a:t>
            </a:r>
            <a:r>
              <a:rPr lang="th-TH" dirty="0" smtClean="0"/>
              <a:t>จะเก็บข้อมูลเป็นรหัส </a:t>
            </a:r>
            <a:r>
              <a:rPr lang="en-US" dirty="0" smtClean="0"/>
              <a:t>ASCII</a:t>
            </a:r>
          </a:p>
          <a:p>
            <a:pPr lvl="1"/>
            <a:r>
              <a:rPr lang="en-US" b="1" dirty="0" smtClean="0"/>
              <a:t>Binary Stream </a:t>
            </a:r>
            <a:r>
              <a:rPr lang="th-TH" dirty="0" smtClean="0"/>
              <a:t>จะเก็บข้อมูลในรูปแบบเลขฐานสอง</a:t>
            </a:r>
            <a:endParaRPr lang="th-TH" dirty="0"/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6675444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ลักษณะของ </a:t>
            </a:r>
            <a:r>
              <a:rPr lang="en-US" dirty="0" smtClean="0"/>
              <a:t>Stream </a:t>
            </a:r>
            <a:r>
              <a:rPr lang="th-TH" dirty="0" smtClean="0"/>
              <a:t>ที่มีการเก็บข้อมูลแบบเรียงต่อกัน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088120"/>
              </p:ext>
            </p:extLst>
          </p:nvPr>
        </p:nvGraphicFramePr>
        <p:xfrm>
          <a:off x="677863" y="2160588"/>
          <a:ext cx="8596312" cy="6400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85963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1010001101000010000100001000011100001000101010</a:t>
                      </a:r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</a:t>
                      </a:r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4</a:t>
            </a:fld>
            <a:endParaRPr lang="th-TH"/>
          </a:p>
        </p:txBody>
      </p:sp>
      <p:sp>
        <p:nvSpPr>
          <p:cNvPr id="6" name="Up Arrow Callout 5"/>
          <p:cNvSpPr/>
          <p:nvPr/>
        </p:nvSpPr>
        <p:spPr>
          <a:xfrm>
            <a:off x="8188529" y="2854711"/>
            <a:ext cx="1487606" cy="139207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รหัส </a:t>
            </a:r>
            <a:r>
              <a:rPr lang="en-US" dirty="0" smtClean="0"/>
              <a:t>EOF</a:t>
            </a:r>
          </a:p>
          <a:p>
            <a:pPr algn="ctr"/>
            <a:r>
              <a:rPr lang="en-US" dirty="0" smtClean="0"/>
              <a:t>(End of File)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49196221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ประเภทของไฟล์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5971"/>
            <a:ext cx="8596668" cy="4335392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มี </a:t>
            </a:r>
            <a:r>
              <a:rPr lang="en-US" dirty="0" smtClean="0"/>
              <a:t>2 </a:t>
            </a:r>
            <a:r>
              <a:rPr lang="th-TH" dirty="0" smtClean="0"/>
              <a:t>ประเภท คือ</a:t>
            </a:r>
          </a:p>
          <a:p>
            <a:r>
              <a:rPr lang="th-TH" dirty="0" smtClean="0"/>
              <a:t>ไฟล์ตัวอักษร </a:t>
            </a:r>
            <a:r>
              <a:rPr lang="en-US" dirty="0" smtClean="0"/>
              <a:t>(Text File)</a:t>
            </a:r>
          </a:p>
          <a:p>
            <a:r>
              <a:rPr lang="th-TH" dirty="0" smtClean="0"/>
              <a:t>ไฟล์ข้อมูล </a:t>
            </a:r>
            <a:r>
              <a:rPr lang="en-US" dirty="0" smtClean="0"/>
              <a:t>(Binary File)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8046499"/>
      </p:ext>
    </p:extLst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6913"/>
            <a:ext cx="8596668" cy="4294449"/>
          </a:xfrm>
        </p:spPr>
        <p:txBody>
          <a:bodyPr/>
          <a:lstStyle/>
          <a:p>
            <a:r>
              <a:rPr lang="th-TH" dirty="0" smtClean="0"/>
              <a:t>เป็นไฟล์ข้อความ ข้อมูลจะเก็บเป็นรหัส </a:t>
            </a:r>
            <a:r>
              <a:rPr lang="en-US" dirty="0" smtClean="0"/>
              <a:t>ASCII </a:t>
            </a:r>
            <a:endParaRPr lang="th-TH" dirty="0" smtClean="0"/>
          </a:p>
          <a:p>
            <a:r>
              <a:rPr lang="th-TH" dirty="0" smtClean="0"/>
              <a:t>มีรหัสควบคุมใช้ในการขึ้นบรรทัดใหม่ หรือการจบไฟล์ เป็นต้น</a:t>
            </a:r>
          </a:p>
          <a:p>
            <a:r>
              <a:rPr lang="th-TH" dirty="0" smtClean="0"/>
              <a:t>สามารถใช้โปรแกรม </a:t>
            </a:r>
            <a:r>
              <a:rPr lang="en-US" dirty="0" smtClean="0"/>
              <a:t>Editor </a:t>
            </a:r>
            <a:r>
              <a:rPr lang="th-TH" dirty="0" smtClean="0"/>
              <a:t>หรือ </a:t>
            </a:r>
            <a:r>
              <a:rPr lang="en-US" dirty="0" smtClean="0"/>
              <a:t>Notepad </a:t>
            </a:r>
            <a:r>
              <a:rPr lang="th-TH" dirty="0" smtClean="0"/>
              <a:t>ในการเปิดไฟล์ประเภทนี้ได้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7912911"/>
      </p:ext>
    </p:extLst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ตัวอย่างของข้อมูลในรูปแบบ </a:t>
            </a:r>
            <a:r>
              <a:rPr lang="en-US" dirty="0" smtClean="0"/>
              <a:t>Stream </a:t>
            </a:r>
            <a:r>
              <a:rPr lang="th-TH" dirty="0" smtClean="0"/>
              <a:t>และ </a:t>
            </a:r>
            <a:r>
              <a:rPr lang="en-US" dirty="0" smtClean="0"/>
              <a:t>Text File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537427"/>
              </p:ext>
            </p:extLst>
          </p:nvPr>
        </p:nvGraphicFramePr>
        <p:xfrm>
          <a:off x="677863" y="2160588"/>
          <a:ext cx="9298650" cy="1280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49775"/>
                <a:gridCol w="1549775"/>
                <a:gridCol w="1549775"/>
                <a:gridCol w="1549775"/>
                <a:gridCol w="1549775"/>
                <a:gridCol w="15497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</a:t>
                      </a:r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</a:t>
                      </a:r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</a:rPr>
                        <a:t>¬</a:t>
                      </a:r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</a:rPr>
                        <a:t>¬</a:t>
                      </a:r>
                      <a:endParaRPr lang="th-TH" sz="36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01000001</a:t>
                      </a:r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01000010</a:t>
                      </a:r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00001101</a:t>
                      </a:r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00110010</a:t>
                      </a:r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00001101</a:t>
                      </a:r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</a:t>
                      </a:r>
                      <a:endParaRPr lang="th-TH" sz="36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7</a:t>
            </a:fld>
            <a:endParaRPr lang="th-TH"/>
          </a:p>
        </p:txBody>
      </p:sp>
      <p:sp>
        <p:nvSpPr>
          <p:cNvPr id="6" name="Vertical Scroll 5"/>
          <p:cNvSpPr/>
          <p:nvPr/>
        </p:nvSpPr>
        <p:spPr>
          <a:xfrm>
            <a:off x="2756848" y="4012442"/>
            <a:ext cx="3807725" cy="2279176"/>
          </a:xfrm>
          <a:prstGeom prst="vertic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AB</a:t>
            </a:r>
          </a:p>
          <a:p>
            <a:pPr algn="ctr"/>
            <a:r>
              <a:rPr lang="en-US" sz="4400" b="1" dirty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th-TH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Left Arrow Callout 7"/>
          <p:cNvSpPr/>
          <p:nvPr/>
        </p:nvSpPr>
        <p:spPr>
          <a:xfrm>
            <a:off x="9976513" y="2347103"/>
            <a:ext cx="1937983" cy="1323833"/>
          </a:xfrm>
          <a:prstGeom prst="leftArrow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Stream</a:t>
            </a:r>
            <a:endParaRPr lang="th-TH" dirty="0"/>
          </a:p>
        </p:txBody>
      </p:sp>
      <p:sp>
        <p:nvSpPr>
          <p:cNvPr id="9" name="Left Arrow Callout 8"/>
          <p:cNvSpPr/>
          <p:nvPr/>
        </p:nvSpPr>
        <p:spPr>
          <a:xfrm>
            <a:off x="6307540" y="4355598"/>
            <a:ext cx="2993758" cy="1323833"/>
          </a:xfrm>
          <a:prstGeom prst="leftArrowCallou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Text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5023303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File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เป็นไฟล์ที่เก็บข้อมูลเลขฐานสองของข้อมูลจริงๆ เช่น เลข </a:t>
            </a:r>
            <a:r>
              <a:rPr lang="en-US" dirty="0" smtClean="0"/>
              <a:t>2 </a:t>
            </a:r>
            <a:r>
              <a:rPr lang="th-TH" dirty="0" smtClean="0"/>
              <a:t>ในรหัสแอสกีจะเก็บเป็น </a:t>
            </a:r>
            <a:r>
              <a:rPr lang="en-US" dirty="0" smtClean="0"/>
              <a:t>00110010 </a:t>
            </a:r>
            <a:r>
              <a:rPr lang="th-TH" dirty="0" smtClean="0"/>
              <a:t>แต่</a:t>
            </a:r>
            <a:r>
              <a:rPr lang="th-TH" dirty="0" err="1" smtClean="0"/>
              <a:t>ไฟล์ไบ</a:t>
            </a:r>
            <a:r>
              <a:rPr lang="th-TH" dirty="0" smtClean="0"/>
              <a:t>นารีจะเก็บค่าเลขฐานสองที่มีค่าเท่ากับสองจริงๆ </a:t>
            </a:r>
            <a:r>
              <a:rPr lang="en-US" dirty="0" smtClean="0"/>
              <a:t>(00000010)</a:t>
            </a:r>
            <a:r>
              <a:rPr lang="th-TH" dirty="0" smtClean="0"/>
              <a:t> </a:t>
            </a:r>
          </a:p>
          <a:p>
            <a:r>
              <a:rPr lang="th-TH" dirty="0" smtClean="0"/>
              <a:t>ไม่สามารถใช้โปรแกรมเปิดไฟล์ประเภทนี้มาอ่านได้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244763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การเก็บค่าแบบ </a:t>
            </a:r>
            <a:r>
              <a:rPr lang="en-US" dirty="0" smtClean="0"/>
              <a:t>Binary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ประกาศ </a:t>
            </a:r>
            <a:r>
              <a:rPr lang="en-US" dirty="0" err="1" smtClean="0"/>
              <a:t>int</a:t>
            </a:r>
            <a:r>
              <a:rPr lang="en-US" dirty="0" smtClean="0"/>
              <a:t> x = 16706</a:t>
            </a:r>
          </a:p>
          <a:p>
            <a:r>
              <a:rPr lang="th-TH" dirty="0" smtClean="0"/>
              <a:t>แปลงเป็นเลขฐานสองขนาด </a:t>
            </a:r>
            <a:r>
              <a:rPr lang="en-US" dirty="0" smtClean="0"/>
              <a:t>2 Bytes </a:t>
            </a:r>
            <a:r>
              <a:rPr lang="th-TH" dirty="0" smtClean="0"/>
              <a:t>ได้เป็น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197D-FABA-4403-B47C-93EF2E624B93}" type="slidenum">
              <a:rPr lang="th-TH" smtClean="0"/>
              <a:t>9</a:t>
            </a:fld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233604"/>
              </p:ext>
            </p:extLst>
          </p:nvPr>
        </p:nvGraphicFramePr>
        <p:xfrm>
          <a:off x="911668" y="3915556"/>
          <a:ext cx="8127999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01000001</a:t>
                      </a:r>
                      <a:endParaRPr lang="th-TH" sz="2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01000010</a:t>
                      </a:r>
                      <a:endParaRPr lang="th-TH" sz="2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sym typeface="Wingdings 3" panose="05040102010807070707" pitchFamily="18" charset="2"/>
                        </a:rPr>
                        <a:t></a:t>
                      </a:r>
                      <a:endParaRPr lang="th-TH" sz="2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439631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1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952</TotalTime>
  <Words>962</Words>
  <Application>Microsoft Office PowerPoint</Application>
  <PresentationFormat>Widescreen</PresentationFormat>
  <Paragraphs>152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Cordia New</vt:lpstr>
      <vt:lpstr>TH SarabunPSK</vt:lpstr>
      <vt:lpstr>Times New Roman</vt:lpstr>
      <vt:lpstr>Wingdings 3</vt:lpstr>
      <vt:lpstr>Facet</vt:lpstr>
      <vt:lpstr>บทที่ 13 การจัดการไฟล์  (File Management)</vt:lpstr>
      <vt:lpstr>Overview</vt:lpstr>
      <vt:lpstr>การจัดการไฟล์</vt:lpstr>
      <vt:lpstr>ลักษณะของ Stream ที่มีการเก็บข้อมูลแบบเรียงต่อกัน</vt:lpstr>
      <vt:lpstr>ประเภทของไฟล์</vt:lpstr>
      <vt:lpstr>Text File</vt:lpstr>
      <vt:lpstr>ตัวอย่างของข้อมูลในรูปแบบ Stream และ Text File</vt:lpstr>
      <vt:lpstr>Binary File</vt:lpstr>
      <vt:lpstr>การเก็บค่าแบบ Binary</vt:lpstr>
      <vt:lpstr>พื้นฐานการทำงานกับไฟล์</vt:lpstr>
      <vt:lpstr>กระบวนการกระทำกับไฟล์</vt:lpstr>
      <vt:lpstr>การเปิดไฟล์</vt:lpstr>
      <vt:lpstr>Mode ในฟังก์ชัน fopen</vt:lpstr>
      <vt:lpstr>การเขียนไฟล์ใหม่</vt:lpstr>
      <vt:lpstr>การเปิดไฟล์เพื่ออ่านข้อมูล</vt:lpstr>
      <vt:lpstr>การปิดไฟล์</vt:lpstr>
      <vt:lpstr>การดำเนินการกับไฟล์</vt:lpstr>
      <vt:lpstr>ตัวอย่างที่ 1 การเขียนตัวอักษรลงไฟล์จำนวน 4 ตัวอักษร</vt:lpstr>
      <vt:lpstr>ตัวอย่างที่ 2 อ่านไฟล์ที่ได้จากการเขียนด้วยตัวอย่างที่ 1 มาแสดงผล</vt:lpstr>
      <vt:lpstr>การวนลูปอ่านตัวอักษรทั้งหมดในไฟล์</vt:lpstr>
      <vt:lpstr>การอ่านและเขียน Text File</vt:lpstr>
      <vt:lpstr>ตัวอย่างที่ 3 การใช้ fputs เพื่อเขียนสตริงลงในไฟล์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 ภาษาคอมพิวเตอร์และ          การโปรแกรม</dc:title>
  <dc:creator>Apipong</dc:creator>
  <cp:lastModifiedBy>Apipong</cp:lastModifiedBy>
  <cp:revision>109</cp:revision>
  <dcterms:created xsi:type="dcterms:W3CDTF">2016-01-18T07:15:41Z</dcterms:created>
  <dcterms:modified xsi:type="dcterms:W3CDTF">2016-04-18T15:55:07Z</dcterms:modified>
</cp:coreProperties>
</file>