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9"/>
  </p:notesMasterIdLst>
  <p:sldIdLst>
    <p:sldId id="256" r:id="rId2"/>
    <p:sldId id="273" r:id="rId3"/>
    <p:sldId id="299" r:id="rId4"/>
    <p:sldId id="298" r:id="rId5"/>
    <p:sldId id="274" r:id="rId6"/>
    <p:sldId id="300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0070C0"/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7" autoAdjust="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02/04/60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ตัวแปรอาเรย์</a:t>
            </a:r>
            <a:r>
              <a:rPr lang="en-US" altLang="th-TH" smtClean="0"/>
              <a:t> billy</a:t>
            </a:r>
            <a:r>
              <a:rPr lang="th-TH" altLang="th-TH" smtClean="0"/>
              <a:t> ถูกใช้ในการเก็บค่าแบบ </a:t>
            </a:r>
            <a:r>
              <a:rPr lang="en-US" altLang="th-TH" smtClean="0"/>
              <a:t>float </a:t>
            </a:r>
            <a:r>
              <a:rPr lang="th-TH" altLang="th-TH" smtClean="0"/>
              <a:t>ทั้งหมด </a:t>
            </a:r>
            <a:r>
              <a:rPr lang="en-US" altLang="th-TH" smtClean="0"/>
              <a:t>5 </a:t>
            </a:r>
            <a:r>
              <a:rPr lang="th-TH" altLang="th-TH" smtClean="0"/>
              <a:t>ค่า</a:t>
            </a:r>
            <a:endParaRPr lang="en-US" altLang="th-TH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07EBB95-1012-4047-87DF-531FC0C03CAC}" type="slidenum">
              <a:rPr lang="en-US" altLang="th-TH" sz="1200"/>
              <a:pPr eaLnBrk="1" hangingPunct="1"/>
              <a:t>15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14490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th-TH" smtClean="0"/>
              <a:t>อาเรย์มีส่วนประกอบเป็น ชื่อและขนาด</a:t>
            </a:r>
            <a:endParaRPr lang="en-US" altLang="th-TH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D266A60-7F71-4555-93DB-15BEB33A28DA}" type="slidenum">
              <a:rPr lang="en-US" altLang="th-TH" sz="1200"/>
              <a:pPr eaLnBrk="1" hangingPunct="1"/>
              <a:t>16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146040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อาเรย์ของตัวอักษรหรือข้อความนั้น จะมีการจบด้วยตัวอักขระ นัล หรือเขียนได้เป็น </a:t>
            </a:r>
            <a:r>
              <a:rPr lang="en-US" altLang="th-TH" smtClean="0"/>
              <a:t>‘\0’ </a:t>
            </a:r>
            <a:r>
              <a:rPr lang="th-TH" altLang="th-TH" smtClean="0"/>
              <a:t>ดังนั้น เมื่อมีการใช้ข้อความ </a:t>
            </a:r>
          </a:p>
          <a:p>
            <a:pPr eaLnBrk="1" hangingPunct="1"/>
            <a:r>
              <a:rPr lang="th-TH" altLang="th-TH" smtClean="0"/>
              <a:t>ต้องมีการคำนึงถึงความยาวที่รวมตัวอักษรนัล เข้าไปด้วย</a:t>
            </a:r>
          </a:p>
          <a:p>
            <a:pPr eaLnBrk="1" hangingPunct="1"/>
            <a:endParaRPr lang="en-US" altLang="th-TH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AEC3FF4-30A9-4171-A90C-14CD7B537658}" type="slidenum">
              <a:rPr lang="en-US" altLang="th-TH" sz="1200"/>
              <a:pPr eaLnBrk="1" hangingPunct="1"/>
              <a:t>17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2132792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การใช้ </a:t>
            </a:r>
            <a:r>
              <a:rPr lang="en-US" altLang="th-TH" smtClean="0"/>
              <a:t>string </a:t>
            </a:r>
            <a:r>
              <a:rPr lang="th-TH" altLang="th-TH" smtClean="0"/>
              <a:t>สำหรับอินพุตนั้น ใช้</a:t>
            </a:r>
            <a:r>
              <a:rPr lang="en-US" altLang="th-TH" smtClean="0"/>
              <a:t> control code </a:t>
            </a:r>
            <a:r>
              <a:rPr lang="th-TH" altLang="th-TH" smtClean="0"/>
              <a:t>คือ </a:t>
            </a:r>
            <a:r>
              <a:rPr lang="en-US" altLang="th-TH" smtClean="0"/>
              <a:t>%s </a:t>
            </a:r>
            <a:r>
              <a:rPr lang="th-TH" altLang="th-TH" smtClean="0"/>
              <a:t>และความยาวของอินพุตนั้นต้องไม่มากกว่า ขนาดของอาเรย์</a:t>
            </a:r>
            <a:endParaRPr lang="en-US" altLang="th-TH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746B7AC-12D0-4B77-8A52-10284824E4DF}" type="slidenum">
              <a:rPr lang="en-US" altLang="th-TH" sz="1200"/>
              <a:pPr eaLnBrk="1" hangingPunct="1"/>
              <a:t>18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287635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เนื่องจาก </a:t>
            </a:r>
            <a:r>
              <a:rPr lang="en-US" altLang="th-TH" smtClean="0"/>
              <a:t>string2 </a:t>
            </a:r>
            <a:r>
              <a:rPr lang="th-TH" altLang="th-TH" smtClean="0"/>
              <a:t>เป็นตัวแปรประเภท </a:t>
            </a:r>
            <a:r>
              <a:rPr lang="en-US" altLang="th-TH" smtClean="0"/>
              <a:t>string </a:t>
            </a:r>
            <a:r>
              <a:rPr lang="th-TH" altLang="th-TH" smtClean="0"/>
              <a:t>ดังนั้น เมื่อใช้</a:t>
            </a:r>
            <a:r>
              <a:rPr lang="en-US" altLang="th-TH" smtClean="0"/>
              <a:t> scanf </a:t>
            </a:r>
            <a:r>
              <a:rPr lang="th-TH" altLang="th-TH" smtClean="0"/>
              <a:t>ไม่มีความจำเป็นต้องใช้ เครื่องหมาย </a:t>
            </a:r>
            <a:r>
              <a:rPr lang="en-US" altLang="th-TH" smtClean="0"/>
              <a:t>&amp;</a:t>
            </a:r>
            <a:r>
              <a:rPr lang="th-TH" altLang="th-TH" smtClean="0"/>
              <a:t>นำหน้าชื่อตัวแปร</a:t>
            </a:r>
            <a:endParaRPr lang="en-US" altLang="th-TH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F35EA0F-589C-4248-8612-6037731BAEA9}" type="slidenum">
              <a:rPr lang="en-US" altLang="th-TH" sz="1200"/>
              <a:pPr eaLnBrk="1" hangingPunct="1"/>
              <a:t>19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711302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ตัวอย่างแสดงให้เห็นถึง ค่าของ ตัวแปร</a:t>
            </a:r>
            <a:r>
              <a:rPr lang="en-US" altLang="th-TH" smtClean="0"/>
              <a:t> st2 </a:t>
            </a:r>
            <a:r>
              <a:rPr lang="th-TH" altLang="th-TH" smtClean="0"/>
              <a:t>ในแต่ละตำแหน่ง</a:t>
            </a:r>
            <a:r>
              <a:rPr lang="en-US" altLang="th-TH" smtClean="0"/>
              <a:t> </a:t>
            </a:r>
            <a:r>
              <a:rPr lang="th-TH" altLang="th-TH" smtClean="0"/>
              <a:t>พร้อมทั้งค่า</a:t>
            </a:r>
            <a:r>
              <a:rPr lang="en-US" altLang="th-TH" smtClean="0"/>
              <a:t> ASCII </a:t>
            </a:r>
            <a:r>
              <a:rPr lang="th-TH" altLang="th-TH" smtClean="0"/>
              <a:t>อาทิเช่น </a:t>
            </a:r>
            <a:r>
              <a:rPr lang="en-US" altLang="th-TH" smtClean="0"/>
              <a:t>78 </a:t>
            </a:r>
            <a:r>
              <a:rPr lang="th-TH" altLang="th-TH" smtClean="0"/>
              <a:t>สำหรับอักขระ </a:t>
            </a:r>
            <a:r>
              <a:rPr lang="en-US" altLang="th-TH" smtClean="0"/>
              <a:t>‘N’ </a:t>
            </a:r>
            <a:r>
              <a:rPr lang="th-TH" altLang="th-TH" smtClean="0"/>
              <a:t>หรือ </a:t>
            </a:r>
            <a:r>
              <a:rPr lang="en-US" altLang="th-TH" smtClean="0"/>
              <a:t>109 </a:t>
            </a:r>
            <a:r>
              <a:rPr lang="th-TH" altLang="th-TH" smtClean="0"/>
              <a:t>สำหรับอักขระ </a:t>
            </a:r>
            <a:r>
              <a:rPr lang="en-US" altLang="th-TH" smtClean="0"/>
              <a:t>‘m’</a:t>
            </a:r>
            <a:endParaRPr lang="th-TH" altLang="th-TH" smtClean="0"/>
          </a:p>
          <a:p>
            <a:pPr eaLnBrk="1" hangingPunct="1"/>
            <a:r>
              <a:rPr lang="th-TH" altLang="th-TH" smtClean="0"/>
              <a:t>และ มีการลงท้าย สตริง ด้วย ตัวอักษร </a:t>
            </a:r>
            <a:r>
              <a:rPr lang="en-US" altLang="th-TH" smtClean="0"/>
              <a:t>null</a:t>
            </a:r>
            <a:r>
              <a:rPr lang="th-TH" altLang="th-TH" smtClean="0"/>
              <a:t> ซึ่งมีค่าเป็น </a:t>
            </a:r>
            <a:r>
              <a:rPr lang="en-US" altLang="th-TH" smtClean="0"/>
              <a:t>0 </a:t>
            </a:r>
            <a:r>
              <a:rPr lang="th-TH" altLang="th-TH" smtClean="0"/>
              <a:t>อยู่ด้วย</a:t>
            </a:r>
          </a:p>
          <a:p>
            <a:pPr eaLnBrk="1" hangingPunct="1"/>
            <a:endParaRPr lang="en-US" altLang="th-TH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EF68601-708B-4CCF-AD13-F3B237012766}" type="slidenum">
              <a:rPr lang="en-US" altLang="th-TH" sz="1200"/>
              <a:pPr eaLnBrk="1" hangingPunct="1"/>
              <a:t>20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1920773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dirty="0" smtClean="0"/>
              <a:t>ในแบบฝึกหัดนี้ เราสามารถหาความยาวของ </a:t>
            </a:r>
            <a:r>
              <a:rPr lang="en-US" altLang="th-TH" dirty="0" smtClean="0"/>
              <a:t>String </a:t>
            </a:r>
            <a:r>
              <a:rPr lang="th-TH" altLang="th-TH" dirty="0" smtClean="0"/>
              <a:t>ได้ ซึ่งคือจำนวนตัวอักษรที่ </a:t>
            </a:r>
            <a:r>
              <a:rPr lang="en-US" altLang="th-TH" dirty="0" smtClean="0"/>
              <a:t>String </a:t>
            </a:r>
            <a:r>
              <a:rPr lang="th-TH" altLang="th-TH" dirty="0" smtClean="0"/>
              <a:t>มีอยู่ตั้งแต่ตัวแรกถึงตัวสุดท้าย </a:t>
            </a:r>
            <a:r>
              <a:rPr lang="th-TH" altLang="th-TH" dirty="0" smtClean="0">
                <a:solidFill>
                  <a:srgbClr val="7030A0"/>
                </a:solidFill>
              </a:rPr>
              <a:t>ไม่รวม </a:t>
            </a:r>
            <a:r>
              <a:rPr lang="en-US" altLang="th-TH" dirty="0" smtClean="0">
                <a:solidFill>
                  <a:srgbClr val="7030A0"/>
                </a:solidFill>
              </a:rPr>
              <a:t>Null</a:t>
            </a:r>
            <a:endParaRPr lang="th-TH" altLang="th-TH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th-TH" altLang="th-TH" dirty="0" smtClean="0"/>
              <a:t>ซึ่งอาจจะมีค่าน้อยกว่า จำนวน </a:t>
            </a:r>
            <a:r>
              <a:rPr lang="en-US" altLang="th-TH" dirty="0" smtClean="0"/>
              <a:t>Array </a:t>
            </a:r>
            <a:r>
              <a:rPr lang="th-TH" altLang="th-TH" dirty="0" smtClean="0"/>
              <a:t>ที่เราประกาศไป เช่น</a:t>
            </a:r>
          </a:p>
          <a:p>
            <a:pPr eaLnBrk="1" hangingPunct="1"/>
            <a:r>
              <a:rPr lang="en-US" altLang="th-TH" dirty="0" smtClean="0"/>
              <a:t>char sting2[12];</a:t>
            </a:r>
          </a:p>
          <a:p>
            <a:pPr eaLnBrk="1" hangingPunct="1"/>
            <a:r>
              <a:rPr lang="th-TH" altLang="th-TH" dirty="0" smtClean="0"/>
              <a:t>เป็นการประกาศว่า ตัวแปร </a:t>
            </a:r>
            <a:r>
              <a:rPr lang="en-US" altLang="th-TH" dirty="0" smtClean="0"/>
              <a:t>string2 </a:t>
            </a:r>
            <a:r>
              <a:rPr lang="th-TH" altLang="th-TH" dirty="0" smtClean="0"/>
              <a:t>สามารถเก็บตัวอักษรได้สูงสุด 11 ตัว</a:t>
            </a:r>
          </a:p>
          <a:p>
            <a:pPr eaLnBrk="1" hangingPunct="1"/>
            <a:r>
              <a:rPr lang="th-TH" altLang="th-TH" dirty="0" smtClean="0"/>
              <a:t>แต่การใช้งาน ผู้ใช้อาจเก็บตัวอักษรไม่ถึง 11 ตัวก็ได้</a:t>
            </a:r>
            <a:endParaRPr lang="en-US" altLang="th-TH" dirty="0" smtClean="0"/>
          </a:p>
          <a:p>
            <a:pPr eaLnBrk="1" hangingPunct="1"/>
            <a:r>
              <a:rPr lang="th-TH" altLang="th-TH" dirty="0" smtClean="0"/>
              <a:t>โดยการใช้ </a:t>
            </a:r>
            <a:r>
              <a:rPr lang="en-US" altLang="th-TH" dirty="0" smtClean="0"/>
              <a:t>Function </a:t>
            </a:r>
            <a:r>
              <a:rPr lang="th-TH" altLang="th-TH" dirty="0" smtClean="0"/>
              <a:t>ที่ชื่อว่า </a:t>
            </a:r>
            <a:r>
              <a:rPr lang="en-US" altLang="th-TH" dirty="0" err="1" smtClean="0"/>
              <a:t>strlen</a:t>
            </a:r>
            <a:r>
              <a:rPr lang="en-US" altLang="th-TH" dirty="0" smtClean="0"/>
              <a:t> </a:t>
            </a:r>
            <a:r>
              <a:rPr lang="th-TH" altLang="th-TH" dirty="0" smtClean="0"/>
              <a:t>โดย จะอยู่ใน </a:t>
            </a:r>
            <a:r>
              <a:rPr lang="en-US" altLang="th-TH" dirty="0" smtClean="0"/>
              <a:t>Library </a:t>
            </a:r>
            <a:r>
              <a:rPr lang="th-TH" altLang="th-TH" dirty="0" smtClean="0"/>
              <a:t>ชื่อว่า </a:t>
            </a:r>
            <a:r>
              <a:rPr lang="en-US" altLang="th-TH" dirty="0" err="1" smtClean="0"/>
              <a:t>string.h</a:t>
            </a:r>
            <a:endParaRPr lang="en-US" altLang="th-TH" dirty="0" smtClean="0"/>
          </a:p>
          <a:p>
            <a:pPr eaLnBrk="1" hangingPunct="1"/>
            <a:r>
              <a:rPr lang="th-TH" altLang="th-TH" dirty="0" smtClean="0"/>
              <a:t>การใช้งานจะต้อง </a:t>
            </a:r>
            <a:r>
              <a:rPr lang="en-US" altLang="th-TH" dirty="0" smtClean="0"/>
              <a:t>Include Library </a:t>
            </a:r>
            <a:r>
              <a:rPr lang="th-TH" altLang="th-TH" dirty="0" smtClean="0"/>
              <a:t>นี้เข้าไปด้วย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4B589CD-2C2F-4C48-9941-6253DCFA7AA2}" type="slidenum">
              <a:rPr lang="en-US" altLang="th-TH" sz="1200"/>
              <a:pPr eaLnBrk="1" hangingPunct="1"/>
              <a:t>21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645507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การทำงานของโปรแกรมนี้</a:t>
            </a:r>
          </a:p>
          <a:p>
            <a:pPr eaLnBrk="1" hangingPunct="1"/>
            <a:r>
              <a:rPr lang="th-TH" altLang="th-TH" smtClean="0"/>
              <a:t>เราจะเริ่มพิมพ์ที่ตัวอักษรตัวสุดท้ายของ </a:t>
            </a:r>
            <a:r>
              <a:rPr lang="en-US" altLang="th-TH" smtClean="0"/>
              <a:t>string2 </a:t>
            </a:r>
            <a:r>
              <a:rPr lang="th-TH" altLang="th-TH" smtClean="0"/>
              <a:t>ย้อนกลับมา หาตัวอักษรตัวแรก</a:t>
            </a:r>
          </a:p>
          <a:p>
            <a:pPr eaLnBrk="1" hangingPunct="1"/>
            <a:r>
              <a:rPr lang="th-TH" altLang="th-TH" smtClean="0"/>
              <a:t>ดังนั้นเพื่อที่จะหาว่า ตัวอักษรตัวสุดท้ายอยู่ที่ตำแหน่งใดของ </a:t>
            </a:r>
            <a:r>
              <a:rPr lang="en-US" altLang="th-TH" smtClean="0"/>
              <a:t>Array</a:t>
            </a:r>
          </a:p>
          <a:p>
            <a:pPr eaLnBrk="1" hangingPunct="1"/>
            <a:r>
              <a:rPr lang="th-TH" altLang="th-TH" smtClean="0"/>
              <a:t>เราจึงต้องหาความยาว (จำนวนตัวอักษรทั้งหมด) ใน </a:t>
            </a:r>
            <a:r>
              <a:rPr lang="en-US" altLang="th-TH" smtClean="0"/>
              <a:t>string2 </a:t>
            </a:r>
            <a:r>
              <a:rPr lang="th-TH" altLang="th-TH" smtClean="0"/>
              <a:t>ก่อน</a:t>
            </a:r>
          </a:p>
          <a:p>
            <a:pPr eaLnBrk="1" hangingPunct="1"/>
            <a:r>
              <a:rPr lang="th-TH" altLang="th-TH" smtClean="0"/>
              <a:t>โดยการใช้ </a:t>
            </a:r>
            <a:r>
              <a:rPr lang="en-US" altLang="th-TH" smtClean="0"/>
              <a:t>strlen(string2) </a:t>
            </a:r>
            <a:r>
              <a:rPr lang="th-TH" altLang="th-TH" smtClean="0"/>
              <a:t>เมื่อได้ความยาวแล้ว</a:t>
            </a:r>
          </a:p>
          <a:p>
            <a:pPr eaLnBrk="1" hangingPunct="1"/>
            <a:r>
              <a:rPr lang="th-TH" altLang="th-TH" smtClean="0"/>
              <a:t>แสดงว่าตัวอักษรตัวสุดท้าย จะอยู่ที่ </a:t>
            </a:r>
            <a:r>
              <a:rPr lang="en-US" altLang="th-TH" smtClean="0"/>
              <a:t>Index </a:t>
            </a:r>
            <a:r>
              <a:rPr lang="th-TH" altLang="th-TH" smtClean="0"/>
              <a:t>หมายเลข </a:t>
            </a:r>
            <a:r>
              <a:rPr lang="en-US" altLang="th-TH" smtClean="0"/>
              <a:t>strlen(string2) – 1</a:t>
            </a:r>
          </a:p>
          <a:p>
            <a:pPr eaLnBrk="1" hangingPunct="1"/>
            <a:r>
              <a:rPr lang="th-TH" altLang="th-TH" smtClean="0"/>
              <a:t>ตัวอย่างเช่น คำว่า</a:t>
            </a:r>
          </a:p>
          <a:p>
            <a:pPr eaLnBrk="1" hangingPunct="1"/>
            <a:r>
              <a:rPr lang="en-US" altLang="th-TH" smtClean="0"/>
              <a:t>November</a:t>
            </a:r>
          </a:p>
          <a:p>
            <a:pPr eaLnBrk="1" hangingPunct="1"/>
            <a:r>
              <a:rPr lang="th-TH" altLang="th-TH" smtClean="0"/>
              <a:t>มีความยาวทั้งหมด 8 ตัวอักษร</a:t>
            </a:r>
          </a:p>
          <a:p>
            <a:pPr eaLnBrk="1" hangingPunct="1"/>
            <a:r>
              <a:rPr lang="th-TH" altLang="th-TH" smtClean="0"/>
              <a:t>ตัวอักษรตัวสุดท้าย คือ </a:t>
            </a:r>
            <a:r>
              <a:rPr lang="en-US" altLang="th-TH" smtClean="0"/>
              <a:t>Index </a:t>
            </a:r>
            <a:r>
              <a:rPr lang="th-TH" altLang="th-TH" smtClean="0"/>
              <a:t>ที่ 7 (</a:t>
            </a:r>
            <a:r>
              <a:rPr lang="en-US" altLang="th-TH" smtClean="0"/>
              <a:t>= 8 – 1) </a:t>
            </a:r>
            <a:r>
              <a:rPr lang="th-TH" altLang="th-TH" smtClean="0"/>
              <a:t>นั่นเอง</a:t>
            </a:r>
          </a:p>
          <a:p>
            <a:pPr eaLnBrk="1" hangingPunct="1"/>
            <a:endParaRPr lang="th-TH" altLang="th-TH" smtClean="0"/>
          </a:p>
          <a:p>
            <a:pPr eaLnBrk="1" hangingPunct="1"/>
            <a:r>
              <a:rPr lang="th-TH" altLang="th-TH" smtClean="0"/>
              <a:t>เราจะพิมพ์ตัวอักษรใน </a:t>
            </a:r>
            <a:r>
              <a:rPr lang="en-US" altLang="th-TH" smtClean="0"/>
              <a:t>Array </a:t>
            </a:r>
            <a:r>
              <a:rPr lang="th-TH" altLang="th-TH" smtClean="0"/>
              <a:t>ไปทีละตัว</a:t>
            </a:r>
          </a:p>
          <a:p>
            <a:pPr eaLnBrk="1" hangingPunct="1"/>
            <a:r>
              <a:rPr lang="th-TH" altLang="th-TH" smtClean="0"/>
              <a:t>ย้อนไปตั้งแต่</a:t>
            </a:r>
          </a:p>
          <a:p>
            <a:pPr eaLnBrk="1" hangingPunct="1"/>
            <a:r>
              <a:rPr lang="en-US" altLang="th-TH" smtClean="0"/>
              <a:t>string2[strlen(string2) – 1]</a:t>
            </a:r>
          </a:p>
          <a:p>
            <a:pPr eaLnBrk="1" hangingPunct="1"/>
            <a:r>
              <a:rPr lang="th-TH" altLang="th-TH" smtClean="0"/>
              <a:t>กลับไปหา</a:t>
            </a:r>
          </a:p>
          <a:p>
            <a:pPr eaLnBrk="1" hangingPunct="1"/>
            <a:r>
              <a:rPr lang="en-US" altLang="th-TH" smtClean="0"/>
              <a:t>String2[0]</a:t>
            </a:r>
            <a:endParaRPr lang="th-TH" altLang="th-TH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682B8FF-2C98-485D-9C56-0A4D8370B9EE}" type="slidenum">
              <a:rPr lang="en-US" altLang="th-TH" sz="1200"/>
              <a:pPr eaLnBrk="1" hangingPunct="1"/>
              <a:t>22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148004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th-TH" smtClean="0"/>
              <a:t>อาเรย์มีส่วนประกอบเป็น ชื่อและขนาด</a:t>
            </a:r>
            <a:endParaRPr lang="en-US" altLang="th-TH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F530147-2BF8-42BE-884D-AA7C068FD6D0}" type="slidenum">
              <a:rPr lang="en-US" altLang="th-TH" sz="1200"/>
              <a:pPr eaLnBrk="1" hangingPunct="1"/>
              <a:t>23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880595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ใน อาเรย์สองมิติ </a:t>
            </a:r>
            <a:r>
              <a:rPr lang="en-US" altLang="th-TH" smtClean="0"/>
              <a:t>jimmy </a:t>
            </a:r>
            <a:r>
              <a:rPr lang="th-TH" altLang="th-TH" smtClean="0"/>
              <a:t>ตำแหน่งอ้างอิงเริ่มต้นคือ </a:t>
            </a:r>
            <a:r>
              <a:rPr lang="en-US" altLang="th-TH" smtClean="0"/>
              <a:t>[0][0] </a:t>
            </a:r>
            <a:r>
              <a:rPr lang="th-TH" altLang="th-TH" smtClean="0"/>
              <a:t>โดยในที่นี้ อาเรย์</a:t>
            </a:r>
            <a:r>
              <a:rPr lang="en-US" altLang="th-TH" smtClean="0"/>
              <a:t> jimmy </a:t>
            </a:r>
            <a:r>
              <a:rPr lang="th-TH" altLang="th-TH" smtClean="0"/>
              <a:t>จะสิ้นสุดที่ </a:t>
            </a:r>
            <a:r>
              <a:rPr lang="en-US" altLang="th-TH" smtClean="0"/>
              <a:t>[2][4] </a:t>
            </a:r>
          </a:p>
          <a:p>
            <a:pPr eaLnBrk="1" hangingPunct="1"/>
            <a:r>
              <a:rPr lang="th-TH" altLang="th-TH" smtClean="0"/>
              <a:t>โดยตัวเลขแรกคือ ตำแหน่งของแถว และ ตัวเลขที่สอง  คือ ตำแหน่งของตอน</a:t>
            </a:r>
            <a:endParaRPr lang="en-US" altLang="th-TH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A6F8EC9-4D07-4F0A-8F4B-5563E231ECAA}" type="slidenum">
              <a:rPr lang="en-US" altLang="th-TH" sz="1200"/>
              <a:pPr eaLnBrk="1" hangingPunct="1"/>
              <a:t>24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75543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th-TH" smtClean="0"/>
              <a:t>อาเรย์มีส่วนประกอบเป็น ชื่อและขนาด</a:t>
            </a:r>
            <a:endParaRPr lang="en-US" altLang="th-TH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CD9BF5D-E848-4114-B2CB-C2AE35BAD511}" type="slidenum">
              <a:rPr lang="en-US" altLang="th-TH" sz="1200"/>
              <a:pPr eaLnBrk="1" hangingPunct="1"/>
              <a:t>5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489385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จะเห็นได้ว่า มีหลายวิธีในการประกาศค่าให้แต่ละสมาชิกในอาเรย์ ซึ่งสามารถเลือกใช้ได้ตามความเหมาะสมของผู้ใช้</a:t>
            </a:r>
            <a:endParaRPr lang="en-US" altLang="th-TH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1CACAF2-A44C-4059-8BCF-0EA83900029F}" type="slidenum">
              <a:rPr lang="en-US" altLang="th-TH" sz="1200"/>
              <a:pPr eaLnBrk="1" hangingPunct="1"/>
              <a:t>25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2163563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มีการประกาศ ค่าคงที่ </a:t>
            </a:r>
            <a:r>
              <a:rPr lang="en-US" altLang="th-TH" smtClean="0"/>
              <a:t>HEIGHT </a:t>
            </a:r>
            <a:r>
              <a:rPr lang="th-TH" altLang="th-TH" smtClean="0"/>
              <a:t>และ ค่าคงที่</a:t>
            </a:r>
            <a:r>
              <a:rPr lang="en-US" altLang="th-TH" smtClean="0"/>
              <a:t> WIDTH </a:t>
            </a:r>
            <a:r>
              <a:rPr lang="th-TH" altLang="th-TH" smtClean="0"/>
              <a:t>ขึ้นมาเพื่อความสะดวก เมื่อมีการเปลี่ยนแปลงในภายหลัง</a:t>
            </a:r>
            <a:endParaRPr lang="en-US" altLang="th-TH" smtClean="0"/>
          </a:p>
          <a:p>
            <a:pPr eaLnBrk="1" hangingPunct="1"/>
            <a:r>
              <a:rPr lang="th-TH" altLang="th-TH" smtClean="0"/>
              <a:t>ค่าของแต่ละสมาชิกในอาเรย์ </a:t>
            </a:r>
            <a:r>
              <a:rPr lang="en-US" altLang="th-TH" smtClean="0"/>
              <a:t>jimmy </a:t>
            </a:r>
            <a:r>
              <a:rPr lang="th-TH" altLang="th-TH" smtClean="0"/>
              <a:t>นั้นคือ ผลของของตำแหน่งแถว</a:t>
            </a:r>
            <a:r>
              <a:rPr lang="en-US" altLang="th-TH" smtClean="0"/>
              <a:t>+1</a:t>
            </a:r>
            <a:r>
              <a:rPr lang="th-TH" altLang="th-TH" smtClean="0"/>
              <a:t> และ ตำแหน่งตอน</a:t>
            </a:r>
            <a:r>
              <a:rPr lang="en-US" altLang="th-TH" smtClean="0"/>
              <a:t>+1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1B7F91E-EA8D-4E1E-B914-9AA089FEBA09}" type="slidenum">
              <a:rPr lang="en-US" altLang="th-TH" sz="1200"/>
              <a:pPr eaLnBrk="1" hangingPunct="1"/>
              <a:t>26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17035480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dirty="0" smtClean="0"/>
              <a:t>เป็นโปรแกรมการหาผลรวมของสมาชิกทั้งหมดใน</a:t>
            </a:r>
            <a:r>
              <a:rPr lang="th-TH" altLang="th-TH" dirty="0" err="1" smtClean="0"/>
              <a:t>อาเรย์</a:t>
            </a:r>
            <a:r>
              <a:rPr lang="th-TH" altLang="th-TH" dirty="0" smtClean="0"/>
              <a:t> โดยเริ่มต้นที่หาผลรวมของสมาชิกแต่ละแถว</a:t>
            </a:r>
            <a:endParaRPr lang="en-US" altLang="th-TH" dirty="0" smtClean="0"/>
          </a:p>
          <a:p>
            <a:pPr eaLnBrk="1" hangingPunct="1"/>
            <a:r>
              <a:rPr lang="th-TH" altLang="th-TH" dirty="0" smtClean="0"/>
              <a:t>เริ่มต้นที่แถวที่</a:t>
            </a:r>
            <a:r>
              <a:rPr lang="en-US" altLang="th-TH" dirty="0" smtClean="0"/>
              <a:t>0 </a:t>
            </a:r>
            <a:r>
              <a:rPr lang="th-TH" altLang="th-TH" dirty="0" smtClean="0"/>
              <a:t>แถวที่</a:t>
            </a:r>
            <a:r>
              <a:rPr lang="en-US" altLang="th-TH" dirty="0" smtClean="0"/>
              <a:t>1</a:t>
            </a:r>
            <a:r>
              <a:rPr lang="th-TH" altLang="th-TH" dirty="0" smtClean="0"/>
              <a:t> และแถวที่</a:t>
            </a:r>
            <a:r>
              <a:rPr lang="en-US" altLang="th-TH" dirty="0" smtClean="0"/>
              <a:t>2 </a:t>
            </a:r>
            <a:r>
              <a:rPr lang="th-TH" altLang="th-TH" dirty="0" smtClean="0"/>
              <a:t>ตามลำดับ</a:t>
            </a:r>
            <a:endParaRPr lang="en-US" altLang="th-TH" dirty="0" smtClean="0"/>
          </a:p>
          <a:p>
            <a:pPr eaLnBrk="1" hangingPunct="1"/>
            <a:endParaRPr lang="en-US" altLang="th-TH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1B39EE4-8156-4683-8643-4282EF66FD6C}" type="slidenum">
              <a:rPr lang="en-US" altLang="th-TH" sz="1200"/>
              <a:pPr eaLnBrk="1" hangingPunct="1"/>
              <a:t>27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947397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th-TH" smtClean="0"/>
              <a:t>int billy[5] </a:t>
            </a:r>
            <a:r>
              <a:rPr lang="th-TH" altLang="th-TH" smtClean="0"/>
              <a:t>คือการประกาศ อาเรย์ชื่อ </a:t>
            </a:r>
            <a:r>
              <a:rPr lang="en-US" altLang="th-TH" smtClean="0"/>
              <a:t>billy </a:t>
            </a:r>
            <a:r>
              <a:rPr lang="th-TH" altLang="th-TH" smtClean="0"/>
              <a:t>เป็นแบบ จำนวนเต็ม และมี สมาชิกอยู่</a:t>
            </a:r>
            <a:r>
              <a:rPr lang="en-US" altLang="th-TH" smtClean="0"/>
              <a:t> 5</a:t>
            </a:r>
            <a:r>
              <a:rPr lang="th-TH" altLang="th-TH" smtClean="0"/>
              <a:t> กล่าวคือ</a:t>
            </a:r>
          </a:p>
          <a:p>
            <a:pPr eaLnBrk="1" hangingPunct="1"/>
            <a:r>
              <a:rPr lang="en-US" altLang="th-TH" smtClean="0"/>
              <a:t>billy[0], billy[1], billy[2], billy[3], </a:t>
            </a:r>
            <a:r>
              <a:rPr lang="th-TH" altLang="th-TH" smtClean="0"/>
              <a:t>และ </a:t>
            </a:r>
            <a:r>
              <a:rPr lang="en-US" altLang="th-TH" smtClean="0"/>
              <a:t>billy[4]</a:t>
            </a:r>
          </a:p>
          <a:p>
            <a:pPr eaLnBrk="1" hangingPunct="1"/>
            <a:endParaRPr lang="en-US" altLang="th-TH" smtClean="0"/>
          </a:p>
          <a:p>
            <a:pPr eaLnBrk="1" hangingPunct="1"/>
            <a:endParaRPr lang="en-US" altLang="th-TH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48A541F-CF71-4C0B-8D8A-BF3E0F3CCF80}" type="slidenum">
              <a:rPr lang="en-US" altLang="th-TH" sz="1200"/>
              <a:pPr eaLnBrk="1" hangingPunct="1"/>
              <a:t>7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4434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dirty="0" smtClean="0"/>
              <a:t>การประกาศค่าสำหรับแต่ละสมาชิกภายใน</a:t>
            </a:r>
            <a:r>
              <a:rPr lang="th-TH" altLang="th-TH" dirty="0" err="1" smtClean="0"/>
              <a:t>อาเรย์</a:t>
            </a:r>
            <a:r>
              <a:rPr lang="th-TH" altLang="th-TH" dirty="0" smtClean="0"/>
              <a:t>ทำโดย การระบุค่าทางด้านขวาของเครื่องหมายเท่ากับ</a:t>
            </a:r>
          </a:p>
          <a:p>
            <a:pPr eaLnBrk="1" hangingPunct="1"/>
            <a:r>
              <a:rPr lang="th-TH" altLang="th-TH" dirty="0" smtClean="0"/>
              <a:t>โดยที่จำนวนค่าสามารถมีจำนวนน้อยกว่า ขนาดของ</a:t>
            </a:r>
            <a:r>
              <a:rPr lang="th-TH" altLang="th-TH" dirty="0" err="1" smtClean="0"/>
              <a:t>อาเรย์</a:t>
            </a:r>
            <a:r>
              <a:rPr lang="th-TH" altLang="th-TH" dirty="0" smtClean="0"/>
              <a:t>ได้ แต่ไม่สามารถมากกว่าได้</a:t>
            </a:r>
          </a:p>
          <a:p>
            <a:pPr eaLnBrk="1" hangingPunct="1"/>
            <a:endParaRPr lang="en-US" altLang="th-TH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268A5E5-364B-4CD1-AEFE-6C1B7A4C65EA}" type="slidenum">
              <a:rPr lang="en-US" altLang="th-TH" sz="1200"/>
              <a:pPr eaLnBrk="1" hangingPunct="1"/>
              <a:t>9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71473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ชุดคำสั่งด้านบน ทำการวนลูป </a:t>
            </a:r>
            <a:r>
              <a:rPr lang="en-US" altLang="th-TH" smtClean="0"/>
              <a:t>5 </a:t>
            </a:r>
            <a:r>
              <a:rPr lang="th-TH" altLang="th-TH" smtClean="0"/>
              <a:t>ครั้ง จากตำแหน่ง </a:t>
            </a:r>
            <a:r>
              <a:rPr lang="en-US" altLang="th-TH" smtClean="0"/>
              <a:t>0,1,2,3,</a:t>
            </a:r>
            <a:r>
              <a:rPr lang="th-TH" altLang="th-TH" smtClean="0"/>
              <a:t>และ </a:t>
            </a:r>
            <a:r>
              <a:rPr lang="en-US" altLang="th-TH" smtClean="0"/>
              <a:t>4</a:t>
            </a:r>
            <a:endParaRPr lang="th-TH" altLang="th-TH" smtClean="0"/>
          </a:p>
          <a:p>
            <a:pPr eaLnBrk="1" hangingPunct="1"/>
            <a:r>
              <a:rPr lang="th-TH" altLang="th-TH" smtClean="0"/>
              <a:t>และ ทำการแสดงค่าในแต่ละตำแหน่งอาเรย์ </a:t>
            </a:r>
            <a:r>
              <a:rPr lang="en-US" altLang="th-TH" smtClean="0"/>
              <a:t>billy 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33A21ED-93E7-4DA0-AB25-34F79E03F91C}" type="slidenum">
              <a:rPr lang="en-US" altLang="th-TH" sz="1200"/>
              <a:pPr eaLnBrk="1" hangingPunct="1"/>
              <a:t>10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11633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ค่าทางด้านขวาของเครื่องหมายเท่ากับ จะถูกส่งไปยังตัวแปรที่อยู่ทางด้านซ้ายของเครื่องหมาย อาทิเช่น</a:t>
            </a:r>
            <a:r>
              <a:rPr lang="en-US" altLang="th-TH" smtClean="0"/>
              <a:t> a = billy[2]</a:t>
            </a:r>
          </a:p>
          <a:p>
            <a:pPr eaLnBrk="1" hangingPunct="1"/>
            <a:r>
              <a:rPr lang="th-TH" altLang="th-TH" smtClean="0"/>
              <a:t>มีผลทำให้ </a:t>
            </a:r>
            <a:r>
              <a:rPr lang="en-US" altLang="th-TH" smtClean="0"/>
              <a:t>a </a:t>
            </a:r>
            <a:r>
              <a:rPr lang="th-TH" altLang="th-TH" smtClean="0"/>
              <a:t>มีค่าเป็น </a:t>
            </a:r>
            <a:r>
              <a:rPr lang="en-US" altLang="th-TH" smtClean="0"/>
              <a:t>75.</a:t>
            </a:r>
          </a:p>
          <a:p>
            <a:pPr eaLnBrk="1" hangingPunct="1"/>
            <a:endParaRPr lang="en-US" altLang="th-TH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A61AAD6-70ED-4B7B-B53B-E6EB58D4FD72}" type="slidenum">
              <a:rPr lang="en-US" altLang="th-TH" sz="1200"/>
              <a:pPr eaLnBrk="1" hangingPunct="1"/>
              <a:t>11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2066693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ข้อควรระวังในการหาผลรวมคือ ตัวแปรเก็บผลรวม ในที่นี้คือ </a:t>
            </a:r>
            <a:r>
              <a:rPr lang="en-US" altLang="th-TH" smtClean="0"/>
              <a:t>billy_sum </a:t>
            </a:r>
            <a:r>
              <a:rPr lang="th-TH" altLang="th-TH" smtClean="0"/>
              <a:t>จะต้องถูกกำหนดให้มีค่าเป็น</a:t>
            </a:r>
            <a:r>
              <a:rPr lang="en-US" altLang="th-TH" smtClean="0"/>
              <a:t> 0</a:t>
            </a:r>
            <a:r>
              <a:rPr lang="th-TH" altLang="th-TH" smtClean="0"/>
              <a:t> ก่อนเสมอ</a:t>
            </a:r>
          </a:p>
          <a:p>
            <a:pPr eaLnBrk="1" hangingPunct="1"/>
            <a:r>
              <a:rPr lang="th-TH" altLang="th-TH" smtClean="0"/>
              <a:t> </a:t>
            </a:r>
            <a:endParaRPr lang="en-US" altLang="th-TH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B629D0E-00C3-48B0-AE88-AB7D87F52CBE}" type="slidenum">
              <a:rPr lang="en-US" altLang="th-TH" sz="1200"/>
              <a:pPr eaLnBrk="1" hangingPunct="1"/>
              <a:t>12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4218395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การใช้</a:t>
            </a:r>
            <a:r>
              <a:rPr lang="en-US" altLang="th-TH" smtClean="0"/>
              <a:t> scanf </a:t>
            </a:r>
            <a:r>
              <a:rPr lang="th-TH" altLang="th-TH" smtClean="0"/>
              <a:t>สำหรับ อาเรย์นั้น ใช้กฎเดียวกันกับตัวแปรที่เป็นประเภท</a:t>
            </a:r>
            <a:r>
              <a:rPr lang="en-US" altLang="th-TH" smtClean="0"/>
              <a:t> (type) </a:t>
            </a:r>
            <a:r>
              <a:rPr lang="th-TH" altLang="th-TH" smtClean="0"/>
              <a:t>เดียวกัน</a:t>
            </a:r>
          </a:p>
          <a:p>
            <a:pPr eaLnBrk="1" hangingPunct="1"/>
            <a:r>
              <a:rPr lang="th-TH" altLang="th-TH" smtClean="0"/>
              <a:t>และควรมีการระบุตำแหน่งในการเก็บค่าของ ตัวแปรในอาเรย์นั้นอย่างชัดเจน</a:t>
            </a:r>
          </a:p>
          <a:p>
            <a:pPr eaLnBrk="1" hangingPunct="1"/>
            <a:endParaRPr lang="th-TH" altLang="th-TH" smtClean="0"/>
          </a:p>
          <a:p>
            <a:pPr eaLnBrk="1" hangingPunct="1"/>
            <a:endParaRPr lang="en-US" altLang="th-TH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C26DC1F-6C9A-4BDB-82EE-6190FB4C2F8B}" type="slidenum">
              <a:rPr lang="en-US" altLang="th-TH" sz="1200"/>
              <a:pPr eaLnBrk="1" hangingPunct="1"/>
              <a:t>13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387194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th-TH" smtClean="0"/>
              <a:t>การใช้</a:t>
            </a:r>
            <a:r>
              <a:rPr lang="en-US" altLang="th-TH" smtClean="0"/>
              <a:t> scanf </a:t>
            </a:r>
            <a:r>
              <a:rPr lang="th-TH" altLang="th-TH" smtClean="0"/>
              <a:t>สำหรับ อาเรย์นั้น ใช้กฎเดียวกันกับตัวแปรที่เป็นประเภท</a:t>
            </a:r>
            <a:r>
              <a:rPr lang="en-US" altLang="th-TH" smtClean="0"/>
              <a:t> (type) </a:t>
            </a:r>
            <a:r>
              <a:rPr lang="th-TH" altLang="th-TH" smtClean="0"/>
              <a:t>เดียวกัน</a:t>
            </a:r>
          </a:p>
          <a:p>
            <a:pPr eaLnBrk="1" hangingPunct="1"/>
            <a:r>
              <a:rPr lang="th-TH" altLang="th-TH" smtClean="0"/>
              <a:t>และควรมีการระบุตำแหน่งในการเก็บค่าของ ตัวแปรในอาเรย์นั้นอย่างชัดเจน</a:t>
            </a:r>
          </a:p>
          <a:p>
            <a:pPr eaLnBrk="1" hangingPunct="1"/>
            <a:endParaRPr lang="th-TH" altLang="th-TH" smtClean="0"/>
          </a:p>
          <a:p>
            <a:pPr eaLnBrk="1" hangingPunct="1"/>
            <a:endParaRPr lang="en-US" altLang="th-TH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869AF07-0F07-4DB0-8BC2-569604631B57}" type="slidenum">
              <a:rPr lang="en-US" altLang="th-TH" sz="1200"/>
              <a:pPr eaLnBrk="1" hangingPunct="1"/>
              <a:t>14</a:t>
            </a:fld>
            <a:endParaRPr lang="en-US" altLang="th-TH" sz="1200"/>
          </a:p>
        </p:txBody>
      </p:sp>
    </p:spTree>
    <p:extLst>
      <p:ext uri="{BB962C8B-B14F-4D97-AF65-F5344CB8AC3E}">
        <p14:creationId xmlns:p14="http://schemas.microsoft.com/office/powerpoint/2010/main" val="306437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02/04/60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02/04/60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02/04/60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02/04/60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02/04/60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02/04/60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02/04/60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1228"/>
            <a:ext cx="12229739" cy="68792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466" y="5761101"/>
            <a:ext cx="5964272" cy="1096899"/>
          </a:xfrm>
          <a:solidFill>
            <a:srgbClr val="7F7F7F">
              <a:alpha val="41961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solidFill>
                  <a:schemeClr val="bg1">
                    <a:lumMod val="95000"/>
                  </a:schemeClr>
                </a:solidFill>
              </a:rPr>
              <a:t>รายวิชา </a:t>
            </a:r>
            <a:r>
              <a:rPr lang="th-TH" dirty="0" err="1" smtClean="0">
                <a:solidFill>
                  <a:schemeClr val="bg1">
                    <a:lumMod val="95000"/>
                  </a:schemeClr>
                </a:solidFill>
              </a:rPr>
              <a:t>สธ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113 </a:t>
            </a:r>
            <a:r>
              <a:rPr lang="th-TH" dirty="0" smtClean="0">
                <a:solidFill>
                  <a:schemeClr val="bg1">
                    <a:lumMod val="95000"/>
                  </a:schemeClr>
                </a:solidFill>
              </a:rPr>
              <a:t>การออกแบบโปรแกรมทางธุรกิจเบื้องต้น</a:t>
            </a:r>
          </a:p>
          <a:p>
            <a:r>
              <a:rPr lang="th-TH" dirty="0" smtClean="0">
                <a:solidFill>
                  <a:schemeClr val="bg1">
                    <a:lumMod val="95000"/>
                  </a:schemeClr>
                </a:solidFill>
              </a:rPr>
              <a:t>อ.อภิพงศ์ </a:t>
            </a:r>
            <a:r>
              <a:rPr lang="th-TH" dirty="0" err="1" smtClean="0">
                <a:solidFill>
                  <a:schemeClr val="bg1">
                    <a:lumMod val="95000"/>
                  </a:schemeClr>
                </a:solidFill>
              </a:rPr>
              <a:t>ปิง</a:t>
            </a:r>
            <a:r>
              <a:rPr lang="th-TH" dirty="0" smtClean="0">
                <a:solidFill>
                  <a:schemeClr val="bg1">
                    <a:lumMod val="95000"/>
                  </a:schemeClr>
                </a:solidFill>
              </a:rPr>
              <a:t>ยศ</a:t>
            </a:r>
            <a:endParaRPr lang="th-TH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38916" cy="1168488"/>
          </a:xfrm>
          <a:solidFill>
            <a:srgbClr val="7F7F7F">
              <a:alpha val="45882"/>
            </a:srgbClr>
          </a:solidFill>
        </p:spPr>
        <p:txBody>
          <a:bodyPr/>
          <a:lstStyle/>
          <a:p>
            <a:r>
              <a:rPr lang="th-TH" sz="7200" dirty="0" smtClean="0">
                <a:solidFill>
                  <a:schemeClr val="bg1"/>
                </a:solidFill>
              </a:rPr>
              <a:t>บทที่ </a:t>
            </a:r>
            <a:r>
              <a:rPr lang="en-US" sz="7200" dirty="0" smtClean="0">
                <a:solidFill>
                  <a:schemeClr val="bg1"/>
                </a:solidFill>
              </a:rPr>
              <a:t>10 </a:t>
            </a:r>
            <a:r>
              <a:rPr lang="th-TH" sz="7200" dirty="0" smtClean="0">
                <a:solidFill>
                  <a:schemeClr val="bg1"/>
                </a:solidFill>
              </a:rPr>
              <a:t>อาร์เรย์ </a:t>
            </a:r>
            <a:r>
              <a:rPr lang="en-US" sz="7200" dirty="0" smtClean="0">
                <a:solidFill>
                  <a:schemeClr val="bg1"/>
                </a:solidFill>
              </a:rPr>
              <a:t>(Array)</a:t>
            </a:r>
            <a:endParaRPr lang="th-TH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09615" y="285750"/>
            <a:ext cx="82296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ตัวอย่างที่</a:t>
            </a:r>
            <a: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> 2</a:t>
            </a:r>
            <a:endParaRPr lang="th-TH" altLang="th-TH" sz="4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291" name="Content Placeholder 12"/>
          <p:cNvSpPr>
            <a:spLocks noGrp="1"/>
          </p:cNvSpPr>
          <p:nvPr>
            <p:ph idx="1"/>
          </p:nvPr>
        </p:nvSpPr>
        <p:spPr>
          <a:xfrm>
            <a:off x="869953" y="920086"/>
            <a:ext cx="8229600" cy="5129213"/>
          </a:xfrm>
        </p:spPr>
        <p:txBody>
          <a:bodyPr/>
          <a:lstStyle/>
          <a:p>
            <a:r>
              <a:rPr lang="th-TH" altLang="th-TH" dirty="0" smtClean="0"/>
              <a:t>จงแสดงค่าของสมาชิกใน</a:t>
            </a:r>
            <a:r>
              <a:rPr lang="th-TH" altLang="th-TH" dirty="0" err="1" smtClean="0"/>
              <a:t>อาเรย์</a:t>
            </a:r>
            <a:r>
              <a:rPr lang="en-US" altLang="th-TH" dirty="0" smtClean="0"/>
              <a:t> </a:t>
            </a:r>
            <a:r>
              <a:rPr lang="en-US" altLang="th-TH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billy</a:t>
            </a:r>
            <a:endParaRPr lang="en-US" altLang="th-TH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th-TH" altLang="th-TH" dirty="0" smtClean="0"/>
          </a:p>
        </p:txBody>
      </p:sp>
      <p:sp>
        <p:nvSpPr>
          <p:cNvPr id="12292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704986E-E5DA-4D54-B19D-9324FFBB9171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10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9953" y="1773238"/>
            <a:ext cx="7054850" cy="25844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/>
          <a:lstStyle/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[5] = {16, 2, 77, 40, 12071};</a:t>
            </a:r>
          </a:p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defRPr/>
            </a:pP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nn-NO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for ( i = 0; i &lt; 5; i++ )  </a:t>
            </a: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[%d] = %d \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n",i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</a:rPr>
              <a:t>   </a:t>
            </a: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}</a:t>
            </a:r>
            <a:endParaRPr lang="th-TH" sz="1800" b="1" dirty="0">
              <a:solidFill>
                <a:srgbClr val="FFFFFF"/>
              </a:solidFill>
              <a:latin typeface="Courier New" pitchFamily="49" charset="0"/>
              <a:cs typeface="Angsana New" pitchFamily="18" charset="-34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6" y="3972849"/>
            <a:ext cx="4843462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44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09605" y="428626"/>
            <a:ext cx="8229600" cy="785813"/>
          </a:xfrm>
        </p:spPr>
        <p:txBody>
          <a:bodyPr/>
          <a:lstStyle/>
          <a:p>
            <a:pPr eaLnBrk="1" hangingPunct="1"/>
            <a:r>
              <a:rPr lang="th-TH" alt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การใช้ค่าต่างๆในอาเรย์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sz="quarter" idx="2"/>
          </p:nvPr>
        </p:nvSpPr>
        <p:spPr>
          <a:xfrm>
            <a:off x="709605" y="1143001"/>
            <a:ext cx="7829550" cy="3357563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h-TH" altLang="th-TH" sz="2800" dirty="0">
                <a:latin typeface="Angsana New" panose="02020603050405020304" pitchFamily="18" charset="-34"/>
              </a:rPr>
              <a:t>รูปแบบการใช้ค่าต่างๆใน</a:t>
            </a:r>
            <a:r>
              <a:rPr lang="th-TH" altLang="th-TH" sz="2800" dirty="0" err="1">
                <a:latin typeface="Angsana New" panose="02020603050405020304" pitchFamily="18" charset="-34"/>
              </a:rPr>
              <a:t>อาเรย์</a:t>
            </a:r>
            <a:r>
              <a:rPr lang="th-TH" altLang="th-TH" sz="2800" dirty="0">
                <a:latin typeface="Angsana New" panose="02020603050405020304" pitchFamily="18" charset="-34"/>
              </a:rPr>
              <a:t>คือ </a:t>
            </a:r>
            <a:r>
              <a:rPr lang="en-US" altLang="th-TH" sz="2800" dirty="0">
                <a:latin typeface="Angsana New" panose="02020603050405020304" pitchFamily="18" charset="-34"/>
              </a:rPr>
              <a:t>name[index]</a:t>
            </a:r>
            <a:br>
              <a:rPr lang="en-US" altLang="th-TH" sz="2800" dirty="0">
                <a:latin typeface="Angsana New" panose="02020603050405020304" pitchFamily="18" charset="-34"/>
              </a:rPr>
            </a:br>
            <a:r>
              <a:rPr lang="th-TH" altLang="th-TH" sz="2800" dirty="0">
                <a:latin typeface="Angsana New" panose="02020603050405020304" pitchFamily="18" charset="-34"/>
              </a:rPr>
              <a:t>ตัวอย่างเช่น </a:t>
            </a:r>
            <a:r>
              <a:rPr lang="en-US" altLang="th-TH" sz="2800" dirty="0" err="1">
                <a:latin typeface="Angsana New" panose="02020603050405020304" pitchFamily="18" charset="-34"/>
              </a:rPr>
              <a:t>billy</a:t>
            </a:r>
            <a:r>
              <a:rPr lang="en-US" altLang="th-TH" sz="2800" dirty="0">
                <a:latin typeface="Angsana New" panose="02020603050405020304" pitchFamily="18" charset="-34"/>
              </a:rPr>
              <a:t>[2] = 75;</a:t>
            </a:r>
            <a:endParaRPr lang="th-TH" altLang="th-TH" sz="2800" dirty="0">
              <a:latin typeface="Angsana New" panose="02020603050405020304" pitchFamily="18" charset="-34"/>
            </a:endParaRPr>
          </a:p>
          <a:p>
            <a:pPr eaLnBrk="1" hangingPunct="1"/>
            <a:endParaRPr lang="th-TH" altLang="th-TH" sz="2800" dirty="0">
              <a:latin typeface="Angsana New" panose="02020603050405020304" pitchFamily="18" charset="-34"/>
            </a:endParaRPr>
          </a:p>
          <a:p>
            <a:pPr eaLnBrk="1" hangingPunct="1"/>
            <a:r>
              <a:rPr lang="th-TH" altLang="th-TH" sz="2800" dirty="0">
                <a:latin typeface="Angsana New" panose="02020603050405020304" pitchFamily="18" charset="-34"/>
              </a:rPr>
              <a:t>กำหนดให้ สมาชิกลำดับที่ </a:t>
            </a:r>
            <a:r>
              <a:rPr lang="en-US" altLang="th-TH" sz="2800" dirty="0">
                <a:latin typeface="Angsana New" panose="02020603050405020304" pitchFamily="18" charset="-34"/>
              </a:rPr>
              <a:t>3</a:t>
            </a:r>
            <a:r>
              <a:rPr lang="th-TH" altLang="th-TH" sz="2800" dirty="0">
                <a:latin typeface="Angsana New" panose="02020603050405020304" pitchFamily="18" charset="-34"/>
              </a:rPr>
              <a:t> (แต่ค่า </a:t>
            </a:r>
            <a:r>
              <a:rPr lang="en-US" altLang="th-TH" sz="2800" dirty="0">
                <a:latin typeface="Angsana New" panose="02020603050405020304" pitchFamily="18" charset="-34"/>
              </a:rPr>
              <a:t>index = 2)</a:t>
            </a:r>
            <a:r>
              <a:rPr lang="th-TH" altLang="th-TH" sz="2800" dirty="0">
                <a:latin typeface="Angsana New" panose="02020603050405020304" pitchFamily="18" charset="-34"/>
              </a:rPr>
              <a:t>ใน </a:t>
            </a:r>
            <a:r>
              <a:rPr lang="en-US" altLang="th-TH" sz="2000" b="1" dirty="0" err="1">
                <a:latin typeface="Courier New" panose="02070309020205020404" pitchFamily="49" charset="0"/>
              </a:rPr>
              <a:t>billy</a:t>
            </a:r>
            <a:r>
              <a:rPr lang="en-US" altLang="th-TH" sz="2800" dirty="0">
                <a:latin typeface="Angsana New" panose="02020603050405020304" pitchFamily="18" charset="-34"/>
              </a:rPr>
              <a:t> </a:t>
            </a:r>
            <a:r>
              <a:rPr lang="th-TH" altLang="th-TH" sz="2800" dirty="0">
                <a:latin typeface="Angsana New" panose="02020603050405020304" pitchFamily="18" charset="-34"/>
              </a:rPr>
              <a:t>มีค่าเป็น </a:t>
            </a:r>
            <a:r>
              <a:rPr lang="en-US" altLang="th-TH" sz="2800" dirty="0">
                <a:latin typeface="Angsana New" panose="02020603050405020304" pitchFamily="18" charset="-34"/>
              </a:rPr>
              <a:t>75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sz="2800" dirty="0">
                <a:latin typeface="Angsana New" panose="02020603050405020304" pitchFamily="18" charset="-34"/>
              </a:rPr>
              <a:t>และ 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sz="2800" dirty="0">
                <a:latin typeface="Angsana New" panose="02020603050405020304" pitchFamily="18" charset="-34"/>
              </a:rPr>
              <a:t>เป็นการผ่านค่าดังกล่าวไปยังตัวแปร </a:t>
            </a:r>
            <a:r>
              <a:rPr lang="en-US" altLang="th-TH" sz="2800" b="1" dirty="0">
                <a:latin typeface="Angsana New" panose="02020603050405020304" pitchFamily="18" charset="-34"/>
              </a:rPr>
              <a:t>a</a:t>
            </a:r>
            <a:endParaRPr lang="th-TH" altLang="th-TH" sz="2400" dirty="0">
              <a:latin typeface="Angsana New" panose="02020603050405020304" pitchFamily="18" charset="-34"/>
            </a:endParaRPr>
          </a:p>
        </p:txBody>
      </p:sp>
      <p:sp>
        <p:nvSpPr>
          <p:cNvPr id="13316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39BFCB1-9906-481F-B2EF-7E057C4752A6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11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9835" y="1964532"/>
            <a:ext cx="6182139" cy="7190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3317" name="Picture 2" descr="D:\Courses\EE259201\Lectures\C_Prog_2010\arrays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05" y="2058989"/>
            <a:ext cx="5674858" cy="47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23980" y="3071813"/>
            <a:ext cx="20002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a= billy[2];</a:t>
            </a:r>
            <a:endParaRPr lang="th-TH">
              <a:solidFill>
                <a:srgbClr val="FFFF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709605" y="4714875"/>
            <a:ext cx="83581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b="1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ข้อควรระวังเมื่อใช้</a:t>
            </a:r>
            <a:r>
              <a:rPr lang="th-TH" altLang="th-TH" b="1" dirty="0" err="1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อาเรย์</a:t>
            </a:r>
            <a:r>
              <a:rPr lang="th-TH" altLang="th-TH" b="1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 </a:t>
            </a:r>
          </a:p>
          <a:p>
            <a:pPr eaLnBrk="1" hangingPunct="1"/>
            <a:r>
              <a:rPr lang="th-TH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เนื่องจาก</a:t>
            </a:r>
            <a:r>
              <a:rPr lang="th-TH" altLang="th-TH" dirty="0" err="1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อาเรย์</a:t>
            </a:r>
            <a:r>
              <a:rPr lang="th-TH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ใน</a:t>
            </a:r>
            <a:r>
              <a:rPr lang="en-US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ภาษา</a:t>
            </a:r>
            <a:r>
              <a:rPr lang="en-US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 C </a:t>
            </a:r>
            <a:r>
              <a:rPr lang="th-TH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นั้นไม่มีการตรวจสอบขอบเขตของ</a:t>
            </a:r>
            <a:r>
              <a:rPr lang="th-TH" altLang="th-TH" dirty="0" err="1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อาเรย์</a:t>
            </a:r>
            <a:r>
              <a:rPr lang="th-TH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 ดังนั้นเราสามารถทำข้อผิดพลาดโดยการอ้างเกินขอบเขตที่กำหนดไว้ได้อาทิ เช่น </a:t>
            </a:r>
            <a:r>
              <a:rPr lang="en-US" altLang="th-TH" sz="2000" b="1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+mn-cs"/>
              </a:rPr>
              <a:t>billy</a:t>
            </a:r>
            <a:r>
              <a:rPr lang="en-US" altLang="th-TH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+mn-cs"/>
              </a:rPr>
              <a:t>[5]</a:t>
            </a:r>
            <a:r>
              <a:rPr lang="en-US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 </a:t>
            </a:r>
            <a:r>
              <a:rPr lang="th-TH" altLang="th-TH" dirty="0">
                <a:solidFill>
                  <a:schemeClr val="bg1">
                    <a:lumMod val="85000"/>
                  </a:schemeClr>
                </a:solidFill>
                <a:latin typeface="Angsana New" panose="02020603050405020304" pitchFamily="18" charset="-34"/>
                <a:cs typeface="+mn-cs"/>
              </a:rPr>
              <a:t>เป็นต้น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888699" y="1607345"/>
            <a:ext cx="428625" cy="3571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7898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 bwMode="auto">
          <a:xfrm>
            <a:off x="9341725" y="6312824"/>
            <a:ext cx="6833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87F70F8-F08B-431E-9EA4-E6A4E2614E27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12</a:t>
            </a:fld>
            <a:endParaRPr lang="th-TH" altLang="th-TH" sz="1200" dirty="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2482" y="1214438"/>
            <a:ext cx="7358062" cy="34782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[5] = {16, 2, 77, 40, 12071};</a:t>
            </a:r>
          </a:p>
          <a:p>
            <a:pPr>
              <a:defRPr/>
            </a:pP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billy_sum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th-TH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defRPr/>
            </a:pP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for ( i = 0; i &lt; 5; i++ )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th-TH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[%d] = %d \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n",i,billy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billy_sum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billy_sum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  <a:endParaRPr lang="th-TH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("The sum is: %d \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n",billy_sum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th-TH" sz="2000" b="1" dirty="0">
              <a:solidFill>
                <a:srgbClr val="000000"/>
              </a:solidFill>
              <a:latin typeface="Courier New" pitchFamily="49" charset="0"/>
              <a:cs typeface="Angsana New" pitchFamily="18" charset="-34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735" y="4357688"/>
            <a:ext cx="527208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852482" y="506413"/>
            <a:ext cx="8143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ตัวอย่าง </a:t>
            </a:r>
            <a:r>
              <a:rPr lang="en-US" alt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3: </a:t>
            </a:r>
            <a:r>
              <a:rPr lang="th-TH" alt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การใช้</a:t>
            </a:r>
            <a:r>
              <a:rPr lang="th-TH" altLang="th-TH" sz="40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อาเรย์</a:t>
            </a:r>
            <a:r>
              <a:rPr lang="th-TH" alt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เพื่อหาผลรวม</a:t>
            </a:r>
            <a:r>
              <a:rPr lang="en-US" altLang="th-TH" sz="40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599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66" y="37260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th-TH" sz="4400" dirty="0"/>
              <a:t>การรับค่าของอาร์เรย์</a:t>
            </a:r>
            <a:br>
              <a:rPr lang="th-TH" altLang="th-TH" sz="4400" dirty="0"/>
            </a:br>
            <a:r>
              <a:rPr lang="th-TH" altLang="th-TH" sz="4400" dirty="0">
                <a:latin typeface="Angsana New" panose="02020603050405020304" pitchFamily="18" charset="-34"/>
              </a:rPr>
              <a:t>(</a:t>
            </a:r>
            <a:r>
              <a:rPr lang="th-TH" altLang="th-TH" sz="4400" dirty="0" err="1">
                <a:latin typeface="Angsana New" panose="02020603050405020304" pitchFamily="18" charset="-34"/>
              </a:rPr>
              <a:t>Input</a:t>
            </a:r>
            <a:r>
              <a:rPr lang="th-TH" altLang="th-TH" sz="4400" dirty="0">
                <a:latin typeface="Angsana New" panose="02020603050405020304" pitchFamily="18" charset="-34"/>
              </a:rPr>
              <a:t> </a:t>
            </a:r>
            <a:r>
              <a:rPr lang="th-TH" altLang="th-TH" sz="4400" dirty="0" err="1">
                <a:latin typeface="Angsana New" panose="02020603050405020304" pitchFamily="18" charset="-34"/>
              </a:rPr>
              <a:t>of</a:t>
            </a:r>
            <a:r>
              <a:rPr lang="th-TH" altLang="th-TH" sz="4400" dirty="0">
                <a:latin typeface="Angsana New" panose="02020603050405020304" pitchFamily="18" charset="-34"/>
              </a:rPr>
              <a:t> </a:t>
            </a:r>
            <a:r>
              <a:rPr lang="th-TH" altLang="th-TH" sz="4400" dirty="0" err="1">
                <a:latin typeface="Angsana New" panose="02020603050405020304" pitchFamily="18" charset="-34"/>
              </a:rPr>
              <a:t>Array</a:t>
            </a:r>
            <a:r>
              <a:rPr lang="th-TH" altLang="th-TH" sz="4400" dirty="0">
                <a:latin typeface="Angsana New" panose="02020603050405020304" pitchFamily="18" charset="-34"/>
              </a:rPr>
              <a:t> </a:t>
            </a:r>
            <a:r>
              <a:rPr lang="th-TH" altLang="th-TH" sz="4400" dirty="0" err="1">
                <a:latin typeface="Angsana New" panose="02020603050405020304" pitchFamily="18" charset="-34"/>
              </a:rPr>
              <a:t>Values</a:t>
            </a:r>
            <a:r>
              <a:rPr lang="th-TH" altLang="th-TH" sz="4400" dirty="0">
                <a:latin typeface="Angsana New" panose="02020603050405020304" pitchFamily="18" charset="-34"/>
              </a:rPr>
              <a:t>)</a:t>
            </a:r>
          </a:p>
        </p:txBody>
      </p:sp>
      <p:sp>
        <p:nvSpPr>
          <p:cNvPr id="15363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0A8391B-B1BC-48B8-9CFC-6C64C82E8E11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13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523866" y="1928814"/>
            <a:ext cx="8968004" cy="4233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73050" indent="-2730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th-TH" altLang="th-TH" sz="3600" dirty="0">
                <a:solidFill>
                  <a:schemeClr val="bg1">
                    <a:lumMod val="95000"/>
                  </a:schemeClr>
                </a:solidFill>
                <a:latin typeface="Angsana New" panose="02020603050405020304" pitchFamily="18" charset="-34"/>
                <a:cs typeface="+mn-cs"/>
              </a:rPr>
              <a:t>	ในกรณีที่กำหนดค่าตัวแปร</a:t>
            </a:r>
            <a:r>
              <a:rPr lang="th-TH" altLang="th-TH" sz="3600" dirty="0" err="1">
                <a:solidFill>
                  <a:schemeClr val="bg1">
                    <a:lumMod val="95000"/>
                  </a:schemeClr>
                </a:solidFill>
                <a:latin typeface="Angsana New" panose="02020603050405020304" pitchFamily="18" charset="-34"/>
                <a:cs typeface="+mn-cs"/>
              </a:rPr>
              <a:t>อาเรย์</a:t>
            </a:r>
            <a:r>
              <a:rPr lang="th-TH" altLang="th-TH" sz="3600" dirty="0">
                <a:solidFill>
                  <a:schemeClr val="bg1">
                    <a:lumMod val="95000"/>
                  </a:schemeClr>
                </a:solidFill>
                <a:latin typeface="Angsana New" panose="02020603050405020304" pitchFamily="18" charset="-34"/>
                <a:cs typeface="+mn-cs"/>
              </a:rPr>
              <a:t>จากผู้ใช้ผ่านคีย์บอร์ดสามารถทำได้โดยใช้ร่วมกับคำสั่ง </a:t>
            </a:r>
            <a:r>
              <a:rPr lang="th-TH" altLang="th-TH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scanf</a:t>
            </a:r>
            <a:r>
              <a:rPr lang="th-TH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()  </a:t>
            </a:r>
            <a:r>
              <a:rPr lang="th-TH" altLang="th-TH" sz="3600" dirty="0">
                <a:solidFill>
                  <a:schemeClr val="bg1">
                    <a:lumMod val="95000"/>
                  </a:schemeClr>
                </a:solidFill>
                <a:latin typeface="Angsana New" panose="02020603050405020304" pitchFamily="18" charset="-34"/>
                <a:cs typeface="+mn-cs"/>
              </a:rPr>
              <a:t>เช่นกัน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th-TH" altLang="th-TH" sz="3200" dirty="0">
                <a:solidFill>
                  <a:schemeClr val="bg1">
                    <a:lumMod val="95000"/>
                  </a:schemeClr>
                </a:solidFill>
                <a:latin typeface="Angsana New" panose="02020603050405020304" pitchFamily="18" charset="-34"/>
                <a:cs typeface="+mn-cs"/>
              </a:rPr>
              <a:t>	</a:t>
            </a:r>
            <a:endParaRPr lang="th-TH" altLang="th-TH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	</a:t>
            </a:r>
            <a:r>
              <a:rPr lang="th-TH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scanf(“%d </a:t>
            </a:r>
            <a:r>
              <a:rPr lang="th-TH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%f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”</a:t>
            </a:r>
            <a:r>
              <a:rPr lang="th-TH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, 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&amp;</a:t>
            </a:r>
            <a:r>
              <a:rPr lang="th-TH" altLang="th-TH" b="1" dirty="0" err="1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grades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[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0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],</a:t>
            </a:r>
            <a:r>
              <a:rPr lang="th-TH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 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&amp;</a:t>
            </a:r>
            <a:r>
              <a:rPr lang="th-TH" altLang="th-TH" b="1" dirty="0" err="1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price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[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2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]);</a:t>
            </a:r>
            <a:endParaRPr lang="th-TH" altLang="th-TH" b="1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th-TH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	</a:t>
            </a:r>
            <a:r>
              <a:rPr lang="th-TH" altLang="th-TH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scanf</a:t>
            </a:r>
            <a:r>
              <a:rPr lang="th-TH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(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“</a:t>
            </a:r>
            <a:r>
              <a:rPr lang="th-TH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%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d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”,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&amp;</a:t>
            </a:r>
            <a:r>
              <a:rPr lang="th-TH" altLang="th-TH" b="1" dirty="0" err="1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code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[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0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]);</a:t>
            </a:r>
            <a:endParaRPr lang="th-TH" altLang="th-TH" b="1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th-TH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	</a:t>
            </a:r>
            <a:r>
              <a:rPr lang="th-TH" altLang="th-TH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scanf</a:t>
            </a:r>
            <a:r>
              <a:rPr lang="th-TH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(“%d %d %d”, &amp;</a:t>
            </a:r>
            <a:r>
              <a:rPr lang="th-TH" altLang="th-TH" b="1" dirty="0" err="1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grades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[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0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],&amp;</a:t>
            </a:r>
            <a:r>
              <a:rPr lang="th-TH" altLang="th-TH" b="1" dirty="0" err="1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grades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[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1],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&amp;</a:t>
            </a:r>
            <a:r>
              <a:rPr lang="th-TH" altLang="th-TH" b="1" dirty="0" err="1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grades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[</a:t>
            </a:r>
            <a:r>
              <a:rPr lang="en-US" altLang="th-TH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2</a:t>
            </a:r>
            <a:r>
              <a:rPr lang="en-US" altLang="th-TH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+mn-cs"/>
              </a:rPr>
              <a:t>]);</a:t>
            </a:r>
            <a:endParaRPr lang="th-TH" altLang="th-TH" b="1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8783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2732" y="257175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th-TH" sz="4400" dirty="0"/>
              <a:t>การรับค่าของอาร์เรย์</a:t>
            </a:r>
            <a:br>
              <a:rPr lang="th-TH" altLang="th-TH" sz="4400" dirty="0"/>
            </a:br>
            <a:r>
              <a:rPr lang="th-TH" altLang="th-TH" sz="4400" dirty="0">
                <a:latin typeface="Angsana New" panose="02020603050405020304" pitchFamily="18" charset="-34"/>
              </a:rPr>
              <a:t>(</a:t>
            </a:r>
            <a:r>
              <a:rPr lang="th-TH" altLang="th-TH" sz="4400" dirty="0" err="1">
                <a:latin typeface="Angsana New" panose="02020603050405020304" pitchFamily="18" charset="-34"/>
              </a:rPr>
              <a:t>Input</a:t>
            </a:r>
            <a:r>
              <a:rPr lang="th-TH" altLang="th-TH" sz="4400" dirty="0">
                <a:latin typeface="Angsana New" panose="02020603050405020304" pitchFamily="18" charset="-34"/>
              </a:rPr>
              <a:t> </a:t>
            </a:r>
            <a:r>
              <a:rPr lang="th-TH" altLang="th-TH" sz="4400" dirty="0" err="1">
                <a:latin typeface="Angsana New" panose="02020603050405020304" pitchFamily="18" charset="-34"/>
              </a:rPr>
              <a:t>of</a:t>
            </a:r>
            <a:r>
              <a:rPr lang="th-TH" altLang="th-TH" sz="4400" dirty="0">
                <a:latin typeface="Angsana New" panose="02020603050405020304" pitchFamily="18" charset="-34"/>
              </a:rPr>
              <a:t> </a:t>
            </a:r>
            <a:r>
              <a:rPr lang="th-TH" altLang="th-TH" sz="4400" dirty="0" err="1">
                <a:latin typeface="Angsana New" panose="02020603050405020304" pitchFamily="18" charset="-34"/>
              </a:rPr>
              <a:t>Array</a:t>
            </a:r>
            <a:r>
              <a:rPr lang="th-TH" altLang="th-TH" sz="4400" dirty="0">
                <a:latin typeface="Angsana New" panose="02020603050405020304" pitchFamily="18" charset="-34"/>
              </a:rPr>
              <a:t> </a:t>
            </a:r>
            <a:r>
              <a:rPr lang="th-TH" altLang="th-TH" sz="4400" dirty="0" err="1">
                <a:latin typeface="Angsana New" panose="02020603050405020304" pitchFamily="18" charset="-34"/>
              </a:rPr>
              <a:t>Values</a:t>
            </a:r>
            <a:r>
              <a:rPr lang="th-TH" altLang="th-TH" sz="4400" dirty="0">
                <a:latin typeface="Angsana New" panose="02020603050405020304" pitchFamily="18" charset="-34"/>
              </a:rPr>
              <a:t>)</a:t>
            </a:r>
          </a:p>
        </p:txBody>
      </p:sp>
      <p:sp>
        <p:nvSpPr>
          <p:cNvPr id="16387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12B2F16-650E-45F1-A59D-59D7CE1A6B58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14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14340" name="Rectangle 4"/>
          <p:cNvSpPr txBox="1">
            <a:spLocks noChangeArrowheads="1"/>
          </p:cNvSpPr>
          <p:nvPr/>
        </p:nvSpPr>
        <p:spPr bwMode="auto">
          <a:xfrm>
            <a:off x="702732" y="2027583"/>
            <a:ext cx="8661400" cy="4378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th-TH" sz="2600" dirty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Browallia New" pitchFamily="34" charset="-34"/>
              </a:rPr>
              <a:t>	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Browallia New" pitchFamily="34" charset="-34"/>
              </a:rPr>
              <a:t>หรือการวนรอบเพื่อรับค่าจาก</a:t>
            </a:r>
            <a:r>
              <a:rPr lang="th-TH" dirty="0" smtClean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Browallia New" pitchFamily="34" charset="-34"/>
              </a:rPr>
              <a:t>ผู้ใช้เป็นไปดังตัวอย่างนี้</a:t>
            </a:r>
            <a:endParaRPr lang="th-TH" sz="2600" dirty="0">
              <a:solidFill>
                <a:schemeClr val="bg1">
                  <a:lumMod val="95000"/>
                </a:schemeClr>
              </a:solidFill>
              <a:latin typeface="Angsana New" pitchFamily="18" charset="-34"/>
              <a:cs typeface="Browallia New" pitchFamily="34" charset="-34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th-TH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	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Browallia New" pitchFamily="34" charset="-34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  for(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i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 = 0; i &lt;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; i++) {</a:t>
            </a:r>
            <a:endParaRPr lang="th-TH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Browallia New" pitchFamily="34" charset="-34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th-TH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(“Enter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 a grade: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”);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    </a:t>
            </a:r>
            <a:r>
              <a:rPr lang="th-TH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scanf(“%d”, &amp;grades[i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]);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  }</a:t>
            </a:r>
            <a:endParaRPr lang="th-TH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Browallia New" pitchFamily="34" charset="-34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th-TH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Browallia New" pitchFamily="34" charset="-34"/>
              </a:rPr>
              <a:t>		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th-TH" sz="2600" dirty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Browallia New" pitchFamily="34" charset="-34"/>
              </a:rPr>
              <a:t>	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จะเป็นการวนรอบรับค่าจำนวนเต็มจากผู้ใช้จำนวน 5 ค่าและเก็บไว้ในอาเรย์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Browallia New" pitchFamily="34" charset="-34"/>
                <a:cs typeface="Browallia New" pitchFamily="34" charset="-34"/>
              </a:rPr>
              <a:t> grades</a:t>
            </a:r>
            <a:endParaRPr lang="th-TH" dirty="0">
              <a:solidFill>
                <a:schemeClr val="bg1">
                  <a:lumMod val="9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th-TH" sz="2600" dirty="0">
              <a:solidFill>
                <a:schemeClr val="bg1">
                  <a:lumMod val="95000"/>
                </a:schemeClr>
              </a:solidFill>
              <a:latin typeface="BrowalliaUPC" pitchFamily="34" charset="-34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th-TH" sz="2600" dirty="0">
              <a:solidFill>
                <a:schemeClr val="bg1">
                  <a:lumMod val="95000"/>
                </a:schemeClr>
              </a:solidFill>
              <a:latin typeface="Constantia" pitchFamily="18" charset="0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0835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10A407A-4644-4F25-8051-D9849731DF7D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15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4126" y="2286000"/>
            <a:ext cx="6715125" cy="3170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</a:rPr>
              <a:t>{</a:t>
            </a:r>
            <a:endParaRPr lang="th-TH" sz="2000" b="1" dirty="0">
              <a:latin typeface="Courier New" pitchFamily="49" charset="0"/>
            </a:endParaRPr>
          </a:p>
          <a:p>
            <a:pPr>
              <a:defRPr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  for(i = 0; i &lt; 5; i++) {</a:t>
            </a:r>
            <a:endParaRPr lang="th-TH" sz="2000" b="1" dirty="0">
              <a:latin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("Enter a test score: " );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("%f", &amp;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</a:rPr>
              <a:t>   }</a:t>
            </a:r>
            <a:r>
              <a:rPr lang="th-TH" sz="2000" b="1" dirty="0">
                <a:latin typeface="Courier New" pitchFamily="49" charset="0"/>
              </a:rPr>
              <a:t>	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th-TH" sz="2000" b="1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1" y="928689"/>
            <a:ext cx="73580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400" dirty="0">
                <a:solidFill>
                  <a:schemeClr val="bg1"/>
                </a:solidFill>
                <a:latin typeface="Angsana New" pitchFamily="18" charset="-34"/>
              </a:rPr>
              <a:t>ตัวอย่าง</a:t>
            </a:r>
            <a:r>
              <a:rPr lang="en-US" sz="4400" dirty="0">
                <a:solidFill>
                  <a:schemeClr val="bg1"/>
                </a:solidFill>
                <a:latin typeface="Angsana New" pitchFamily="18" charset="-34"/>
              </a:rPr>
              <a:t>4: </a:t>
            </a:r>
            <a:r>
              <a:rPr lang="th-TH" sz="4400" dirty="0">
                <a:solidFill>
                  <a:schemeClr val="bg1"/>
                </a:solidFill>
                <a:latin typeface="Angsana New" pitchFamily="18" charset="-34"/>
              </a:rPr>
              <a:t>การใช้อาเรย์เพื่อรับค่าอินพุตหลายค่า</a:t>
            </a:r>
            <a:endParaRPr lang="en-US" sz="4400" b="1" dirty="0">
              <a:solidFill>
                <a:schemeClr val="bg1"/>
              </a:solidFill>
              <a:latin typeface="Arial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9046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Arrays of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Characters (String)</a:t>
            </a:r>
            <a:endParaRPr lang="th-TH" sz="7200" dirty="0"/>
          </a:p>
        </p:txBody>
      </p:sp>
      <p:sp>
        <p:nvSpPr>
          <p:cNvPr id="20482" name="ตัวยึดหมายเลขภาพนิ่ง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713C821-E920-40C5-A308-8E246E2C241F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16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7966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52625" y="214314"/>
            <a:ext cx="8229600" cy="928687"/>
          </a:xfrm>
        </p:spPr>
        <p:txBody>
          <a:bodyPr/>
          <a:lstStyle/>
          <a:p>
            <a:pPr eaLnBrk="1" hangingPunct="1"/>
            <a:r>
              <a:rPr lang="th-TH" altLang="th-TH" dirty="0" smtClean="0"/>
              <a:t>การใช้งานอา</a:t>
            </a:r>
            <a:r>
              <a:rPr lang="th-TH" altLang="th-TH" dirty="0" err="1" smtClean="0"/>
              <a:t>เรย์ข</a:t>
            </a:r>
            <a:r>
              <a:rPr lang="th-TH" altLang="th-TH" dirty="0" smtClean="0"/>
              <a:t>องตัวอักษร </a:t>
            </a:r>
            <a:r>
              <a:rPr lang="en-US" altLang="th-TH" dirty="0" smtClean="0"/>
              <a:t>(Strings)</a:t>
            </a:r>
            <a:endParaRPr lang="th-TH" altLang="th-TH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52625" y="1143001"/>
            <a:ext cx="8229600" cy="2428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altLang="th-TH" sz="2800"/>
              <a:t>การใช้อาเรย์นั้นไม่ได้ถูกจำกัดอยู่เพียงข้อมูลที่เป็นตัวเลขเท่านั้น ยังสามารถนำมาใช้ได้กับตัวอักษร หรือ </a:t>
            </a:r>
            <a:r>
              <a:rPr lang="en-US" altLang="th-TH" sz="2800"/>
              <a:t>string </a:t>
            </a:r>
            <a:r>
              <a:rPr lang="th-TH" altLang="th-TH" sz="2800"/>
              <a:t>อาทิเช่น </a:t>
            </a:r>
          </a:p>
          <a:p>
            <a:pPr eaLnBrk="1" hangingPunct="1">
              <a:lnSpc>
                <a:spcPct val="90000"/>
              </a:lnSpc>
            </a:pPr>
            <a:endParaRPr lang="th-TH" altLang="th-TH" sz="2400"/>
          </a:p>
          <a:p>
            <a:pPr eaLnBrk="1" hangingPunct="1">
              <a:lnSpc>
                <a:spcPct val="90000"/>
              </a:lnSpc>
            </a:pPr>
            <a:endParaRPr lang="th-TH" altLang="th-TH" sz="240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2400"/>
              <a:t>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2400"/>
              <a:t>	</a:t>
            </a:r>
          </a:p>
        </p:txBody>
      </p:sp>
      <p:sp>
        <p:nvSpPr>
          <p:cNvPr id="2150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FD3FF58-6CF0-4347-AB03-8677E5127DAE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17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1251" y="2214563"/>
            <a:ext cx="7572375" cy="16430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string1[] = “first”;</a:t>
            </a:r>
          </a:p>
          <a:p>
            <a:pPr>
              <a:defRPr/>
            </a:pPr>
            <a:r>
              <a:rPr lang="th-TH" dirty="0">
                <a:solidFill>
                  <a:srgbClr val="000000"/>
                </a:solidFill>
              </a:rPr>
              <a:t>หรือ</a:t>
            </a:r>
            <a:endParaRPr lang="en-US" dirty="0">
              <a:solidFill>
                <a:srgbClr val="000000"/>
              </a:solidFill>
              <a:cs typeface="Angsana New" pitchFamily="18" charset="-34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string1[] = {‘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f’,‘i’,‘r’,‘s’,‘t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’,‘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’};</a:t>
            </a:r>
            <a:endParaRPr lang="th-TH" sz="2000" b="1" dirty="0">
              <a:solidFill>
                <a:srgbClr val="000000"/>
              </a:solidFill>
              <a:latin typeface="Courier New" pitchFamily="49" charset="0"/>
              <a:cs typeface="Angsana New" pitchFamily="18" charset="-34"/>
            </a:endParaRPr>
          </a:p>
        </p:txBody>
      </p:sp>
      <p:sp>
        <p:nvSpPr>
          <p:cNvPr id="21510" name="Content Placeholder 2"/>
          <p:cNvSpPr txBox="1">
            <a:spLocks/>
          </p:cNvSpPr>
          <p:nvPr/>
        </p:nvSpPr>
        <p:spPr bwMode="auto">
          <a:xfrm>
            <a:off x="2024063" y="4000501"/>
            <a:ext cx="8229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โดยที่ </a:t>
            </a:r>
            <a:r>
              <a:rPr lang="en-US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string1 </a:t>
            </a:r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ประกอบไปด้วยตัวอักษร </a:t>
            </a:r>
            <a:r>
              <a:rPr lang="en-US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ตัวและ ตัวอักษร</a:t>
            </a:r>
          </a:p>
          <a:p>
            <a:pPr eaLnBrk="1" hangingPunct="1"/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พิเศษที่ใช้ในการสิ้นสุดสตริงเรียกว่า ตัวอักษรนัล (</a:t>
            </a:r>
            <a:r>
              <a:rPr lang="en-US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Null Character) </a:t>
            </a:r>
            <a:endParaRPr lang="th-TH" altLang="th-TH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ดังนั้นอาเรย์ </a:t>
            </a:r>
            <a:r>
              <a:rPr lang="en-US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string1 </a:t>
            </a:r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จึงประกอบด้วย</a:t>
            </a:r>
            <a:r>
              <a:rPr lang="th-TH" altLang="th-TH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สมาชิกจำนวนหกตัว </a:t>
            </a:r>
            <a:r>
              <a:rPr lang="th-TH" alt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โดยใช้ ‘\0’ สำหรับตัวอักษรนัล สตริงทุกตัวในภาษาซีจะต้องปิดท้ายด้วยตัวอักษรนัลเสมอ</a:t>
            </a:r>
          </a:p>
          <a:p>
            <a:pPr eaLnBrk="1" hangingPunct="1"/>
            <a:endParaRPr lang="th-TH" altLang="th-TH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8" name="ตัวเชื่อมต่อโค้ง 7"/>
          <p:cNvCxnSpPr/>
          <p:nvPr/>
        </p:nvCxnSpPr>
        <p:spPr>
          <a:xfrm rot="10800000" flipV="1">
            <a:off x="6024563" y="1916114"/>
            <a:ext cx="1223962" cy="6492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5968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CE4DA03-A4C3-4D8C-9EA2-75F968686378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18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095500" y="2000251"/>
            <a:ext cx="77152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เราสามารถที่จะรับค่าอินพุตสตริงจากคีย์บอร์ดแล้วเก็บในอา</a:t>
            </a:r>
            <a:r>
              <a:rPr lang="th-TH" altLang="th-TH" dirty="0" err="1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เรย์ข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องตัวอักษรได้โดยใช้ </a:t>
            </a:r>
            <a:r>
              <a:rPr lang="en-US" altLang="th-TH" dirty="0" err="1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scanf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และการใช้การกำหนดรูปแบบ %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 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ตัวอย่างเช่น</a:t>
            </a:r>
          </a:p>
          <a:p>
            <a:pPr eaLnBrk="1" hangingPunct="1"/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ประกาศ</a:t>
            </a:r>
            <a:r>
              <a:rPr lang="th-TH" altLang="th-TH" dirty="0" err="1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อาเรย์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ตัวอักษร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en-US" altLang="th-TH" sz="2000" b="1" dirty="0" smtClean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altLang="th-TH" sz="2000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string2[12];</a:t>
            </a:r>
            <a:endParaRPr lang="en-US" altLang="th-TH" b="1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และรับข้อมูล 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	</a:t>
            </a:r>
            <a:r>
              <a:rPr lang="en-US" altLang="th-TH" sz="2000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th-TH" sz="2000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“%s”, string2 );</a:t>
            </a:r>
            <a:endParaRPr lang="th-TH" altLang="th-TH" b="1" dirty="0">
              <a:solidFill>
                <a:schemeClr val="bg1">
                  <a:lumMod val="95000"/>
                </a:schemeClr>
              </a:solidFill>
              <a:latin typeface="Courier New" panose="02070309020205020404" pitchFamily="49" charset="0"/>
              <a:cs typeface="Browallia New" panose="020B0604020202020204" pitchFamily="34" charset="-34"/>
            </a:endParaRPr>
          </a:p>
          <a:p>
            <a:pPr eaLnBrk="1" hangingPunct="1"/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จะใช้เพื่อเก็บตัวอักษร ไม่เกิน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11 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ตัวจากคีย์บอร์ด และเก็บไว้ในตัวแปร 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string2</a:t>
            </a:r>
          </a:p>
          <a:p>
            <a:pPr eaLnBrk="1" hangingPunct="1"/>
            <a:endParaRPr lang="en-US" altLang="th-TH" dirty="0">
              <a:solidFill>
                <a:schemeClr val="bg1">
                  <a:lumMod val="9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2314" y="746810"/>
            <a:ext cx="6072188" cy="6463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defTabSz="457200">
              <a:spcBef>
                <a:spcPct val="0"/>
              </a:spcBef>
              <a:buNone/>
              <a:defRPr sz="3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th-TH" sz="4400" dirty="0">
                <a:solidFill>
                  <a:schemeClr val="bg1"/>
                </a:solidFill>
              </a:rPr>
              <a:t>การใช้ </a:t>
            </a:r>
            <a:r>
              <a:rPr lang="en-US" sz="4400" dirty="0">
                <a:solidFill>
                  <a:schemeClr val="bg1"/>
                </a:solidFill>
              </a:rPr>
              <a:t>String </a:t>
            </a:r>
            <a:r>
              <a:rPr lang="th-TH" sz="4400" dirty="0">
                <a:solidFill>
                  <a:schemeClr val="bg1"/>
                </a:solidFill>
              </a:rPr>
              <a:t>สำหรับอินพุต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992314" y="5516564"/>
            <a:ext cx="77755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การใช้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string </a:t>
            </a: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สำหรับอินพุตนั้น ใช้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 control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character </a:t>
            </a:r>
            <a:r>
              <a:rPr lang="th-TH" dirty="0" smtClean="0">
                <a:solidFill>
                  <a:schemeClr val="bg1">
                    <a:lumMod val="85000"/>
                  </a:schemeClr>
                </a:solidFill>
              </a:rPr>
              <a:t>คือ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%s </a:t>
            </a:r>
            <a:endParaRPr lang="th-TH" dirty="0">
              <a:solidFill>
                <a:schemeClr val="bg1">
                  <a:lumMod val="85000"/>
                </a:schemeClr>
              </a:solidFill>
              <a:cs typeface="Cordia New" pitchFamily="34" charset="-34"/>
            </a:endParaRPr>
          </a:p>
          <a:p>
            <a:pPr>
              <a:defRPr/>
            </a:pP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และความยาวของอินพุตนั้นต้องไม่มากกว่า ขนาดของ</a:t>
            </a:r>
            <a:r>
              <a:rPr lang="th-TH" dirty="0" err="1">
                <a:solidFill>
                  <a:schemeClr val="bg1">
                    <a:lumMod val="85000"/>
                  </a:schemeClr>
                </a:solidFill>
              </a:rPr>
              <a:t>อาเรย์</a:t>
            </a:r>
            <a:endParaRPr lang="en-US" dirty="0">
              <a:solidFill>
                <a:schemeClr val="bg1">
                  <a:lumMod val="85000"/>
                </a:schemeClr>
              </a:solidFill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9206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07F6A0F-6C9E-4507-A43B-9F39FC874412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19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052513" y="2100263"/>
            <a:ext cx="77152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t>		</a:t>
            </a:r>
            <a:r>
              <a:rPr lang="en-US" altLang="th-TH" sz="2400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string2[12]</a:t>
            </a:r>
          </a:p>
          <a:p>
            <a:pPr eaLnBrk="1" hangingPunct="1"/>
            <a:r>
              <a:rPr lang="en-US" altLang="th-TH" sz="2400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th-TH" sz="2400" b="1" dirty="0" err="1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th-TH" sz="2400" b="1" dirty="0">
                <a:solidFill>
                  <a:schemeClr val="bg1">
                    <a:lumMod val="9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“%s”, string2 );</a:t>
            </a:r>
          </a:p>
          <a:p>
            <a:pPr eaLnBrk="1" hangingPunct="1"/>
            <a:endParaRPr lang="th-TH" altLang="th-TH" dirty="0">
              <a:solidFill>
                <a:schemeClr val="bg1">
                  <a:lumMod val="95000"/>
                </a:schemeClr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  <a:p>
            <a:pPr eaLnBrk="1" hangingPunct="1"/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นอกจากนั้นจะสังเกตได้ว่า 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string2 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นั้นถูกใช้โดยไม่ต้องมีเครื่องหมาย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&amp; 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นำหน้า ดังเช่นในอินพุตประเภทอื่นๆ เพราะ </a:t>
            </a:r>
            <a:r>
              <a:rPr lang="en-US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string2</a:t>
            </a:r>
            <a:r>
              <a:rPr lang="th-TH" altLang="th-TH" dirty="0">
                <a:solidFill>
                  <a:schemeClr val="bg1">
                    <a:lumMod val="9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นั้นระบุตำแหน่งของข้อมูลไว้เรียบร้อยแล้ว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2513" y="996951"/>
            <a:ext cx="6072188" cy="64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th-TH"/>
            </a:defPPr>
            <a:lvl1pPr defTabSz="457200">
              <a:spcBef>
                <a:spcPct val="0"/>
              </a:spcBef>
              <a:buNone/>
              <a:defRPr sz="3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th-TH" dirty="0">
                <a:solidFill>
                  <a:schemeClr val="bg1"/>
                </a:solidFill>
              </a:rPr>
              <a:t>การใช้ </a:t>
            </a:r>
            <a:r>
              <a:rPr lang="en-US" dirty="0">
                <a:solidFill>
                  <a:schemeClr val="bg1"/>
                </a:solidFill>
              </a:rPr>
              <a:t>String </a:t>
            </a:r>
            <a:r>
              <a:rPr lang="th-TH" dirty="0">
                <a:solidFill>
                  <a:schemeClr val="bg1"/>
                </a:solidFill>
              </a:rPr>
              <a:t>สำหรับอินพุต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052513" y="5269836"/>
            <a:ext cx="73453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เนื่องจาก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string2 </a:t>
            </a: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เป็นตัวแปรประเภท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string </a:t>
            </a: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ดังนั้น เมื่อใช้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scanf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 </a:t>
            </a: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ไม่มีความจำเป็นต้องใช้ เครื่องหมาย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cs typeface="Cordia New" pitchFamily="34" charset="-34"/>
              </a:rPr>
              <a:t>&amp;</a:t>
            </a:r>
            <a:r>
              <a:rPr lang="th-TH" dirty="0">
                <a:solidFill>
                  <a:schemeClr val="bg1">
                    <a:lumMod val="85000"/>
                  </a:schemeClr>
                </a:solidFill>
              </a:rPr>
              <a:t>นำหน้าชื่อตัวแปร</a:t>
            </a:r>
            <a:endParaRPr lang="en-US" dirty="0">
              <a:solidFill>
                <a:schemeClr val="bg1">
                  <a:lumMod val="85000"/>
                </a:schemeClr>
              </a:solidFill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42163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5850" y="606425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h-TH" sz="4400" b="1" dirty="0" smtClean="0">
                <a:cs typeface="Angsana New" panose="02020603050405020304" pitchFamily="18" charset="-34"/>
              </a:rPr>
              <a:t>Outline</a:t>
            </a:r>
            <a:endParaRPr lang="th-TH" altLang="th-TH" sz="4400" b="1" dirty="0" smtClean="0">
              <a:cs typeface="Angsana New" panose="02020603050405020304" pitchFamily="18" charset="-34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850" y="1828800"/>
            <a:ext cx="800735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th-TH" altLang="th-TH" sz="3600" dirty="0" smtClean="0"/>
              <a:t>อาร์เรย์ของตัวเลข (</a:t>
            </a:r>
            <a:r>
              <a:rPr lang="en-US" altLang="th-TH" sz="3600" dirty="0" smtClean="0"/>
              <a:t>Array </a:t>
            </a:r>
            <a:r>
              <a:rPr lang="en-US" altLang="th-TH" sz="3600" dirty="0" smtClean="0"/>
              <a:t>of </a:t>
            </a:r>
            <a:r>
              <a:rPr lang="en-US" altLang="th-TH" sz="3600" dirty="0" smtClean="0"/>
              <a:t>Numbers)</a:t>
            </a:r>
            <a:endParaRPr lang="en-US" altLang="th-TH" sz="3600" dirty="0"/>
          </a:p>
          <a:p>
            <a:pPr eaLnBrk="1" hangingPunct="1">
              <a:lnSpc>
                <a:spcPct val="120000"/>
              </a:lnSpc>
            </a:pPr>
            <a:r>
              <a:rPr lang="th-TH" altLang="th-TH" sz="3600" dirty="0" smtClean="0"/>
              <a:t>อาร์เรย์ของตัวอักษร </a:t>
            </a:r>
            <a:r>
              <a:rPr lang="en-US" altLang="th-TH" sz="3600" dirty="0" smtClean="0"/>
              <a:t>(</a:t>
            </a:r>
            <a:r>
              <a:rPr lang="en-US" altLang="th-TH" sz="3600" dirty="0" smtClean="0"/>
              <a:t>Array </a:t>
            </a:r>
            <a:r>
              <a:rPr lang="en-US" altLang="th-TH" sz="3600" dirty="0" smtClean="0"/>
              <a:t>of Characters </a:t>
            </a:r>
            <a:r>
              <a:rPr lang="en-US" altLang="th-TH" sz="3600" dirty="0" smtClean="0"/>
              <a:t>: String))</a:t>
            </a:r>
            <a:endParaRPr lang="en-US" altLang="th-TH" sz="3600" dirty="0" smtClean="0"/>
          </a:p>
          <a:p>
            <a:pPr>
              <a:lnSpc>
                <a:spcPct val="120000"/>
              </a:lnSpc>
            </a:pPr>
            <a:r>
              <a:rPr lang="th-TH" altLang="th-TH" sz="3600" dirty="0" smtClean="0"/>
              <a:t>อาร์เรย์หลายมิติ </a:t>
            </a:r>
            <a:r>
              <a:rPr lang="en-US" altLang="th-TH" sz="3600" dirty="0" smtClean="0"/>
              <a:t>(</a:t>
            </a:r>
            <a:r>
              <a:rPr lang="en-US" altLang="th-TH" sz="3600" dirty="0" smtClean="0"/>
              <a:t>Multi-Dimensional Arrays)</a:t>
            </a:r>
            <a:endParaRPr lang="en-US" altLang="th-TH" sz="3600" dirty="0"/>
          </a:p>
          <a:p>
            <a:pPr eaLnBrk="1" hangingPunct="1">
              <a:lnSpc>
                <a:spcPct val="120000"/>
              </a:lnSpc>
            </a:pPr>
            <a:endParaRPr lang="en-US" altLang="th-TH" sz="3600" dirty="0"/>
          </a:p>
        </p:txBody>
      </p:sp>
    </p:spTree>
    <p:extLst>
      <p:ext uri="{BB962C8B-B14F-4D97-AF65-F5344CB8AC3E}">
        <p14:creationId xmlns:p14="http://schemas.microsoft.com/office/powerpoint/2010/main" val="1740626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809750" y="928688"/>
            <a:ext cx="8286750" cy="28575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579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334800C-C8B3-4189-AC8B-1010F0F0541A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20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847850" y="981076"/>
            <a:ext cx="80327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eaLnBrk="1" hangingPunct="1"/>
            <a:endParaRPr lang="th-TH" altLang="th-TH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</a:rPr>
              <a:t>{</a:t>
            </a:r>
            <a:endParaRPr lang="th-TH" altLang="th-TH" sz="20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   char string2[12];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   printf("Please enter a string:");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   scanf("%s",string2);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   printf("\n The string is called: %s\n",string2);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</a:rPr>
              <a:t>}</a:t>
            </a:r>
            <a:endParaRPr lang="th-TH" altLang="th-TH" sz="2000" b="1">
              <a:latin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80326" y="1628775"/>
            <a:ext cx="2487613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สิ้นสุดด้วย ค่า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0 </a:t>
            </a:r>
            <a:r>
              <a:rPr lang="th-TH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ณ ตำแหน่งของ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string2[8]</a:t>
            </a:r>
            <a:endParaRPr lang="th-TH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458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4" y="3830638"/>
            <a:ext cx="44672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stCxn id="6" idx="2"/>
          </p:cNvCxnSpPr>
          <p:nvPr/>
        </p:nvCxnSpPr>
        <p:spPr>
          <a:xfrm rot="5400000">
            <a:off x="6707981" y="3515519"/>
            <a:ext cx="3189288" cy="124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1881188" y="285750"/>
            <a:ext cx="8001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ตัวอย่าง การรับค่าสตริง </a:t>
            </a:r>
            <a:r>
              <a:rPr lang="en-US" altLang="th-TH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November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03388" y="4005263"/>
            <a:ext cx="403225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ตัวอย่างแสดงให้เห็นถึง ค่าของ ตัวแปร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 st2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ในแต่ละตำแหน่ง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พร้อมทั้งค่า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 ASCII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อาทิเช่น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78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สำหรับอักขระ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‘N’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หรือ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109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สำหรับอักขระ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‘m’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 และ มีการลงท้าย สตริง ด้วย ตัวอักษร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null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 ซึ่งมีค่าเป็น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rdia New" pitchFamily="34" charset="-34"/>
              </a:rPr>
              <a:t>0 </a:t>
            </a:r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อยู่ด้วย</a:t>
            </a:r>
          </a:p>
        </p:txBody>
      </p:sp>
    </p:spTree>
    <p:extLst>
      <p:ext uri="{BB962C8B-B14F-4D97-AF65-F5344CB8AC3E}">
        <p14:creationId xmlns:p14="http://schemas.microsoft.com/office/powerpoint/2010/main" val="35491253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02732" y="490539"/>
            <a:ext cx="8229600" cy="866775"/>
          </a:xfrm>
        </p:spPr>
        <p:txBody>
          <a:bodyPr/>
          <a:lstStyle/>
          <a:p>
            <a:pPr eaLnBrk="1" hangingPunct="1"/>
            <a:r>
              <a:rPr lang="en-US" altLang="th-TH" dirty="0" smtClean="0"/>
              <a:t>Example</a:t>
            </a:r>
            <a:endParaRPr lang="th-TH" altLang="th-TH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02732" y="1357314"/>
            <a:ext cx="8229600" cy="43894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altLang="th-TH" dirty="0" smtClean="0"/>
              <a:t>จงเขียนโปรแกรมที่อ่านข้อมูลจากคีย์บอร์ด และพิมพ์ข้อมูลนั้นกลับออกไปแบบย้อนกลับ อาทิเช่น เมื่ออินพุตคือ</a:t>
            </a:r>
            <a:endParaRPr lang="en-US" altLang="th-TH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dirty="0" smtClean="0"/>
              <a:t>    November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/>
              <a:t>เอาท์พุตควรเป็น</a:t>
            </a:r>
            <a:endParaRPr lang="en-US" altLang="th-TH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dirty="0" smtClean="0"/>
              <a:t>    </a:t>
            </a:r>
            <a:r>
              <a:rPr lang="en-US" altLang="th-TH" dirty="0" err="1" smtClean="0"/>
              <a:t>rebmevoN</a:t>
            </a:r>
            <a:endParaRPr lang="en-US" altLang="th-TH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/>
              <a:t>สมมุติฐานคือ ข้อมูลมีความยาวไม่เกิน </a:t>
            </a:r>
            <a:r>
              <a:rPr lang="en-US" altLang="th-TH" dirty="0" smtClean="0"/>
              <a:t>12 </a:t>
            </a:r>
            <a:r>
              <a:rPr lang="th-TH" altLang="th-TH" dirty="0" smtClean="0"/>
              <a:t>ตัวอักษร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b="1" u="sng" dirty="0" smtClean="0"/>
              <a:t>หมายเหตุ </a:t>
            </a:r>
            <a:r>
              <a:rPr lang="th-TH" altLang="th-TH" dirty="0" smtClean="0"/>
              <a:t>เราสามารถหาความยาวของข้อความประเภท </a:t>
            </a:r>
            <a:r>
              <a:rPr lang="en-US" altLang="th-TH" dirty="0" smtClean="0"/>
              <a:t>String </a:t>
            </a:r>
            <a:r>
              <a:rPr lang="th-TH" altLang="th-TH" dirty="0" smtClean="0"/>
              <a:t>ได้โดยใช้ </a:t>
            </a:r>
            <a:r>
              <a:rPr lang="en-US" altLang="th-TH" dirty="0" smtClean="0"/>
              <a:t>Function </a:t>
            </a:r>
            <a:r>
              <a:rPr lang="th-TH" altLang="th-TH" dirty="0" smtClean="0"/>
              <a:t>ที่ชื่อว่า </a:t>
            </a:r>
            <a:r>
              <a:rPr lang="en-US" altLang="th-TH" dirty="0" err="1" smtClean="0"/>
              <a:t>strlen</a:t>
            </a:r>
            <a:r>
              <a:rPr lang="en-US" altLang="th-TH" dirty="0" smtClean="0"/>
              <a:t>() </a:t>
            </a:r>
            <a:r>
              <a:rPr lang="th-TH" altLang="th-TH" dirty="0" smtClean="0"/>
              <a:t>ซึ่งอยู่ใน </a:t>
            </a:r>
            <a:r>
              <a:rPr lang="en-US" altLang="th-TH" dirty="0" smtClean="0"/>
              <a:t>Library </a:t>
            </a:r>
            <a:r>
              <a:rPr lang="th-TH" altLang="th-TH" dirty="0" smtClean="0"/>
              <a:t>ชื่อว่า </a:t>
            </a:r>
            <a:r>
              <a:rPr lang="en-US" altLang="th-TH" dirty="0" err="1" smtClean="0"/>
              <a:t>string.h</a:t>
            </a:r>
            <a:r>
              <a:rPr lang="th-TH" altLang="th-TH" dirty="0" smtClean="0"/>
              <a:t> </a:t>
            </a:r>
          </a:p>
        </p:txBody>
      </p:sp>
      <p:sp>
        <p:nvSpPr>
          <p:cNvPr id="2560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9FDEB7D-F306-41E2-80F8-95A030F8B2C5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21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96942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702732" y="115889"/>
            <a:ext cx="8229600" cy="866775"/>
          </a:xfrm>
        </p:spPr>
        <p:txBody>
          <a:bodyPr/>
          <a:lstStyle/>
          <a:p>
            <a:pPr eaLnBrk="1" hangingPunct="1"/>
            <a:r>
              <a:rPr lang="en-US" altLang="th-TH" dirty="0" smtClean="0"/>
              <a:t>Example</a:t>
            </a:r>
            <a:endParaRPr lang="th-TH" altLang="th-TH" dirty="0" smtClean="0"/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702732" y="982664"/>
            <a:ext cx="8229600" cy="56165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 string2[12];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("Please enter a string:");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("%s",string2);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th-TH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Now print it in reverse */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(string2) – 1 ;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&gt;=0;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--) {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(“%c”, string2[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(“\n”);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th-TH" altLang="th-TH" sz="2000" b="1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662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E3519A11-808D-473A-80F8-812E4E117BFB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22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26217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ยึดหมายเลขภาพนิ่ง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B76BFE1-14A5-46D8-9986-35B67778D823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23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80" y="0"/>
            <a:ext cx="9957169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2341457" y="5040644"/>
            <a:ext cx="738981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+mj-ea"/>
                <a:cs typeface="Browallia New" pitchFamily="34" charset="-34"/>
              </a:rPr>
              <a:t>Multi-Dimensional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23848454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altLang="th-TH" sz="4400" b="1" dirty="0" err="1" smtClean="0"/>
              <a:t>อาเรย์</a:t>
            </a:r>
            <a:r>
              <a:rPr lang="th-TH" altLang="th-TH" sz="4400" b="1" dirty="0" smtClean="0"/>
              <a:t>หลายมิติ</a:t>
            </a:r>
            <a:endParaRPr lang="th-TH" altLang="th-TH" sz="44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77334" y="1745124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h-TH" altLang="th-TH" dirty="0" err="1" smtClean="0">
                <a:latin typeface="Angsana New" panose="02020603050405020304" pitchFamily="18" charset="-34"/>
              </a:rPr>
              <a:t>อาเรย์</a:t>
            </a:r>
            <a:r>
              <a:rPr lang="th-TH" altLang="th-TH" dirty="0" smtClean="0">
                <a:latin typeface="Angsana New" panose="02020603050405020304" pitchFamily="18" charset="-34"/>
              </a:rPr>
              <a:t>ในภาษาซีสามารถมีได้หลายมิติ โดยในที่นี้เราจะศึกษา</a:t>
            </a:r>
            <a:r>
              <a:rPr lang="th-TH" altLang="th-TH" dirty="0" err="1" smtClean="0">
                <a:latin typeface="Angsana New" panose="02020603050405020304" pitchFamily="18" charset="-34"/>
              </a:rPr>
              <a:t>อาเรย์</a:t>
            </a:r>
            <a:r>
              <a:rPr lang="th-TH" altLang="th-TH" dirty="0" smtClean="0">
                <a:latin typeface="Angsana New" panose="02020603050405020304" pitchFamily="18" charset="-34"/>
              </a:rPr>
              <a:t>แบบ </a:t>
            </a:r>
            <a:r>
              <a:rPr lang="en-US" altLang="th-TH" dirty="0" smtClean="0">
                <a:latin typeface="Angsana New" panose="02020603050405020304" pitchFamily="18" charset="-34"/>
              </a:rPr>
              <a:t>2 </a:t>
            </a:r>
            <a:r>
              <a:rPr lang="th-TH" altLang="th-TH" dirty="0" smtClean="0">
                <a:latin typeface="Angsana New" panose="02020603050405020304" pitchFamily="18" charset="-34"/>
              </a:rPr>
              <a:t>มิติ ซึ่ง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>
                <a:latin typeface="Angsana New" panose="02020603050405020304" pitchFamily="18" charset="-34"/>
              </a:rPr>
              <a:t>การประกาศ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>
                <a:latin typeface="Angsana New" panose="02020603050405020304" pitchFamily="18" charset="-34"/>
              </a:rPr>
              <a:t>หมายถึง </a:t>
            </a:r>
            <a:r>
              <a:rPr lang="th-TH" altLang="th-TH" dirty="0" err="1" smtClean="0">
                <a:latin typeface="Angsana New" panose="02020603050405020304" pitchFamily="18" charset="-34"/>
              </a:rPr>
              <a:t>อาเรย์</a:t>
            </a:r>
            <a:r>
              <a:rPr lang="th-TH" altLang="th-TH" dirty="0" smtClean="0">
                <a:latin typeface="Angsana New" panose="02020603050405020304" pitchFamily="18" charset="-34"/>
              </a:rPr>
              <a:t> ประเภท </a:t>
            </a:r>
            <a:r>
              <a:rPr lang="en-US" altLang="th-TH" dirty="0" err="1" smtClean="0">
                <a:latin typeface="Angsana New" panose="02020603050405020304" pitchFamily="18" charset="-34"/>
              </a:rPr>
              <a:t>int</a:t>
            </a:r>
            <a:r>
              <a:rPr lang="en-US" altLang="th-TH" dirty="0" smtClean="0">
                <a:latin typeface="Angsana New" panose="02020603050405020304" pitchFamily="18" charset="-34"/>
              </a:rPr>
              <a:t> </a:t>
            </a:r>
            <a:r>
              <a:rPr lang="th-TH" altLang="th-TH" dirty="0" smtClean="0">
                <a:latin typeface="Angsana New" panose="02020603050405020304" pitchFamily="18" charset="-34"/>
              </a:rPr>
              <a:t>ที่มีขนาด </a:t>
            </a:r>
            <a:r>
              <a:rPr lang="en-US" altLang="th-TH" dirty="0" smtClean="0">
                <a:latin typeface="Angsana New" panose="02020603050405020304" pitchFamily="18" charset="-34"/>
              </a:rPr>
              <a:t>3 </a:t>
            </a:r>
            <a:r>
              <a:rPr lang="th-TH" altLang="th-TH" dirty="0" smtClean="0">
                <a:latin typeface="Angsana New" panose="02020603050405020304" pitchFamily="18" charset="-34"/>
              </a:rPr>
              <a:t>แถว </a:t>
            </a:r>
            <a:r>
              <a:rPr lang="en-US" altLang="th-TH" dirty="0" smtClean="0">
                <a:latin typeface="Angsana New" panose="02020603050405020304" pitchFamily="18" charset="-34"/>
              </a:rPr>
              <a:t>x 5 </a:t>
            </a:r>
            <a:r>
              <a:rPr lang="th-TH" altLang="th-TH" dirty="0" smtClean="0">
                <a:latin typeface="Angsana New" panose="02020603050405020304" pitchFamily="18" charset="-34"/>
              </a:rPr>
              <a:t>คอลัมน์ ดังรูป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>
                <a:latin typeface="Angsana New" panose="02020603050405020304" pitchFamily="18" charset="-34"/>
              </a:rPr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h-TH" altLang="th-TH" dirty="0" smtClean="0">
              <a:latin typeface="Angsana New" panose="02020603050405020304" pitchFamily="18" charset="-34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>
                <a:latin typeface="Angsana New" panose="02020603050405020304" pitchFamily="18" charset="-34"/>
              </a:rPr>
              <a:t>ดังนั้นข้อมูล </a:t>
            </a:r>
            <a:r>
              <a:rPr lang="en-US" altLang="th-TH" dirty="0" smtClean="0">
                <a:latin typeface="Angsana New" panose="02020603050405020304" pitchFamily="18" charset="-34"/>
              </a:rPr>
              <a:t>jimmy[1][3]</a:t>
            </a:r>
            <a:r>
              <a:rPr lang="th-TH" altLang="th-TH" dirty="0" smtClean="0">
                <a:latin typeface="Angsana New" panose="02020603050405020304" pitchFamily="18" charset="-34"/>
              </a:rPr>
              <a:t> หมายถึงข้อมูลแถวที่สองจากด้านบนและคอลัมน์ที่สี่         จากซ้ายมือ ดังรูป</a:t>
            </a:r>
          </a:p>
        </p:txBody>
      </p:sp>
      <p:sp>
        <p:nvSpPr>
          <p:cNvPr id="28676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AE0EA23-3A31-47BD-B897-216C1C5F9A33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24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3651" y="2286001"/>
            <a:ext cx="3571875" cy="428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jimmy[3][5] </a:t>
            </a:r>
            <a:endParaRPr lang="th-TH" sz="2400" b="1" dirty="0">
              <a:solidFill>
                <a:srgbClr val="000000"/>
              </a:solidFill>
              <a:latin typeface="Courier New" pitchFamily="49" charset="0"/>
              <a:cs typeface="Angsana New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91863" y="3286126"/>
            <a:ext cx="6182139" cy="1000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8678" name="Picture 2" descr="D:\Courses\EE259201\Lectures\C_Prog_2010\bidimensional_arrays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286126"/>
            <a:ext cx="5683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383410" y="4929810"/>
            <a:ext cx="6182139" cy="14766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8679" name="Picture 3" descr="D:\Courses\EE259201\Lectures\C_Prog_2010\bidimensional_arrays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9" y="5000626"/>
            <a:ext cx="6112892" cy="140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254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44402" y="112048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th-TH" altLang="th-TH" sz="4400" dirty="0" smtClean="0"/>
              <a:t>การกำหนดค่าใน</a:t>
            </a:r>
            <a:r>
              <a:rPr lang="th-TH" altLang="th-TH" sz="4400" dirty="0" err="1" smtClean="0"/>
              <a:t>อาเรย์</a:t>
            </a:r>
            <a:r>
              <a:rPr lang="th-TH" altLang="th-TH" sz="4400" dirty="0" smtClean="0"/>
              <a:t>สองมิติ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52464" y="1151861"/>
            <a:ext cx="8429625" cy="50720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h-TH" sz="2400" dirty="0">
                <a:latin typeface="Angsana New" panose="02020603050405020304" pitchFamily="18" charset="-34"/>
              </a:rPr>
              <a:t>	</a:t>
            </a:r>
            <a:r>
              <a:rPr lang="th-TH" altLang="th-TH" sz="3000" dirty="0">
                <a:latin typeface="Angsana New" panose="02020603050405020304" pitchFamily="18" charset="-34"/>
              </a:rPr>
              <a:t>การกำหนดค่าเริ่มต้นในตัวแปรอาร์เรย์ 2 มิติสามารถกระทำได้โดยจะเพิ่มส่วนการแบ่งแยกในแต่ละแถวด้วยเครื่องหมาย “{ }” และ “,” เช่น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</a:rPr>
              <a:t>	</a:t>
            </a:r>
            <a:r>
              <a:rPr lang="th-TH" altLang="th-TH" sz="2000" b="1" dirty="0" err="1">
                <a:latin typeface="Courier New" panose="02070309020205020404" pitchFamily="49" charset="0"/>
              </a:rPr>
              <a:t>int</a:t>
            </a:r>
            <a:r>
              <a:rPr lang="th-TH" altLang="th-TH" sz="2000" b="1" dirty="0">
                <a:latin typeface="Courier New" panose="02070309020205020404" pitchFamily="49" charset="0"/>
              </a:rPr>
              <a:t>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jimmy</a:t>
            </a:r>
            <a:r>
              <a:rPr lang="en-US" altLang="th-TH" sz="2000" b="1" dirty="0">
                <a:latin typeface="Courier New" panose="02070309020205020404" pitchFamily="49" charset="0"/>
              </a:rPr>
              <a:t>[3][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5]</a:t>
            </a:r>
            <a:r>
              <a:rPr lang="th-TH" altLang="th-TH" sz="2000" b="1" dirty="0">
                <a:latin typeface="Courier New" panose="02070309020205020404" pitchFamily="49" charset="0"/>
              </a:rPr>
              <a:t> </a:t>
            </a:r>
            <a:r>
              <a:rPr lang="en-US" altLang="th-TH" sz="2000" b="1" dirty="0">
                <a:latin typeface="Courier New" panose="02070309020205020404" pitchFamily="49" charset="0"/>
              </a:rPr>
              <a:t>={{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1,2,3,4,5}</a:t>
            </a:r>
            <a:r>
              <a:rPr lang="en-US" altLang="th-TH" sz="2000" b="1" dirty="0">
                <a:latin typeface="Courier New" panose="02070309020205020404" pitchFamily="49" charset="0"/>
              </a:rPr>
              <a:t>,</a:t>
            </a:r>
            <a:endParaRPr lang="th-TH" altLang="th-TH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000" b="1" dirty="0">
                <a:latin typeface="Courier New" panose="02070309020205020404" pitchFamily="49" charset="0"/>
              </a:rPr>
              <a:t>			           </a:t>
            </a:r>
            <a:r>
              <a:rPr lang="th-TH" altLang="th-TH" sz="2000" b="1" dirty="0" smtClean="0">
                <a:latin typeface="Courier New" panose="02070309020205020404" pitchFamily="49" charset="0"/>
              </a:rPr>
              <a:t>			</a:t>
            </a:r>
            <a:r>
              <a:rPr lang="en-US" altLang="th-TH" sz="2000" b="1" dirty="0" smtClean="0">
                <a:latin typeface="Courier New" panose="02070309020205020404" pitchFamily="49" charset="0"/>
              </a:rPr>
              <a:t>{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2,4,6,8,10},</a:t>
            </a:r>
            <a:endParaRPr lang="th-TH" altLang="th-TH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000" b="1" dirty="0">
                <a:latin typeface="Courier New" panose="02070309020205020404" pitchFamily="49" charset="0"/>
              </a:rPr>
              <a:t>			          </a:t>
            </a:r>
            <a:r>
              <a:rPr lang="th-TH" altLang="th-TH" sz="2000" b="1" dirty="0" smtClean="0">
                <a:latin typeface="Courier New" panose="02070309020205020404" pitchFamily="49" charset="0"/>
              </a:rPr>
              <a:t>			</a:t>
            </a:r>
            <a:r>
              <a:rPr lang="en-US" altLang="th-TH" sz="2000" b="1" dirty="0" smtClean="0">
                <a:latin typeface="Courier New" panose="02070309020205020404" pitchFamily="49" charset="0"/>
              </a:rPr>
              <a:t>{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3,6,9,12,15</a:t>
            </a:r>
            <a:r>
              <a:rPr lang="en-US" altLang="th-TH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  <a:endParaRPr lang="th-TH" altLang="th-TH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400" dirty="0">
                <a:latin typeface="Angsana New" panose="02020603050405020304" pitchFamily="18" charset="-34"/>
              </a:rPr>
              <a:t>	</a:t>
            </a:r>
            <a:r>
              <a:rPr lang="th-TH" altLang="th-TH" sz="3000" dirty="0">
                <a:latin typeface="Angsana New" panose="02020603050405020304" pitchFamily="18" charset="-34"/>
              </a:rPr>
              <a:t>การให้ค่าเริ่มต้นแก่ตัวแปรอาร์เรย์ 2 มิติยังสามารถที่จะละเครื่องหมายปีกกาในแต่ละแถวได้โดยให้ใช้เครื่องหมายจุลภาคแทนเช่น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</a:rPr>
              <a:t>	</a:t>
            </a:r>
            <a:r>
              <a:rPr lang="th-TH" altLang="th-TH" sz="2000" b="1" dirty="0" err="1">
                <a:latin typeface="Courier New" panose="02070309020205020404" pitchFamily="49" charset="0"/>
              </a:rPr>
              <a:t>int</a:t>
            </a:r>
            <a:r>
              <a:rPr lang="th-TH" altLang="th-TH" sz="2000" b="1" dirty="0">
                <a:latin typeface="Courier New" panose="02070309020205020404" pitchFamily="49" charset="0"/>
              </a:rPr>
              <a:t>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jimmy[3][5]</a:t>
            </a:r>
            <a:r>
              <a:rPr lang="th-TH" altLang="th-TH" sz="2000" b="1" dirty="0">
                <a:latin typeface="Courier New" panose="02070309020205020404" pitchFamily="49" charset="0"/>
              </a:rPr>
              <a:t> </a:t>
            </a:r>
            <a:r>
              <a:rPr lang="en-US" altLang="th-TH" sz="2000" b="1" dirty="0">
                <a:latin typeface="Courier New" panose="02070309020205020404" pitchFamily="49" charset="0"/>
              </a:rPr>
              <a:t>=</a:t>
            </a:r>
            <a:r>
              <a:rPr lang="th-TH" altLang="th-TH" sz="2000" b="1" dirty="0">
                <a:latin typeface="Courier New" panose="02070309020205020404" pitchFamily="49" charset="0"/>
              </a:rPr>
              <a:t> </a:t>
            </a:r>
            <a:r>
              <a:rPr lang="en-US" altLang="th-TH" sz="2000" b="1" dirty="0">
                <a:latin typeface="Courier New" panose="02070309020205020404" pitchFamily="49" charset="0"/>
              </a:rPr>
              <a:t>{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1,2,3,4,5,</a:t>
            </a:r>
            <a:endParaRPr lang="th-TH" altLang="th-TH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000" b="1" dirty="0">
                <a:latin typeface="Courier New" panose="02070309020205020404" pitchFamily="49" charset="0"/>
              </a:rPr>
              <a:t>			           </a:t>
            </a:r>
            <a:r>
              <a:rPr lang="th-TH" altLang="th-TH" sz="2000" b="1" dirty="0" smtClean="0">
                <a:latin typeface="Courier New" panose="02070309020205020404" pitchFamily="49" charset="0"/>
              </a:rPr>
              <a:t>			</a:t>
            </a:r>
            <a:r>
              <a:rPr lang="en-US" altLang="th-TH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2,4,6,8,10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th-TH" altLang="th-TH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000" b="1" dirty="0">
                <a:latin typeface="Courier New" panose="02070309020205020404" pitchFamily="49" charset="0"/>
              </a:rPr>
              <a:t>			          </a:t>
            </a:r>
            <a:r>
              <a:rPr lang="th-TH" altLang="th-TH" sz="2000" b="1" dirty="0" smtClean="0">
                <a:latin typeface="Courier New" panose="02070309020205020404" pitchFamily="49" charset="0"/>
              </a:rPr>
              <a:t>			</a:t>
            </a:r>
            <a:r>
              <a:rPr lang="en-US" altLang="th-TH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3,6,9,12,15};</a:t>
            </a:r>
            <a:endParaRPr lang="th-TH" altLang="th-TH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h-TH" sz="2400" dirty="0">
                <a:latin typeface="Angsana New" panose="02020603050405020304" pitchFamily="18" charset="-34"/>
              </a:rPr>
              <a:t>	</a:t>
            </a:r>
            <a:r>
              <a:rPr lang="th-TH" altLang="th-TH" dirty="0">
                <a:latin typeface="Angsana New" panose="02020603050405020304" pitchFamily="18" charset="-34"/>
              </a:rPr>
              <a:t>หรือสามารถเขียนได้เป็น</a:t>
            </a:r>
            <a:endParaRPr lang="en-US" altLang="zh-CN" sz="2800" b="1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  <a:ea typeface="SimSun" panose="02010600030101010101" pitchFamily="2" charset="-122"/>
              </a:rPr>
              <a:t>	</a:t>
            </a:r>
            <a:r>
              <a:rPr lang="en-US" altLang="zh-CN" sz="2000" b="1" dirty="0" err="1">
                <a:latin typeface="Courier New" panose="02070309020205020404" pitchFamily="49" charset="0"/>
                <a:ea typeface="SimSun" panose="02010600030101010101" pitchFamily="2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SimSun" panose="02010600030101010101" pitchFamily="2" charset="-122"/>
              </a:rPr>
              <a:t> jimmy[3][5]={1,2,3,4,5,2,4,6,8,10,3,6,9,12,15};</a:t>
            </a:r>
            <a:r>
              <a:rPr lang="th-TH" altLang="zh-CN" sz="2000" b="1" dirty="0">
                <a:latin typeface="Courier New" panose="02070309020205020404" pitchFamily="49" charset="0"/>
              </a:rPr>
              <a:t> </a:t>
            </a:r>
            <a:endParaRPr lang="th-TH" altLang="th-TH" sz="2400" b="1" dirty="0">
              <a:latin typeface="Courier New" panose="02070309020205020404" pitchFamily="49" charset="0"/>
            </a:endParaRPr>
          </a:p>
          <a:p>
            <a:pPr eaLnBrk="1" hangingPunct="1"/>
            <a:endParaRPr lang="th-TH" altLang="th-TH" dirty="0" smtClean="0"/>
          </a:p>
        </p:txBody>
      </p:sp>
      <p:sp>
        <p:nvSpPr>
          <p:cNvPr id="2970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429DBC7D-C2EB-405B-BF73-E37D156A534F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25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37432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85D58E9-AAC2-4E22-AE52-FC60494F12C1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26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030286" y="1159669"/>
            <a:ext cx="5429250" cy="40941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WIDTH 5 </a:t>
            </a:r>
          </a:p>
          <a:p>
            <a:pPr eaLnBrk="1" hangingPunct="1"/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HEIGHT 3</a:t>
            </a:r>
          </a:p>
          <a:p>
            <a:pPr eaLnBrk="1" hangingPunct="1"/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jimmy[HEIGHT][WIDTH]; </a:t>
            </a:r>
          </a:p>
          <a:p>
            <a:pPr eaLnBrk="1" hangingPunct="1"/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eaLnBrk="1" hangingPunct="1"/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</a:p>
          <a:p>
            <a:pPr eaLnBrk="1" hangingPunct="1"/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eaLnBrk="1" hangingPunct="1"/>
            <a:r>
              <a:rPr lang="th-TH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(n=0;n&lt;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HEIGHT;n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r>
              <a:rPr lang="th-TH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(m=0;m&lt;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WIDTH;m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pPr eaLnBrk="1" hangingPunct="1"/>
            <a:r>
              <a:rPr lang="th-TH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jimmy[n][m]=(n+1)*(m+1);</a:t>
            </a:r>
          </a:p>
          <a:p>
            <a:pPr eaLnBrk="1" hangingPunct="1"/>
            <a:r>
              <a:rPr lang="th-TH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eaLnBrk="1" hangingPunct="1"/>
            <a:r>
              <a:rPr lang="th-TH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0; </a:t>
            </a:r>
          </a:p>
          <a:p>
            <a:pPr eaLnBrk="1" hangingPunct="1"/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h-TH" altLang="th-TH" sz="2000" b="1" dirty="0">
              <a:latin typeface="Courier New" panose="02070309020205020404" pitchFamily="49" charset="0"/>
              <a:cs typeface="Browallia New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22289" y="5333321"/>
            <a:ext cx="6567800" cy="11285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0725" name="Picture 2" descr="D:\Courses\EE259201\Lectures\C_Prog_2010\bidimensional_arrays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6" y="5286375"/>
            <a:ext cx="6494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381875" y="1785939"/>
            <a:ext cx="2643188" cy="20716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ตารางแสดงค่าที่เก็บไว้ในแต่ละตำแหน่งในอาเรย์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jimmy</a:t>
            </a:r>
            <a:endParaRPr lang="th-TH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7419975" y="3962400"/>
            <a:ext cx="142875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728" name="TextBox 15"/>
          <p:cNvSpPr txBox="1">
            <a:spLocks noChangeArrowheads="1"/>
          </p:cNvSpPr>
          <p:nvPr/>
        </p:nvSpPr>
        <p:spPr bwMode="auto">
          <a:xfrm>
            <a:off x="1030286" y="292103"/>
            <a:ext cx="5286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ตัวอย่างการใช้ </a:t>
            </a:r>
            <a:r>
              <a:rPr lang="th-TH" altLang="th-TH" sz="4400" b="1" dirty="0" err="1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อาเรย์</a:t>
            </a:r>
            <a:r>
              <a:rPr lang="th-TH" altLang="th-TH" sz="4400" b="1" dirty="0">
                <a:solidFill>
                  <a:schemeClr val="bg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สองมิติ</a:t>
            </a:r>
            <a:endParaRPr lang="en-US" altLang="th-TH" sz="4400" b="1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8515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962655" y="4589464"/>
            <a:ext cx="6797571" cy="12249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โปรแกรมหาผลรวมของสมาชิกในอาเรย์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738313" y="1928814"/>
            <a:ext cx="8229600" cy="43894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400" dirty="0"/>
              <a:t>	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0;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(n= 0; n&lt; HEIGHT; n++ 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s-E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m = 1; m &lt;= 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s-E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m++ 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{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altLang="th-TH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th-TH" altLang="th-TH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th-TH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+ jimmy[n][m];</a:t>
            </a:r>
            <a:endParaRPr lang="en-US" altLang="th-TH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	</a:t>
            </a:r>
            <a:endParaRPr lang="th-TH" altLang="th-TH" sz="2000" b="1" dirty="0">
              <a:latin typeface="Courier New" panose="02070309020205020404" pitchFamily="49" charset="0"/>
            </a:endParaRPr>
          </a:p>
        </p:txBody>
      </p:sp>
      <p:sp>
        <p:nvSpPr>
          <p:cNvPr id="31748" name="ตัวยึดหมายเลขภาพนิ่ง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5F659C0-1BCE-4663-A6A1-7BC7C51FDA9A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27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pic>
        <p:nvPicPr>
          <p:cNvPr id="31749" name="Picture 2" descr="D:\Courses\EE259201\Lectures\C_Prog_2010\bidimensional_arrays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6" y="4589463"/>
            <a:ext cx="6494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375276" y="4868864"/>
            <a:ext cx="3097213" cy="720725"/>
          </a:xfrm>
          <a:prstGeom prst="roundRect">
            <a:avLst/>
          </a:prstGeom>
          <a:solidFill>
            <a:srgbClr val="0070C0">
              <a:alpha val="32157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75276" y="4868863"/>
            <a:ext cx="2881313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902994" y="5196682"/>
            <a:ext cx="944563" cy="0"/>
          </a:xfrm>
          <a:prstGeom prst="straightConnector1">
            <a:avLst/>
          </a:prstGeom>
          <a:ln w="50800"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Elbow Connector 2"/>
          <p:cNvCxnSpPr/>
          <p:nvPr/>
        </p:nvCxnSpPr>
        <p:spPr>
          <a:xfrm rot="16200000" flipH="1">
            <a:off x="1823830" y="2917135"/>
            <a:ext cx="2584174" cy="2037521"/>
          </a:xfrm>
          <a:prstGeom prst="bentConnector3">
            <a:avLst>
              <a:gd name="adj1" fmla="val 100384"/>
            </a:avLst>
          </a:prstGeom>
          <a:ln w="571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619698" y="3350910"/>
            <a:ext cx="1551002" cy="1018762"/>
          </a:xfrm>
          <a:prstGeom prst="bentConnector3">
            <a:avLst>
              <a:gd name="adj1" fmla="val -625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3116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  <p:pic>
        <p:nvPicPr>
          <p:cNvPr id="5" name="Picture 2" descr="https://www.safaribooksonline.com/library/view/head-first-programming/9780596806682/httpatomoreillycomsourceoreillyimages1754406.p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128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17110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Array of numbers</a:t>
            </a:r>
            <a:endParaRPr lang="th-TH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8164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923925" y="437486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</a:t>
            </a:r>
            <a:r>
              <a:rPr lang="th-TH" altLang="th-TH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อาเรย์</a:t>
            </a:r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(Definition of Arrays)</a:t>
            </a:r>
            <a:endParaRPr lang="th-TH" altLang="th-TH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>
          <a:xfrm>
            <a:off x="923925" y="1611904"/>
            <a:ext cx="8229600" cy="4389438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th-TH" sz="3600" dirty="0" err="1">
                <a:latin typeface="Angsana New" panose="02020603050405020304" pitchFamily="18" charset="-34"/>
              </a:rPr>
              <a:t>อาเรย์</a:t>
            </a:r>
            <a:r>
              <a:rPr lang="th-TH" altLang="th-TH" sz="3600" dirty="0">
                <a:latin typeface="Angsana New" panose="02020603050405020304" pitchFamily="18" charset="-34"/>
              </a:rPr>
              <a:t>คือกลุ่มของตำแหน่งในหน่วยความจำที่เกี่ยวข้องกันโดย</a:t>
            </a:r>
            <a:r>
              <a:rPr lang="th-TH" altLang="th-TH" sz="3600" b="1" dirty="0">
                <a:latin typeface="Angsana New" panose="02020603050405020304" pitchFamily="18" charset="-34"/>
              </a:rPr>
              <a:t>มีชื่อร่วมกันและมีชนิดเหมือนกัน </a:t>
            </a:r>
          </a:p>
          <a:p>
            <a:pPr eaLnBrk="1" hangingPunct="1"/>
            <a:r>
              <a:rPr lang="th-TH" altLang="th-TH" sz="3600" dirty="0">
                <a:latin typeface="Angsana New" panose="02020603050405020304" pitchFamily="18" charset="-34"/>
              </a:rPr>
              <a:t>ตัวอย่างเช่น ประกาศให้ตัวแปรชื่อว่า </a:t>
            </a:r>
            <a:r>
              <a:rPr lang="en-US" altLang="th-TH" sz="3600" dirty="0" err="1">
                <a:latin typeface="Angsana New" panose="02020603050405020304" pitchFamily="18" charset="-34"/>
              </a:rPr>
              <a:t>billy</a:t>
            </a:r>
            <a:r>
              <a:rPr lang="en-US" altLang="th-TH" sz="3600" dirty="0">
                <a:latin typeface="Angsana New" panose="02020603050405020304" pitchFamily="18" charset="-34"/>
              </a:rPr>
              <a:t> </a:t>
            </a:r>
            <a:r>
              <a:rPr lang="th-TH" altLang="th-TH" sz="3600" dirty="0">
                <a:latin typeface="Angsana New" panose="02020603050405020304" pitchFamily="18" charset="-34"/>
              </a:rPr>
              <a:t>มีสมาชิกประเภท </a:t>
            </a:r>
            <a:r>
              <a:rPr lang="en-US" altLang="th-TH" sz="3600" dirty="0" err="1">
                <a:latin typeface="Angsana New" panose="02020603050405020304" pitchFamily="18" charset="-34"/>
              </a:rPr>
              <a:t>int</a:t>
            </a:r>
            <a:r>
              <a:rPr lang="en-US" altLang="th-TH" sz="3600" dirty="0">
                <a:latin typeface="Angsana New" panose="02020603050405020304" pitchFamily="18" charset="-34"/>
              </a:rPr>
              <a:t> 5 </a:t>
            </a:r>
            <a:r>
              <a:rPr lang="th-TH" altLang="th-TH" sz="3600" dirty="0">
                <a:latin typeface="Angsana New" panose="02020603050405020304" pitchFamily="18" charset="-34"/>
              </a:rPr>
              <a:t>ตัวสามารถทำให้เราสามารถเก็บข้อมูลทั้ง </a:t>
            </a:r>
            <a:r>
              <a:rPr lang="en-US" altLang="th-TH" sz="3600" dirty="0">
                <a:latin typeface="Angsana New" panose="02020603050405020304" pitchFamily="18" charset="-34"/>
              </a:rPr>
              <a:t>5 </a:t>
            </a:r>
            <a:r>
              <a:rPr lang="th-TH" altLang="th-TH" sz="3600" dirty="0">
                <a:latin typeface="Angsana New" panose="02020603050405020304" pitchFamily="18" charset="-34"/>
              </a:rPr>
              <a:t>ตัวได้โดย</a:t>
            </a:r>
            <a:r>
              <a:rPr lang="th-TH" altLang="th-TH" sz="3600" b="1" dirty="0">
                <a:latin typeface="Angsana New" panose="02020603050405020304" pitchFamily="18" charset="-34"/>
              </a:rPr>
              <a:t>ใช้ชื่อเพียงชื่อเดียว</a:t>
            </a:r>
          </a:p>
          <a:p>
            <a:pPr eaLnBrk="1" hangingPunct="1"/>
            <a:endParaRPr lang="en-US" altLang="th-TH" sz="2800" dirty="0">
              <a:latin typeface="Angsana New" panose="02020603050405020304" pitchFamily="18" charset="-34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h-TH" altLang="th-TH" sz="28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th-TH" altLang="th-TH" sz="28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800" dirty="0"/>
              <a:t/>
            </a:r>
            <a:br>
              <a:rPr lang="en-US" altLang="th-TH" sz="2800" dirty="0"/>
            </a:br>
            <a:r>
              <a:rPr lang="en-US" altLang="th-TH" sz="2800" dirty="0"/>
              <a:t/>
            </a:r>
            <a:br>
              <a:rPr lang="en-US" altLang="th-TH" sz="2800" dirty="0"/>
            </a:br>
            <a:r>
              <a:rPr lang="en-US" altLang="th-TH" sz="2800" dirty="0"/>
              <a:t/>
            </a:r>
            <a:br>
              <a:rPr lang="en-US" altLang="th-TH" sz="2800" dirty="0"/>
            </a:br>
            <a:endParaRPr lang="th-TH" altLang="th-TH" sz="2800" dirty="0"/>
          </a:p>
        </p:txBody>
      </p:sp>
      <p:sp>
        <p:nvSpPr>
          <p:cNvPr id="8196" name="ตัวยึดหมายเลขภาพนิ่ง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2C9EDE63-AC79-4F31-BF49-28BB7670BC86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5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57636" y="4755487"/>
            <a:ext cx="5072062" cy="1285875"/>
            <a:chOff x="3860270" y="5572125"/>
            <a:chExt cx="5072062" cy="1285875"/>
          </a:xfrm>
          <a:solidFill>
            <a:schemeClr val="bg1">
              <a:lumMod val="95000"/>
            </a:schemeClr>
          </a:solidFill>
        </p:grpSpPr>
        <p:grpSp>
          <p:nvGrpSpPr>
            <p:cNvPr id="8197" name="Group 11"/>
            <p:cNvGrpSpPr>
              <a:grpSpLocks/>
            </p:cNvGrpSpPr>
            <p:nvPr/>
          </p:nvGrpSpPr>
          <p:grpSpPr bwMode="auto">
            <a:xfrm>
              <a:off x="3860270" y="5572125"/>
              <a:ext cx="5072062" cy="1285875"/>
              <a:chOff x="1640491" y="4643446"/>
              <a:chExt cx="5074649" cy="1285884"/>
            </a:xfrm>
            <a:grpFill/>
          </p:grpSpPr>
          <p:pic>
            <p:nvPicPr>
              <p:cNvPr id="8199" name="Picture 2" descr="D:\Courses\EE259201\C_Programming_Dvlpmnt\CollectingData\arrays1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491" y="5286388"/>
                <a:ext cx="5074649" cy="642942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5285661" y="4643446"/>
                <a:ext cx="1143583" cy="357189"/>
              </a:xfrm>
              <a:prstGeom prst="rect">
                <a:avLst/>
              </a:prstGeom>
              <a:grp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rgbClr val="000000"/>
                    </a:solidFill>
                    <a:latin typeface="Angsana New" pitchFamily="18" charset="-34"/>
                    <a:cs typeface="Angsana New" pitchFamily="18" charset="-34"/>
                  </a:rPr>
                  <a:t>billy</a:t>
                </a:r>
                <a:r>
                  <a:rPr lang="en-US" dirty="0">
                    <a:solidFill>
                      <a:srgbClr val="000000"/>
                    </a:solidFill>
                    <a:latin typeface="Angsana New" pitchFamily="18" charset="-34"/>
                    <a:cs typeface="Angsana New" pitchFamily="18" charset="-34"/>
                  </a:rPr>
                  <a:t> [2]</a:t>
                </a:r>
                <a:r>
                  <a:rPr lang="th-TH" dirty="0">
                    <a:solidFill>
                      <a:srgbClr val="000000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endParaRPr lang="th-TH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5107860" y="4608234"/>
                <a:ext cx="357191" cy="1141994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>
            <a:xfrm>
              <a:off x="6215890" y="6372921"/>
              <a:ext cx="857250" cy="2143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87729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ความหมายของอาเรย์ </a:t>
            </a:r>
            <a:r>
              <a:rPr lang="en-US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(Definition of Arrays</a:t>
            </a:r>
            <a:r>
              <a:rPr lang="en-US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[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ต่อ</a:t>
            </a:r>
            <a:r>
              <a:rPr lang="en-US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91005" cy="3880773"/>
          </a:xfrm>
        </p:spPr>
        <p:txBody>
          <a:bodyPr/>
          <a:lstStyle/>
          <a:p>
            <a:r>
              <a:rPr lang="th-TH" altLang="th-TH" dirty="0">
                <a:latin typeface="Angsana New" panose="02020603050405020304" pitchFamily="18" charset="-34"/>
              </a:rPr>
              <a:t>แต่ละช่องว่างในรูปแสดงถึงสมาชิกในอาเรย์  โดยลำดับของสมาชิกมีตั้งแต่  </a:t>
            </a:r>
            <a:r>
              <a:rPr lang="en-US" altLang="th-TH" dirty="0">
                <a:latin typeface="Angsana New" panose="02020603050405020304" pitchFamily="18" charset="-34"/>
              </a:rPr>
              <a:t>0 </a:t>
            </a:r>
            <a:r>
              <a:rPr lang="th-TH" altLang="th-TH" dirty="0">
                <a:latin typeface="Angsana New" panose="02020603050405020304" pitchFamily="18" charset="-34"/>
              </a:rPr>
              <a:t>ถึง </a:t>
            </a:r>
            <a:r>
              <a:rPr lang="en-US" altLang="th-TH" dirty="0">
                <a:latin typeface="Angsana New" panose="02020603050405020304" pitchFamily="18" charset="-34"/>
              </a:rPr>
              <a:t>4 </a:t>
            </a:r>
            <a:endParaRPr lang="th-TH" altLang="th-TH" dirty="0">
              <a:latin typeface="Angsana New" panose="02020603050405020304" pitchFamily="18" charset="-34"/>
            </a:endParaRPr>
          </a:p>
          <a:p>
            <a:r>
              <a:rPr lang="th-TH" altLang="th-TH" dirty="0">
                <a:latin typeface="Angsana New" panose="02020603050405020304" pitchFamily="18" charset="-34"/>
              </a:rPr>
              <a:t>ลำดับแรกของสมาชิกอาเรย์นั้น คือ </a:t>
            </a:r>
            <a:r>
              <a:rPr lang="en-US" altLang="th-TH" dirty="0">
                <a:latin typeface="Angsana New" panose="02020603050405020304" pitchFamily="18" charset="-34"/>
              </a:rPr>
              <a:t> 0 </a:t>
            </a:r>
            <a:r>
              <a:rPr lang="th-TH" altLang="th-TH" dirty="0">
                <a:latin typeface="Angsana New" panose="02020603050405020304" pitchFamily="18" charset="-34"/>
              </a:rPr>
              <a:t>เสมอ</a:t>
            </a:r>
            <a:r>
              <a:rPr lang="en-US" altLang="th-TH" dirty="0">
                <a:latin typeface="Angsana New" panose="02020603050405020304" pitchFamily="18" charset="-34"/>
              </a:rPr>
              <a:t>  </a:t>
            </a:r>
            <a:endParaRPr lang="th-TH" altLang="th-TH" dirty="0">
              <a:latin typeface="Angsana New" panose="02020603050405020304" pitchFamily="18" charset="-34"/>
            </a:endParaRPr>
          </a:p>
          <a:p>
            <a:r>
              <a:rPr lang="th-TH" altLang="th-TH" dirty="0">
                <a:latin typeface="Angsana New" panose="02020603050405020304" pitchFamily="18" charset="-34"/>
              </a:rPr>
              <a:t>การที่จะอ้างถึงตำแหน่งของสมาชิก  </a:t>
            </a:r>
            <a:r>
              <a:rPr lang="en-US" altLang="th-TH" dirty="0">
                <a:latin typeface="Angsana New" panose="02020603050405020304" pitchFamily="18" charset="-34"/>
              </a:rPr>
              <a:t>(index) </a:t>
            </a:r>
            <a:r>
              <a:rPr lang="th-TH" altLang="th-TH" dirty="0">
                <a:latin typeface="Angsana New" panose="02020603050405020304" pitchFamily="18" charset="-34"/>
              </a:rPr>
              <a:t>ตัวใดในอาเรย์ ใช้ชื่ออาเรย์และหมายเลขระบุตำแหน่งหรือลำดับของสมาชิกในอาเรย์ อาทิเช่น</a:t>
            </a:r>
            <a:r>
              <a:rPr lang="en-US" altLang="th-TH" dirty="0">
                <a:latin typeface="Angsana New" panose="02020603050405020304" pitchFamily="18" charset="-34"/>
              </a:rPr>
              <a:t> </a:t>
            </a:r>
            <a:endParaRPr lang="th-TH" altLang="th-TH" dirty="0">
              <a:latin typeface="Angsana New" panose="02020603050405020304" pitchFamily="18" charset="-34"/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  <p:grpSp>
        <p:nvGrpSpPr>
          <p:cNvPr id="5" name="Group 4"/>
          <p:cNvGrpSpPr/>
          <p:nvPr/>
        </p:nvGrpSpPr>
        <p:grpSpPr>
          <a:xfrm>
            <a:off x="1292087" y="4740966"/>
            <a:ext cx="6079803" cy="1787414"/>
            <a:chOff x="3860270" y="5572125"/>
            <a:chExt cx="5072062" cy="1285875"/>
          </a:xfrm>
          <a:solidFill>
            <a:schemeClr val="bg1">
              <a:lumMod val="95000"/>
            </a:schemeClr>
          </a:solidFill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3860270" y="5572125"/>
              <a:ext cx="5072062" cy="1285875"/>
              <a:chOff x="1640491" y="4643446"/>
              <a:chExt cx="5074649" cy="1285884"/>
            </a:xfrm>
            <a:grpFill/>
          </p:grpSpPr>
          <p:pic>
            <p:nvPicPr>
              <p:cNvPr id="8" name="Picture 2" descr="D:\Courses\EE259201\C_Programming_Dvlpmnt\CollectingData\arrays1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0491" y="5286388"/>
                <a:ext cx="5074649" cy="642942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8"/>
              <p:cNvSpPr/>
              <p:nvPr/>
            </p:nvSpPr>
            <p:spPr>
              <a:xfrm>
                <a:off x="5285661" y="4643446"/>
                <a:ext cx="1143583" cy="357189"/>
              </a:xfrm>
              <a:prstGeom prst="rect">
                <a:avLst/>
              </a:prstGeom>
              <a:grp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rgbClr val="000000"/>
                    </a:solidFill>
                    <a:latin typeface="Angsana New" pitchFamily="18" charset="-34"/>
                    <a:cs typeface="Angsana New" pitchFamily="18" charset="-34"/>
                  </a:rPr>
                  <a:t>billy</a:t>
                </a:r>
                <a:r>
                  <a:rPr lang="en-US" dirty="0">
                    <a:solidFill>
                      <a:srgbClr val="000000"/>
                    </a:solidFill>
                    <a:latin typeface="Angsana New" pitchFamily="18" charset="-34"/>
                    <a:cs typeface="Angsana New" pitchFamily="18" charset="-34"/>
                  </a:rPr>
                  <a:t> [2]</a:t>
                </a:r>
                <a:r>
                  <a:rPr lang="th-TH" dirty="0">
                    <a:solidFill>
                      <a:srgbClr val="000000"/>
                    </a:solidFill>
                    <a:latin typeface="Angsana New" pitchFamily="18" charset="-34"/>
                    <a:cs typeface="Angsana New" pitchFamily="18" charset="-34"/>
                  </a:rPr>
                  <a:t> </a:t>
                </a:r>
                <a:endParaRPr lang="th-TH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5107860" y="4608234"/>
                <a:ext cx="357191" cy="1141994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6215890" y="6372921"/>
              <a:ext cx="857250" cy="2143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853463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223963" y="200026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การประกาศ</a:t>
            </a:r>
            <a:r>
              <a:rPr lang="th-TH" altLang="th-TH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อาเรย์</a:t>
            </a:r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(Declaration of Arrays)</a:t>
            </a:r>
            <a:endParaRPr lang="th-TH" altLang="th-TH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23963" y="1548737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h-TH" altLang="th-TH" sz="2800" dirty="0">
                <a:latin typeface="Angsana New" panose="02020603050405020304" pitchFamily="18" charset="-34"/>
              </a:rPr>
              <a:t>การจะใช้อาเรย์นั้นต้องมีการประกาศก่อน</a:t>
            </a:r>
            <a:r>
              <a:rPr lang="th-TH" altLang="th-TH" sz="2800" dirty="0" smtClean="0">
                <a:latin typeface="Angsana New" panose="02020603050405020304" pitchFamily="18" charset="-34"/>
              </a:rPr>
              <a:t>ใช้เหมือนเช่นตัว</a:t>
            </a:r>
            <a:r>
              <a:rPr lang="th-TH" altLang="th-TH" sz="2800" dirty="0">
                <a:latin typeface="Angsana New" panose="02020603050405020304" pitchFamily="18" charset="-34"/>
              </a:rPr>
              <a:t>แปรธรรมดา โดยปรกติอยู่ในรูปแบบ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800" dirty="0">
                <a:latin typeface="Angsana New" panose="02020603050405020304" pitchFamily="18" charset="-34"/>
              </a:rPr>
              <a:t>			</a:t>
            </a:r>
            <a:r>
              <a:rPr lang="en-US" altLang="th-TH" sz="2400" b="1" dirty="0">
                <a:latin typeface="Courier New" panose="02070309020205020404" pitchFamily="49" charset="0"/>
              </a:rPr>
              <a:t>type name[elements];</a:t>
            </a:r>
            <a:endParaRPr lang="en-US" altLang="th-TH" sz="28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2800" dirty="0">
                <a:latin typeface="Angsana New" panose="02020603050405020304" pitchFamily="18" charset="-34"/>
              </a:rPr>
              <a:t>ซึ่ง </a:t>
            </a:r>
            <a:r>
              <a:rPr lang="en-US" altLang="th-TH" sz="2800" dirty="0">
                <a:latin typeface="Angsana New" panose="02020603050405020304" pitchFamily="18" charset="-34"/>
              </a:rPr>
              <a:t>name </a:t>
            </a:r>
            <a:r>
              <a:rPr lang="th-TH" altLang="th-TH" sz="2800" dirty="0">
                <a:latin typeface="Angsana New" panose="02020603050405020304" pitchFamily="18" charset="-34"/>
              </a:rPr>
              <a:t>คือ ชื่อ</a:t>
            </a:r>
            <a:r>
              <a:rPr lang="th-TH" altLang="th-TH" sz="2800" dirty="0" err="1">
                <a:latin typeface="Angsana New" panose="02020603050405020304" pitchFamily="18" charset="-34"/>
              </a:rPr>
              <a:t>อาเรย์</a:t>
            </a:r>
            <a:endParaRPr lang="en-US" altLang="th-TH" sz="2800" dirty="0">
              <a:latin typeface="Angsana New" panose="02020603050405020304" pitchFamily="18" charset="-34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th-TH" sz="2800" dirty="0">
                <a:latin typeface="Angsana New" panose="02020603050405020304" pitchFamily="18" charset="-34"/>
              </a:rPr>
              <a:t>type </a:t>
            </a:r>
            <a:r>
              <a:rPr lang="th-TH" altLang="th-TH" sz="2800" dirty="0">
                <a:latin typeface="Angsana New" panose="02020603050405020304" pitchFamily="18" charset="-34"/>
              </a:rPr>
              <a:t>หมายถึงชนิด อาทิเช่น </a:t>
            </a:r>
            <a:r>
              <a:rPr lang="en-US" altLang="th-TH" sz="2800" dirty="0" err="1">
                <a:latin typeface="Angsana New" panose="02020603050405020304" pitchFamily="18" charset="-34"/>
              </a:rPr>
              <a:t>int</a:t>
            </a:r>
            <a:r>
              <a:rPr lang="en-US" altLang="th-TH" sz="2800" dirty="0">
                <a:latin typeface="Angsana New" panose="02020603050405020304" pitchFamily="18" charset="-34"/>
              </a:rPr>
              <a:t>, float, </a:t>
            </a:r>
            <a:r>
              <a:rPr lang="th-TH" altLang="th-TH" sz="2800" dirty="0">
                <a:latin typeface="Angsana New" panose="02020603050405020304" pitchFamily="18" charset="-34"/>
              </a:rPr>
              <a:t>ฯลฯ และ </a:t>
            </a:r>
            <a:r>
              <a:rPr lang="en-US" altLang="th-TH" sz="2800" dirty="0">
                <a:latin typeface="Angsana New" panose="02020603050405020304" pitchFamily="18" charset="-34"/>
              </a:rPr>
              <a:t>elements </a:t>
            </a:r>
            <a:r>
              <a:rPr lang="th-TH" altLang="th-TH" sz="2800" dirty="0">
                <a:latin typeface="Angsana New" panose="02020603050405020304" pitchFamily="18" charset="-34"/>
              </a:rPr>
              <a:t>ระบุจำนวนสมาชิกใน</a:t>
            </a:r>
            <a:r>
              <a:rPr lang="th-TH" altLang="th-TH" sz="2800" dirty="0" err="1">
                <a:latin typeface="Angsana New" panose="02020603050405020304" pitchFamily="18" charset="-34"/>
              </a:rPr>
              <a:t>อาเรย์</a:t>
            </a:r>
            <a:r>
              <a:rPr lang="th-TH" altLang="th-TH" sz="2800" dirty="0">
                <a:latin typeface="Angsana New" panose="02020603050405020304" pitchFamily="18" charset="-34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h-TH" altLang="th-TH" sz="2800" dirty="0">
                <a:latin typeface="Angsana New" panose="02020603050405020304" pitchFamily="18" charset="-34"/>
              </a:rPr>
              <a:t>โดยในบทเรียนนี้ </a:t>
            </a:r>
            <a:r>
              <a:rPr lang="en-US" altLang="th-TH" sz="2800" dirty="0">
                <a:latin typeface="Angsana New" panose="02020603050405020304" pitchFamily="18" charset="-34"/>
              </a:rPr>
              <a:t>elements</a:t>
            </a:r>
            <a:r>
              <a:rPr lang="th-TH" altLang="th-TH" sz="2800" dirty="0">
                <a:latin typeface="Angsana New" panose="02020603050405020304" pitchFamily="18" charset="-34"/>
              </a:rPr>
              <a:t> จะเป็นค่าคงที่เท่านั้น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sz="2800" b="1" dirty="0">
                <a:latin typeface="Angsana New" panose="02020603050405020304" pitchFamily="18" charset="-34"/>
              </a:rPr>
              <a:t>ตัวอย่าง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800" dirty="0">
                <a:latin typeface="Angsana New" panose="02020603050405020304" pitchFamily="18" charset="-34"/>
              </a:rPr>
              <a:t>			</a:t>
            </a:r>
            <a:r>
              <a:rPr lang="en-US" altLang="th-TH" sz="2000" b="1" dirty="0" err="1">
                <a:latin typeface="Courier New" panose="02070309020205020404" pitchFamily="49" charset="0"/>
              </a:rPr>
              <a:t>int</a:t>
            </a:r>
            <a:r>
              <a:rPr lang="en-US" altLang="th-TH" sz="2000" b="1" dirty="0">
                <a:latin typeface="Courier New" panose="02070309020205020404" pitchFamily="49" charset="0"/>
              </a:rPr>
              <a:t> </a:t>
            </a:r>
            <a:r>
              <a:rPr lang="en-US" altLang="th-TH" sz="2000" b="1" dirty="0" err="1">
                <a:latin typeface="Courier New" panose="02070309020205020404" pitchFamily="49" charset="0"/>
              </a:rPr>
              <a:t>billy</a:t>
            </a:r>
            <a:r>
              <a:rPr lang="en-US" altLang="th-TH" sz="2000" b="1" dirty="0">
                <a:latin typeface="Courier New" panose="02070309020205020404" pitchFamily="49" charset="0"/>
              </a:rPr>
              <a:t>[5];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h-TH" sz="2000" b="1" dirty="0">
                <a:latin typeface="Courier New" panose="02070309020205020404" pitchFamily="49" charset="0"/>
              </a:rPr>
              <a:t> 			float c[12], x[27];</a:t>
            </a:r>
            <a:endParaRPr lang="th-TH" altLang="th-TH" sz="2000" b="1" dirty="0">
              <a:latin typeface="Courier New" panose="02070309020205020404" pitchFamily="49" charset="0"/>
            </a:endParaRPr>
          </a:p>
        </p:txBody>
      </p:sp>
      <p:sp>
        <p:nvSpPr>
          <p:cNvPr id="922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9AE3571-DC72-431F-92BF-B5CDC81CA060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7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47299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66775" y="274639"/>
            <a:ext cx="8472487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การกำหนดค่าเริ่มต้นใน</a:t>
            </a:r>
            <a:r>
              <a:rPr lang="th-TH" altLang="th-TH" sz="4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อาเรย์</a:t>
            </a:r>
            <a:r>
              <a:rPr lang="th-TH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(Array Initialization)</a:t>
            </a:r>
            <a:endParaRPr lang="th-TH" altLang="th-TH" sz="4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66775" y="1134400"/>
            <a:ext cx="8229600" cy="527208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altLang="th-TH" sz="2900" b="1" dirty="0">
                <a:latin typeface="Angsana New" panose="02020603050405020304" pitchFamily="18" charset="-34"/>
              </a:rPr>
              <a:t>วิธีการที่สอง </a:t>
            </a:r>
            <a:r>
              <a:rPr lang="th-TH" altLang="th-TH" sz="2900" dirty="0">
                <a:latin typeface="Angsana New" panose="02020603050405020304" pitchFamily="18" charset="-34"/>
              </a:rPr>
              <a:t>คือทำการเริ่มต้นค่าในโปรแกรมอาทิเช่น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2900" dirty="0">
                <a:latin typeface="Angsana New" panose="02020603050405020304" pitchFamily="18" charset="-34"/>
              </a:rPr>
              <a:t>การกำหนดให้ค่าเริ่มต้นของสมาชิกทั้ง </a:t>
            </a:r>
            <a:r>
              <a:rPr lang="en-US" altLang="th-TH" sz="2900" dirty="0">
                <a:latin typeface="Angsana New" panose="02020603050405020304" pitchFamily="18" charset="-34"/>
              </a:rPr>
              <a:t>5 </a:t>
            </a:r>
            <a:r>
              <a:rPr lang="th-TH" altLang="th-TH" sz="2900" dirty="0">
                <a:latin typeface="Angsana New" panose="02020603050405020304" pitchFamily="18" charset="-34"/>
              </a:rPr>
              <a:t>ใน </a:t>
            </a:r>
            <a:r>
              <a:rPr lang="th-TH" altLang="th-TH" sz="2900" dirty="0" err="1">
                <a:latin typeface="Angsana New" panose="02020603050405020304" pitchFamily="18" charset="-34"/>
              </a:rPr>
              <a:t>อาเรย์</a:t>
            </a:r>
            <a:r>
              <a:rPr lang="th-TH" altLang="th-TH" sz="2900" dirty="0">
                <a:latin typeface="Angsana New" panose="02020603050405020304" pitchFamily="18" charset="-34"/>
              </a:rPr>
              <a:t> </a:t>
            </a:r>
            <a:r>
              <a:rPr lang="en-US" altLang="th-TH" sz="2900" dirty="0" err="1">
                <a:latin typeface="Angsana New" panose="02020603050405020304" pitchFamily="18" charset="-34"/>
              </a:rPr>
              <a:t>billy</a:t>
            </a:r>
            <a:r>
              <a:rPr lang="en-US" altLang="th-TH" sz="2900" dirty="0">
                <a:latin typeface="Angsana New" panose="02020603050405020304" pitchFamily="18" charset="-34"/>
              </a:rPr>
              <a:t> </a:t>
            </a:r>
            <a:r>
              <a:rPr lang="th-TH" altLang="th-TH" sz="2900" dirty="0">
                <a:latin typeface="Angsana New" panose="02020603050405020304" pitchFamily="18" charset="-34"/>
              </a:rPr>
              <a:t>มีค่าเป็น </a:t>
            </a:r>
            <a:r>
              <a:rPr lang="en-US" altLang="th-TH" sz="2900" dirty="0">
                <a:latin typeface="Angsana New" panose="02020603050405020304" pitchFamily="18" charset="-34"/>
              </a:rPr>
              <a:t>0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h-TH" altLang="th-TH" sz="3600" b="1" dirty="0">
                <a:solidFill>
                  <a:srgbClr val="20C9F8"/>
                </a:solidFill>
                <a:latin typeface="Angsana New" panose="02020603050405020304" pitchFamily="18" charset="-34"/>
              </a:rPr>
              <a:t>ตัวอย่างที่</a:t>
            </a:r>
            <a:r>
              <a:rPr lang="en-US" altLang="th-TH" sz="3600" b="1" dirty="0">
                <a:solidFill>
                  <a:srgbClr val="20C9F8"/>
                </a:solidFill>
                <a:latin typeface="Angsana New" panose="02020603050405020304" pitchFamily="18" charset="-34"/>
              </a:rPr>
              <a:t> 1: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th-TH" sz="29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th-TH" sz="33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th-TH" sz="33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th-TH" sz="24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th-TH" sz="24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th-TH" sz="24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th-TH" altLang="th-TH" sz="2400" dirty="0">
              <a:latin typeface="Angsana New" panose="02020603050405020304" pitchFamily="18" charset="-34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th-TH" sz="2400" dirty="0">
                <a:latin typeface="Angsana New" panose="02020603050405020304" pitchFamily="18" charset="-34"/>
              </a:rPr>
              <a:t>	</a:t>
            </a:r>
            <a:endParaRPr lang="th-TH" altLang="th-TH" sz="2400" dirty="0">
              <a:latin typeface="Angsana New" panose="02020603050405020304" pitchFamily="18" charset="-34"/>
            </a:endParaRPr>
          </a:p>
        </p:txBody>
      </p:sp>
      <p:sp>
        <p:nvSpPr>
          <p:cNvPr id="10244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4815166-F004-46E6-A343-6FC95736EAFD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8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6775" y="2607600"/>
            <a:ext cx="8215313" cy="3433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>
              <a:defRPr/>
            </a:pP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nn-NO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for ( i = 0; i &lt; 5; i++ )  </a:t>
            </a: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] = 0; </a:t>
            </a:r>
            <a:r>
              <a:rPr lang="en-US" sz="18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set element at location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to 0 </a:t>
            </a:r>
          </a:p>
          <a:p>
            <a:pPr>
              <a:defRPr/>
            </a:pP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</a:rPr>
              <a:t>   </a:t>
            </a: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th-TH" sz="1800" b="1" dirty="0">
                <a:solidFill>
                  <a:srgbClr val="FFFFFF"/>
                </a:solidFill>
                <a:latin typeface="Courier New" pitchFamily="49" charset="0"/>
              </a:rPr>
              <a:t>}</a:t>
            </a:r>
            <a:endParaRPr lang="th-TH" sz="1800" b="1" dirty="0">
              <a:solidFill>
                <a:srgbClr val="FFFFFF"/>
              </a:solidFill>
              <a:latin typeface="Courier New" pitchFamily="49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262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52625" y="285750"/>
            <a:ext cx="8229600" cy="928688"/>
          </a:xfrm>
        </p:spPr>
        <p:txBody>
          <a:bodyPr/>
          <a:lstStyle/>
          <a:p>
            <a:pPr eaLnBrk="1" hangingPunct="1"/>
            <a:r>
              <a:rPr lang="th-TH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การกำหนดค่าเริ่มต้นในอาเรย์ </a:t>
            </a:r>
            <a:r>
              <a:rPr lang="en-US" altLang="th-TH" sz="4400">
                <a:latin typeface="Angsana New" panose="02020603050405020304" pitchFamily="18" charset="-34"/>
                <a:cs typeface="Angsana New" panose="02020603050405020304" pitchFamily="18" charset="-34"/>
              </a:rPr>
              <a:t>(Array Initialization)</a:t>
            </a:r>
            <a:endParaRPr lang="th-TH" altLang="th-TH" sz="44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52464" y="1214438"/>
            <a:ext cx="8229600" cy="50720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th-TH" altLang="th-TH" dirty="0" smtClean="0"/>
              <a:t>ค่าของแต่ละสมาชิกใน</a:t>
            </a:r>
            <a:r>
              <a:rPr lang="th-TH" altLang="th-TH" dirty="0" err="1" smtClean="0"/>
              <a:t>อาเรย์</a:t>
            </a:r>
            <a:r>
              <a:rPr lang="th-TH" altLang="th-TH" dirty="0" smtClean="0"/>
              <a:t>หลังจากการประกาศใช้ นั้นมักจะไม่ใช่ค่าที่เราต้องการ  ดังนั้นเราควรจะมีการใส่ค่าเริ่มต้นไปใน</a:t>
            </a:r>
            <a:r>
              <a:rPr lang="th-TH" altLang="th-TH" dirty="0" err="1" smtClean="0"/>
              <a:t>อาเรย์</a:t>
            </a:r>
            <a:r>
              <a:rPr lang="th-TH" altLang="th-TH" dirty="0" smtClean="0"/>
              <a:t> โดยมีอยู่สองวิธีหลักๆคือ </a:t>
            </a:r>
          </a:p>
          <a:p>
            <a:pPr eaLnBrk="1" hangingPunct="1"/>
            <a:r>
              <a:rPr lang="th-TH" altLang="th-TH" b="1" dirty="0" smtClean="0"/>
              <a:t>วิธีแรก </a:t>
            </a:r>
            <a:r>
              <a:rPr lang="th-TH" altLang="th-TH" dirty="0" smtClean="0"/>
              <a:t>การกำหนดค่าเริ่มต้นพร้อมกับการประกาศ อาทิเช่น การกำหนดให้ </a:t>
            </a:r>
            <a:r>
              <a:rPr lang="th-TH" altLang="th-TH" dirty="0" err="1" smtClean="0"/>
              <a:t>อาเรย์</a:t>
            </a:r>
            <a:r>
              <a:rPr lang="th-TH" altLang="th-TH" dirty="0" smtClean="0"/>
              <a:t> </a:t>
            </a:r>
            <a:r>
              <a:rPr lang="en-US" altLang="th-TH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billy</a:t>
            </a:r>
            <a:r>
              <a:rPr lang="en-US" altLang="th-TH" dirty="0" smtClean="0"/>
              <a:t> </a:t>
            </a:r>
            <a:r>
              <a:rPr lang="th-TH" altLang="th-TH" dirty="0" smtClean="0"/>
              <a:t>มีค่าเป็นดัง</a:t>
            </a:r>
          </a:p>
          <a:p>
            <a:pPr eaLnBrk="1" hangingPunct="1"/>
            <a:endParaRPr lang="th-TH" altLang="th-TH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h-TH" altLang="th-TH" dirty="0" smtClean="0"/>
          </a:p>
          <a:p>
            <a:pPr eaLnBrk="1" hangingPunct="1"/>
            <a:endParaRPr lang="th-TH" altLang="th-TH" dirty="0" smtClean="0"/>
          </a:p>
          <a:p>
            <a:pPr eaLnBrk="1" hangingPunct="1"/>
            <a:r>
              <a:rPr lang="th-TH" altLang="th-TH" dirty="0" smtClean="0"/>
              <a:t>นอกจากนั้นผลที่เกิดขึ้นสำหรับชุดคำสั่งในแต่ละชุดด้านล่างเป็นดังนี้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h-TH" altLang="th-TH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h-TH" altLang="th-TH" dirty="0" smtClean="0"/>
              <a:t>			</a:t>
            </a:r>
            <a:endParaRPr lang="en-US" altLang="th-TH" dirty="0" smtClean="0"/>
          </a:p>
        </p:txBody>
      </p:sp>
      <p:sp>
        <p:nvSpPr>
          <p:cNvPr id="11268" name="ตัวยึดหมายเลขภาพนิ่ง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8DBE3DA-4349-4D5F-AB8B-7F817F222716}" type="slidenum">
              <a:rPr lang="th-TH" altLang="th-TH" sz="1200">
                <a:solidFill>
                  <a:srgbClr val="045C75"/>
                </a:solidFill>
                <a:latin typeface="Constantia" panose="02030602050306030303" pitchFamily="18" charset="0"/>
                <a:cs typeface="Browallia New" panose="020B0604020202020204" pitchFamily="34" charset="-34"/>
              </a:rPr>
              <a:pPr eaLnBrk="1" hangingPunct="1"/>
              <a:t>9</a:t>
            </a:fld>
            <a:endParaRPr lang="th-TH" altLang="th-TH" sz="1200">
              <a:solidFill>
                <a:srgbClr val="045C75"/>
              </a:solidFill>
              <a:latin typeface="Constantia" panose="02030602050306030303" pitchFamily="18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3893344"/>
            <a:ext cx="6286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billy</a:t>
            </a:r>
            <a:r>
              <a:rPr lang="en-US" sz="18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[5] = {16, 2, 77, 40, 12071 };</a:t>
            </a:r>
            <a:endParaRPr lang="th-TH" sz="1800" b="1" dirty="0">
              <a:solidFill>
                <a:srgbClr val="FFFFFF"/>
              </a:solidFill>
              <a:latin typeface="Courier New" pitchFamily="49" charset="0"/>
            </a:endParaRPr>
          </a:p>
        </p:txBody>
      </p:sp>
      <p:pic>
        <p:nvPicPr>
          <p:cNvPr id="11270" name="Picture 2" descr="D:\Courses\EE259201\Lectures\C_Prog_2010\array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250406"/>
            <a:ext cx="63150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 flipV="1">
            <a:off x="6396037" y="5564191"/>
            <a:ext cx="714375" cy="107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2395537" y="5780091"/>
            <a:ext cx="714375" cy="17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95286" y="5243516"/>
            <a:ext cx="8858251" cy="1428750"/>
            <a:chOff x="1524000" y="5143500"/>
            <a:chExt cx="8858251" cy="1428750"/>
          </a:xfrm>
        </p:grpSpPr>
        <p:sp>
          <p:nvSpPr>
            <p:cNvPr id="6" name="Rectangle 5"/>
            <p:cNvSpPr/>
            <p:nvPr/>
          </p:nvSpPr>
          <p:spPr>
            <a:xfrm>
              <a:off x="3238501" y="5143500"/>
              <a:ext cx="5929313" cy="14287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8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n[10] = { 1 };</a:t>
              </a:r>
            </a:p>
            <a:p>
              <a:pPr algn="ctr">
                <a:defRPr/>
              </a:pPr>
              <a:r>
                <a:rPr lang="en-US" sz="18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8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n[] = {1, 2, 3, 4, 5};</a:t>
              </a:r>
            </a:p>
            <a:p>
              <a:pPr algn="ctr">
                <a:defRPr/>
              </a:pPr>
              <a:r>
                <a:rPr lang="pt-BR" sz="18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int n[5] = {32, 27, 64, 18, 95, 14};</a:t>
              </a:r>
              <a:endParaRPr lang="th-TH" sz="1800" b="1" dirty="0">
                <a:solidFill>
                  <a:srgbClr val="FFFFFF"/>
                </a:solidFill>
                <a:latin typeface="Courier New" pitchFamily="49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239126" y="5214938"/>
              <a:ext cx="2143125" cy="500062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{1,0,0,….,0}</a:t>
              </a:r>
              <a:endParaRPr lang="th-TH" sz="2000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524000" y="5429251"/>
              <a:ext cx="2000250" cy="500063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000000"/>
                  </a:solidFill>
                  <a:latin typeface="Angsana New" pitchFamily="18" charset="-34"/>
                  <a:cs typeface="Angsana New" pitchFamily="18" charset="-34"/>
                </a:rPr>
                <a:t>n </a:t>
              </a:r>
              <a:r>
                <a:rPr lang="th-TH">
                  <a:solidFill>
                    <a:srgbClr val="000000"/>
                  </a:solidFill>
                  <a:latin typeface="Angsana New" pitchFamily="18" charset="-34"/>
                  <a:cs typeface="Angsana New" pitchFamily="18" charset="-34"/>
                </a:rPr>
                <a:t>มีสมาชิก </a:t>
              </a:r>
              <a:r>
                <a:rPr lang="en-US">
                  <a:solidFill>
                    <a:srgbClr val="000000"/>
                  </a:solidFill>
                  <a:latin typeface="Angsana New" pitchFamily="18" charset="-34"/>
                  <a:cs typeface="Angsana New" pitchFamily="18" charset="-34"/>
                </a:rPr>
                <a:t>5 </a:t>
              </a:r>
              <a:r>
                <a:rPr lang="th-TH">
                  <a:solidFill>
                    <a:srgbClr val="000000"/>
                  </a:solidFill>
                  <a:latin typeface="Angsana New" pitchFamily="18" charset="-34"/>
                  <a:cs typeface="Angsana New" pitchFamily="18" charset="-34"/>
                </a:rPr>
                <a:t>ตัว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882064" y="6072189"/>
              <a:ext cx="1214437" cy="42862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000000"/>
                  </a:solidFill>
                  <a:latin typeface="Angsana New" pitchFamily="18" charset="-34"/>
                  <a:cs typeface="Angsana New" pitchFamily="18" charset="-34"/>
                </a:rPr>
                <a:t>Error!</a:t>
              </a:r>
              <a:endParaRPr lang="th-TH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cxnSp>
        <p:nvCxnSpPr>
          <p:cNvPr id="20" name="Straight Arrow Connector 19"/>
          <p:cNvCxnSpPr>
            <a:stCxn id="18" idx="1"/>
          </p:cNvCxnSpPr>
          <p:nvPr/>
        </p:nvCxnSpPr>
        <p:spPr>
          <a:xfrm rot="10800000">
            <a:off x="7324725" y="6315080"/>
            <a:ext cx="428625" cy="71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483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2295</TotalTime>
  <Words>2048</Words>
  <Application>Microsoft Office PowerPoint</Application>
  <PresentationFormat>Widescreen</PresentationFormat>
  <Paragraphs>326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SimSun</vt:lpstr>
      <vt:lpstr>Angsana New</vt:lpstr>
      <vt:lpstr>Arial</vt:lpstr>
      <vt:lpstr>Browallia New</vt:lpstr>
      <vt:lpstr>BrowalliaUPC</vt:lpstr>
      <vt:lpstr>Calibri</vt:lpstr>
      <vt:lpstr>Constantia</vt:lpstr>
      <vt:lpstr>Cordia New</vt:lpstr>
      <vt:lpstr>Courier New</vt:lpstr>
      <vt:lpstr>TH SarabunPSK</vt:lpstr>
      <vt:lpstr>Wingdings</vt:lpstr>
      <vt:lpstr>Wingdings 2</vt:lpstr>
      <vt:lpstr>Wingdings 3</vt:lpstr>
      <vt:lpstr>Facet</vt:lpstr>
      <vt:lpstr>บทที่ 10 อาร์เรย์ (Array)</vt:lpstr>
      <vt:lpstr>Outline</vt:lpstr>
      <vt:lpstr>PowerPoint Presentation</vt:lpstr>
      <vt:lpstr>Array of numbers</vt:lpstr>
      <vt:lpstr>ความหมายของอาเรย์ (Definition of Arrays)</vt:lpstr>
      <vt:lpstr>ความหมายของอาเรย์ (Definition of Arrays) [ต่อ]</vt:lpstr>
      <vt:lpstr>การประกาศอาเรย์ (Declaration of Arrays)</vt:lpstr>
      <vt:lpstr>การกำหนดค่าเริ่มต้นในอาเรย์ (Array Initialization)</vt:lpstr>
      <vt:lpstr>การกำหนดค่าเริ่มต้นในอาเรย์ (Array Initialization)</vt:lpstr>
      <vt:lpstr>ตัวอย่างที่ 2</vt:lpstr>
      <vt:lpstr>การใช้ค่าต่างๆในอาเรย์</vt:lpstr>
      <vt:lpstr>PowerPoint Presentation</vt:lpstr>
      <vt:lpstr>การรับค่าของอาร์เรย์ (Input of Array Values)</vt:lpstr>
      <vt:lpstr>การรับค่าของอาร์เรย์ (Input of Array Values)</vt:lpstr>
      <vt:lpstr>PowerPoint Presentation</vt:lpstr>
      <vt:lpstr>Arrays of Characters (String)</vt:lpstr>
      <vt:lpstr>การใช้งานอาเรย์ของตัวอักษร (Strings)</vt:lpstr>
      <vt:lpstr>PowerPoint Presentation</vt:lpstr>
      <vt:lpstr>PowerPoint Presentation</vt:lpstr>
      <vt:lpstr>PowerPoint Presentation</vt:lpstr>
      <vt:lpstr>Example</vt:lpstr>
      <vt:lpstr>Example</vt:lpstr>
      <vt:lpstr>PowerPoint Presentation</vt:lpstr>
      <vt:lpstr>อาเรย์หลายมิติ</vt:lpstr>
      <vt:lpstr>การกำหนดค่าในอาเรย์สองมิติ</vt:lpstr>
      <vt:lpstr>PowerPoint Presentation</vt:lpstr>
      <vt:lpstr>โปรแกรมหาผลรวมของสมาชิกในอาเรย์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 Pingyod</cp:lastModifiedBy>
  <cp:revision>170</cp:revision>
  <dcterms:created xsi:type="dcterms:W3CDTF">2016-01-18T07:15:41Z</dcterms:created>
  <dcterms:modified xsi:type="dcterms:W3CDTF">2017-04-02T16:45:48Z</dcterms:modified>
</cp:coreProperties>
</file>