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23"/>
  </p:notesMasterIdLst>
  <p:sldIdLst>
    <p:sldId id="256" r:id="rId2"/>
    <p:sldId id="273" r:id="rId3"/>
    <p:sldId id="274" r:id="rId4"/>
    <p:sldId id="275" r:id="rId5"/>
    <p:sldId id="276" r:id="rId6"/>
    <p:sldId id="277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67" autoAdjust="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75667-685E-4D22-B871-6A543155F266}" type="datetimeFigureOut">
              <a:rPr lang="th-TH" smtClean="0"/>
              <a:t>14/03/59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37424-B29B-4C1E-85DD-D97F1C5D10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64474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37424-B29B-4C1E-85DD-D97F1C5D10B4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37198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th-TH" smtClean="0"/>
              <a:t>x </a:t>
            </a:r>
            <a:r>
              <a:rPr lang="th-TH" altLang="th-TH" smtClean="0"/>
              <a:t>ใน </a:t>
            </a:r>
            <a:r>
              <a:rPr lang="en-US" altLang="th-TH" smtClean="0"/>
              <a:t>my_print </a:t>
            </a:r>
            <a:r>
              <a:rPr lang="th-TH" altLang="th-TH" smtClean="0"/>
              <a:t>นั้นมีค่าเป็น </a:t>
            </a:r>
            <a:r>
              <a:rPr lang="en-US" altLang="th-TH" smtClean="0"/>
              <a:t>2</a:t>
            </a:r>
            <a:r>
              <a:rPr lang="th-TH" altLang="th-TH" smtClean="0"/>
              <a:t> และเมื่อ </a:t>
            </a:r>
            <a:r>
              <a:rPr lang="en-US" altLang="th-TH" smtClean="0"/>
              <a:t>my_print </a:t>
            </a:r>
            <a:r>
              <a:rPr lang="th-TH" altLang="th-TH" smtClean="0"/>
              <a:t>ทำงานสำเร็จ ไม่การส่งค่าใดๆคืนให้ </a:t>
            </a:r>
            <a:r>
              <a:rPr lang="en-US" altLang="th-TH" smtClean="0"/>
              <a:t>main()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25AB0A5F-54FC-42EE-9733-FF33DC47DDFE}" type="slidenum">
              <a:rPr lang="en-US" altLang="th-TH">
                <a:latin typeface="Calibri" panose="020F0502020204030204" pitchFamily="34" charset="0"/>
              </a:rPr>
              <a:pPr eaLnBrk="1" hangingPunct="1"/>
              <a:t>11</a:t>
            </a:fld>
            <a:endParaRPr lang="en-US" altLang="th-TH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0303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th-TH" altLang="th-TH" smtClean="0"/>
              <a:t>ฟังก์ชัน</a:t>
            </a:r>
            <a:r>
              <a:rPr lang="en-US" altLang="th-TH" smtClean="0"/>
              <a:t> my_print </a:t>
            </a:r>
            <a:r>
              <a:rPr lang="th-TH" altLang="th-TH" smtClean="0"/>
              <a:t>รับค่า </a:t>
            </a:r>
            <a:r>
              <a:rPr lang="en-US" altLang="th-TH" smtClean="0"/>
              <a:t>‘a’</a:t>
            </a:r>
            <a:r>
              <a:rPr lang="th-TH" altLang="th-TH" smtClean="0"/>
              <a:t> และ เก็บไว้ในตัวแปร </a:t>
            </a:r>
            <a:r>
              <a:rPr lang="en-US" altLang="th-TH" smtClean="0"/>
              <a:t>ch </a:t>
            </a:r>
            <a:r>
              <a:rPr lang="th-TH" altLang="th-TH" smtClean="0"/>
              <a:t>และ รับค่า </a:t>
            </a:r>
            <a:r>
              <a:rPr lang="en-US" altLang="th-TH" smtClean="0"/>
              <a:t>5 </a:t>
            </a:r>
            <a:r>
              <a:rPr lang="th-TH" altLang="th-TH" smtClean="0"/>
              <a:t>ไว้ในตัวแปร </a:t>
            </a:r>
            <a:r>
              <a:rPr lang="en-US" altLang="th-TH" smtClean="0"/>
              <a:t>x </a:t>
            </a:r>
          </a:p>
          <a:p>
            <a:r>
              <a:rPr lang="th-TH" altLang="th-TH" smtClean="0"/>
              <a:t>เมื่อ </a:t>
            </a:r>
            <a:r>
              <a:rPr lang="en-US" altLang="th-TH" smtClean="0"/>
              <a:t>my_print</a:t>
            </a:r>
            <a:r>
              <a:rPr lang="th-TH" altLang="th-TH" smtClean="0"/>
              <a:t> ทำงานสำเร็จ ไม่ส่งค่าใดๆคืนให้</a:t>
            </a:r>
            <a:r>
              <a:rPr lang="en-US" altLang="th-TH" smtClean="0"/>
              <a:t> main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EA5E1BA1-82DF-4A96-931A-0686BEB0A2F2}" type="slidenum">
              <a:rPr lang="en-US" altLang="th-TH">
                <a:latin typeface="Calibri" panose="020F0502020204030204" pitchFamily="34" charset="0"/>
              </a:rPr>
              <a:pPr eaLnBrk="1" hangingPunct="1"/>
              <a:t>12</a:t>
            </a:fld>
            <a:endParaRPr lang="en-US" altLang="th-TH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9910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th-TH" smtClean="0"/>
              <a:t>my_print</a:t>
            </a:r>
            <a:r>
              <a:rPr lang="th-TH" altLang="th-TH" smtClean="0"/>
              <a:t> รับค่า </a:t>
            </a:r>
            <a:r>
              <a:rPr lang="en-US" altLang="th-TH" smtClean="0"/>
              <a:t>5 </a:t>
            </a:r>
            <a:r>
              <a:rPr lang="th-TH" altLang="th-TH" smtClean="0"/>
              <a:t>และเก็บไว้ใน</a:t>
            </a:r>
            <a:r>
              <a:rPr lang="en-US" altLang="th-TH" smtClean="0"/>
              <a:t> x </a:t>
            </a:r>
            <a:endParaRPr lang="th-TH" altLang="th-TH" smtClean="0"/>
          </a:p>
          <a:p>
            <a:r>
              <a:rPr lang="th-TH" altLang="th-TH" smtClean="0"/>
              <a:t>เมื่อทำงานสำเร็จมีการส่งค่า </a:t>
            </a:r>
            <a:r>
              <a:rPr lang="en-US" altLang="th-TH" smtClean="0"/>
              <a:t>lch </a:t>
            </a:r>
            <a:r>
              <a:rPr lang="th-TH" altLang="th-TH" smtClean="0"/>
              <a:t>ประเภทตัวอักษร คืนให้กับ </a:t>
            </a:r>
            <a:r>
              <a:rPr lang="en-US" altLang="th-TH" smtClean="0"/>
              <a:t>main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F151FE1F-224B-40AB-912D-A6CA68369997}" type="slidenum">
              <a:rPr lang="en-US" altLang="th-TH">
                <a:latin typeface="Calibri" panose="020F0502020204030204" pitchFamily="34" charset="0"/>
              </a:rPr>
              <a:pPr eaLnBrk="1" hangingPunct="1"/>
              <a:t>13</a:t>
            </a:fld>
            <a:endParaRPr lang="en-US" altLang="th-TH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4508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th-TH" altLang="th-TH" smtClean="0"/>
              <a:t>ในที่นี้ </a:t>
            </a:r>
            <a:r>
              <a:rPr lang="en-US" altLang="th-TH" smtClean="0"/>
              <a:t>my_print</a:t>
            </a:r>
            <a:r>
              <a:rPr lang="th-TH" altLang="th-TH" smtClean="0"/>
              <a:t> ไม่รับค่าใดๆ </a:t>
            </a:r>
            <a:r>
              <a:rPr lang="en-US" altLang="th-TH" smtClean="0"/>
              <a:t>(void) </a:t>
            </a:r>
            <a:r>
              <a:rPr lang="th-TH" altLang="th-TH" smtClean="0"/>
              <a:t>จาก </a:t>
            </a:r>
            <a:r>
              <a:rPr lang="en-US" altLang="th-TH" smtClean="0"/>
              <a:t>main </a:t>
            </a:r>
            <a:r>
              <a:rPr lang="th-TH" altLang="th-TH" smtClean="0"/>
              <a:t>แต่เมื่อทำงานสำเร็จมีการคืน ค่าตัวอักษรในตัวแปร </a:t>
            </a:r>
            <a:r>
              <a:rPr lang="en-US" altLang="th-TH" smtClean="0"/>
              <a:t>lch </a:t>
            </a:r>
            <a:r>
              <a:rPr lang="th-TH" altLang="th-TH" smtClean="0"/>
              <a:t>ให้กับ </a:t>
            </a:r>
            <a:r>
              <a:rPr lang="en-US" altLang="th-TH" smtClean="0"/>
              <a:t>main</a:t>
            </a:r>
          </a:p>
          <a:p>
            <a:endParaRPr lang="en-US" alt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2FDF0AD3-A486-42AC-84F6-0E0BF12BE40F}" type="slidenum">
              <a:rPr lang="en-US" altLang="th-TH">
                <a:latin typeface="Calibri" panose="020F0502020204030204" pitchFamily="34" charset="0"/>
              </a:rPr>
              <a:pPr eaLnBrk="1" hangingPunct="1"/>
              <a:t>14</a:t>
            </a:fld>
            <a:endParaRPr lang="en-US" altLang="th-TH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0944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th-TH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F5B774FD-ADAA-4FD0-8A85-713A2624E1F1}" type="slidenum">
              <a:rPr lang="en-US" altLang="th-TH">
                <a:latin typeface="Calibri" panose="020F0502020204030204" pitchFamily="34" charset="0"/>
              </a:rPr>
              <a:pPr eaLnBrk="1" hangingPunct="1"/>
              <a:t>15</a:t>
            </a:fld>
            <a:endParaRPr lang="en-US" altLang="th-TH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7206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th-TH" altLang="th-TH" smtClean="0"/>
              <a:t>ในที่นี้ </a:t>
            </a:r>
            <a:r>
              <a:rPr lang="en-US" altLang="th-TH" smtClean="0"/>
              <a:t>int maximum(int, int, int)</a:t>
            </a:r>
            <a:r>
              <a:rPr lang="th-TH" altLang="th-TH" smtClean="0"/>
              <a:t> เป็น </a:t>
            </a:r>
            <a:r>
              <a:rPr lang="en-US" altLang="th-TH" smtClean="0"/>
              <a:t>prototype </a:t>
            </a:r>
            <a:r>
              <a:rPr lang="th-TH" altLang="th-TH" smtClean="0"/>
              <a:t>และ อินพุต</a:t>
            </a:r>
            <a:r>
              <a:rPr lang="en-US" altLang="th-TH" smtClean="0"/>
              <a:t> a b c </a:t>
            </a:r>
            <a:r>
              <a:rPr lang="th-TH" altLang="th-TH" smtClean="0"/>
              <a:t>จาก </a:t>
            </a:r>
            <a:r>
              <a:rPr lang="en-US" altLang="th-TH" smtClean="0"/>
              <a:t>main </a:t>
            </a:r>
            <a:r>
              <a:rPr lang="th-TH" altLang="th-TH" smtClean="0"/>
              <a:t>นั้นถูกเก็บไว้ในตัวแปร </a:t>
            </a:r>
            <a:r>
              <a:rPr lang="en-US" altLang="th-TH" smtClean="0"/>
              <a:t>x,y,z </a:t>
            </a:r>
            <a:r>
              <a:rPr lang="th-TH" altLang="th-TH" smtClean="0"/>
              <a:t>ใน ฟังก์ชัน </a:t>
            </a:r>
            <a:r>
              <a:rPr lang="en-US" altLang="th-TH" smtClean="0"/>
              <a:t>maximum</a:t>
            </a:r>
            <a:r>
              <a:rPr lang="th-TH" altLang="th-TH" smtClean="0"/>
              <a:t> ตามลำดับ</a:t>
            </a:r>
            <a:r>
              <a:rPr lang="en-US" altLang="th-TH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4A069DEF-556E-4283-A571-0E648AC10777}" type="slidenum">
              <a:rPr lang="en-US" altLang="th-TH">
                <a:latin typeface="Calibri" panose="020F0502020204030204" pitchFamily="34" charset="0"/>
              </a:rPr>
              <a:pPr eaLnBrk="1" hangingPunct="1"/>
              <a:t>16</a:t>
            </a:fld>
            <a:endParaRPr lang="en-US" altLang="th-TH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1169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th-TH" altLang="th-TH" smtClean="0"/>
              <a:t>ในกรณีนี้ เมื่อตามดู </a:t>
            </a:r>
            <a:r>
              <a:rPr lang="en-US" altLang="th-TH" smtClean="0"/>
              <a:t>code </a:t>
            </a:r>
            <a:r>
              <a:rPr lang="th-TH" altLang="th-TH" smtClean="0"/>
              <a:t>จากบนลงล่างนั้นเห็นได้ว่า </a:t>
            </a:r>
            <a:r>
              <a:rPr lang="en-US" altLang="th-TH" smtClean="0"/>
              <a:t>maximum()</a:t>
            </a:r>
            <a:r>
              <a:rPr lang="th-TH" altLang="th-TH" smtClean="0"/>
              <a:t> ได้ถูกนิยามก่อนที่จะถูกเรียกใช้  ใน </a:t>
            </a:r>
            <a:r>
              <a:rPr lang="en-US" altLang="th-TH" smtClean="0"/>
              <a:t>printf()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7135F89C-18FE-4792-BFE6-C91080457B8E}" type="slidenum">
              <a:rPr lang="en-US" altLang="th-TH">
                <a:latin typeface="Calibri" panose="020F0502020204030204" pitchFamily="34" charset="0"/>
              </a:rPr>
              <a:pPr eaLnBrk="1" hangingPunct="1"/>
              <a:t>17</a:t>
            </a:fld>
            <a:endParaRPr lang="en-US" altLang="th-TH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547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th-TH" altLang="th-TH" smtClean="0"/>
              <a:t>ตัวแปรแบบ </a:t>
            </a:r>
            <a:r>
              <a:rPr lang="en-US" altLang="th-TH" smtClean="0"/>
              <a:t>local</a:t>
            </a:r>
            <a:r>
              <a:rPr lang="th-TH" altLang="th-TH" smtClean="0"/>
              <a:t> มีความสำคัญกว่า ตัวแปรแบบ </a:t>
            </a:r>
            <a:r>
              <a:rPr lang="en-US" altLang="th-TH" smtClean="0"/>
              <a:t>global </a:t>
            </a:r>
            <a:r>
              <a:rPr lang="th-TH" altLang="th-TH" smtClean="0"/>
              <a:t>ในแง่ที่ว่า เมื่อโปรแกรมทำการค้นหาชื่อตัวแปร ในฟังก์ชันใดฟังก์ชันหนึ่ง</a:t>
            </a:r>
          </a:p>
          <a:p>
            <a:r>
              <a:rPr lang="th-TH" altLang="th-TH" smtClean="0"/>
              <a:t>จะค้นหาตัวแปรแบบ</a:t>
            </a:r>
            <a:r>
              <a:rPr lang="en-US" altLang="th-TH" smtClean="0"/>
              <a:t> local </a:t>
            </a:r>
            <a:r>
              <a:rPr lang="th-TH" altLang="th-TH" smtClean="0"/>
              <a:t>ก่อน และเมื่อพบแล้วจะหยุดการค้นหา</a:t>
            </a:r>
          </a:p>
          <a:p>
            <a:endParaRPr lang="en-US" alt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EF75E1F9-22DC-491A-BD38-137E27FADF97}" type="slidenum">
              <a:rPr lang="en-US" altLang="th-TH">
                <a:latin typeface="Calibri" panose="020F0502020204030204" pitchFamily="34" charset="0"/>
              </a:rPr>
              <a:pPr eaLnBrk="1" hangingPunct="1"/>
              <a:t>18</a:t>
            </a:fld>
            <a:endParaRPr lang="en-US" altLang="th-TH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7690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th-TH" altLang="th-TH" smtClean="0"/>
              <a:t>ในตัวอย่างนี้มีตัวแปรภายนอก และ ตัวแปรภายในฟังก์ชัน </a:t>
            </a:r>
            <a:r>
              <a:rPr lang="en-US" altLang="th-TH" smtClean="0"/>
              <a:t>inc_one </a:t>
            </a:r>
            <a:r>
              <a:rPr lang="th-TH" altLang="th-TH" smtClean="0"/>
              <a:t>ที่มีชื่อว่า</a:t>
            </a:r>
            <a:r>
              <a:rPr lang="en-US" altLang="th-TH" smtClean="0"/>
              <a:t> ans</a:t>
            </a:r>
          </a:p>
          <a:p>
            <a:r>
              <a:rPr lang="th-TH" altLang="th-TH" smtClean="0"/>
              <a:t>เมื่อ</a:t>
            </a:r>
            <a:r>
              <a:rPr lang="en-US" altLang="th-TH" smtClean="0"/>
              <a:t> inc_one </a:t>
            </a:r>
            <a:r>
              <a:rPr lang="th-TH" altLang="th-TH" smtClean="0"/>
              <a:t>ถูกเรียกใช้ โดยมีการผ่านค่า</a:t>
            </a:r>
            <a:r>
              <a:rPr lang="en-US" altLang="th-TH" smtClean="0"/>
              <a:t> x = 3</a:t>
            </a:r>
            <a:r>
              <a:rPr lang="th-TH" altLang="th-TH" smtClean="0"/>
              <a:t> มาจาก</a:t>
            </a:r>
            <a:r>
              <a:rPr lang="en-US" altLang="th-TH" smtClean="0"/>
              <a:t> main, ans = x+b = 3+2 = 5 </a:t>
            </a:r>
            <a:r>
              <a:rPr lang="th-TH" altLang="th-TH" smtClean="0"/>
              <a:t>ภายใน </a:t>
            </a:r>
            <a:r>
              <a:rPr lang="en-US" altLang="th-TH" smtClean="0"/>
              <a:t>inc_one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6D8D27C4-2C5C-440D-B2A8-C8E5009DA9D0}" type="slidenum">
              <a:rPr lang="en-US" altLang="th-TH">
                <a:latin typeface="Calibri" panose="020F0502020204030204" pitchFamily="34" charset="0"/>
              </a:rPr>
              <a:pPr eaLnBrk="1" hangingPunct="1"/>
              <a:t>19</a:t>
            </a:fld>
            <a:endParaRPr lang="en-US" altLang="th-TH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0296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th-TH" altLang="th-TH" smtClean="0"/>
              <a:t>ภายใน </a:t>
            </a:r>
            <a:r>
              <a:rPr lang="en-US" altLang="th-TH" smtClean="0"/>
              <a:t>my_func</a:t>
            </a:r>
            <a:r>
              <a:rPr lang="th-TH" altLang="th-TH" smtClean="0"/>
              <a:t> เมื่อมีการอ้างถึงตัวแปร </a:t>
            </a:r>
            <a:r>
              <a:rPr lang="en-US" altLang="th-TH" smtClean="0"/>
              <a:t>x </a:t>
            </a:r>
            <a:r>
              <a:rPr lang="th-TH" altLang="th-TH" smtClean="0"/>
              <a:t>จะมีการค้นหาตัวแปรภายในก่อนและซึ่งมีอยู่ ดังนั้น การสั่งให้</a:t>
            </a:r>
            <a:r>
              <a:rPr lang="en-US" altLang="th-TH" smtClean="0"/>
              <a:t> x = 2 </a:t>
            </a:r>
            <a:r>
              <a:rPr lang="th-TH" altLang="th-TH" smtClean="0"/>
              <a:t>ใน </a:t>
            </a:r>
            <a:r>
              <a:rPr lang="en-US" altLang="th-TH" smtClean="0"/>
              <a:t>my_func </a:t>
            </a:r>
            <a:r>
              <a:rPr lang="th-TH" altLang="th-TH" smtClean="0"/>
              <a:t>จะมีผลภายในเท่านั้น</a:t>
            </a:r>
          </a:p>
          <a:p>
            <a:r>
              <a:rPr lang="th-TH" altLang="th-TH" smtClean="0"/>
              <a:t>ในขณะที่ ใน </a:t>
            </a:r>
            <a:r>
              <a:rPr lang="en-US" altLang="th-TH" smtClean="0"/>
              <a:t>main</a:t>
            </a:r>
            <a:r>
              <a:rPr lang="th-TH" altLang="th-TH" smtClean="0"/>
              <a:t> มีการประกาศ ตัวแปร </a:t>
            </a:r>
            <a:r>
              <a:rPr lang="en-US" altLang="th-TH" smtClean="0"/>
              <a:t>x </a:t>
            </a:r>
            <a:r>
              <a:rPr lang="th-TH" altLang="th-TH" smtClean="0"/>
              <a:t>ไว้อีกหนึ่งที่ จะใช้วิธีการคิดเดียวกับด้านบน กล่าวคือ </a:t>
            </a:r>
            <a:r>
              <a:rPr lang="en-US" altLang="th-TH" smtClean="0"/>
              <a:t>x=3</a:t>
            </a:r>
            <a:r>
              <a:rPr lang="th-TH" altLang="th-TH" smtClean="0"/>
              <a:t> จะมีผลเฉพาะภายใน</a:t>
            </a:r>
            <a:r>
              <a:rPr lang="en-US" altLang="th-TH" smtClean="0"/>
              <a:t> main </a:t>
            </a:r>
            <a:r>
              <a:rPr lang="th-TH" altLang="th-TH" smtClean="0"/>
              <a:t>เท่านั้น</a:t>
            </a:r>
            <a:endParaRPr lang="en-US" alt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C7979918-8469-486D-835F-C7DBEE6288F2}" type="slidenum">
              <a:rPr lang="en-US" altLang="th-TH">
                <a:latin typeface="Calibri" panose="020F0502020204030204" pitchFamily="34" charset="0"/>
              </a:rPr>
              <a:pPr eaLnBrk="1" hangingPunct="1"/>
              <a:t>20</a:t>
            </a:fld>
            <a:endParaRPr lang="en-US" altLang="th-TH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232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th-TH" altLang="th-TH" smtClean="0"/>
              <a:t>ควรจะคิดถึงความแตกต่างระหว่าง โปรแกรมที่เขียนขึ้นมา และ ฟังก์ชัน</a:t>
            </a:r>
            <a:endParaRPr lang="en-US" alt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2D90D137-24EB-44D4-BE68-FAD9DD8A2401}" type="slidenum">
              <a:rPr lang="en-US" altLang="th-TH">
                <a:latin typeface="Calibri" panose="020F0502020204030204" pitchFamily="34" charset="0"/>
              </a:rPr>
              <a:pPr eaLnBrk="1" hangingPunct="1"/>
              <a:t>3</a:t>
            </a:fld>
            <a:endParaRPr lang="en-US" altLang="th-TH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2084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th-TH" altLang="th-TH" smtClean="0"/>
              <a:t>แต่สำหรับการสร้างนิสัยในการโปรแกรมที่ดี ควรหลีกเลี่ยงการใช้ชื่อตัวแปรซ้ำกันสำหรับฟังก์ชันที่ทำงานร่วมกันโดยไม่จำเป็น เพื่อลดความสับสนที่อาจเกิดขึ้นได้</a:t>
            </a:r>
            <a:endParaRPr lang="en-US" alt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68A1964B-0A6B-4814-B4A4-7C46EECDBB3A}" type="slidenum">
              <a:rPr lang="en-US" altLang="th-TH">
                <a:latin typeface="Calibri" panose="020F0502020204030204" pitchFamily="34" charset="0"/>
              </a:rPr>
              <a:pPr eaLnBrk="1" hangingPunct="1"/>
              <a:t>21</a:t>
            </a:fld>
            <a:endParaRPr lang="en-US" altLang="th-TH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604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th-TH" altLang="th-TH" smtClean="0"/>
              <a:t>ตัวอย่างในที่นี้เช่น ความสัมพันธ์ระหว่างโปรแกรม </a:t>
            </a:r>
            <a:r>
              <a:rPr lang="en-US" altLang="th-TH" smtClean="0"/>
              <a:t>main </a:t>
            </a:r>
            <a:r>
              <a:rPr lang="th-TH" altLang="th-TH" smtClean="0"/>
              <a:t>และ โปรแกรม </a:t>
            </a:r>
            <a:r>
              <a:rPr lang="en-US" altLang="th-TH" smtClean="0"/>
              <a:t>worker 1 </a:t>
            </a:r>
            <a:r>
              <a:rPr lang="th-TH" altLang="th-TH" smtClean="0"/>
              <a:t>คือ </a:t>
            </a:r>
            <a:r>
              <a:rPr lang="en-US" altLang="th-TH" smtClean="0"/>
              <a:t>main </a:t>
            </a:r>
            <a:r>
              <a:rPr lang="th-TH" altLang="th-TH" smtClean="0"/>
              <a:t>เป็นผู้สั่ง</a:t>
            </a:r>
            <a:r>
              <a:rPr lang="en-US" altLang="th-TH" smtClean="0"/>
              <a:t> </a:t>
            </a:r>
            <a:r>
              <a:rPr lang="th-TH" altLang="th-TH" smtClean="0"/>
              <a:t>เช่นเดียวกับ </a:t>
            </a:r>
            <a:r>
              <a:rPr lang="en-US" altLang="th-TH" smtClean="0"/>
              <a:t>BOSS </a:t>
            </a:r>
            <a:r>
              <a:rPr lang="th-TH" altLang="th-TH" smtClean="0"/>
              <a:t>และ โปรแกรม </a:t>
            </a:r>
            <a:r>
              <a:rPr lang="en-US" altLang="th-TH" smtClean="0"/>
              <a:t>worker1 </a:t>
            </a:r>
            <a:r>
              <a:rPr lang="th-TH" altLang="th-TH" smtClean="0"/>
              <a:t>เป็นผู้รับคำสั่ง</a:t>
            </a:r>
          </a:p>
          <a:p>
            <a:r>
              <a:rPr lang="th-TH" altLang="th-TH" smtClean="0"/>
              <a:t>เช่นเดียวกับโปรแกรม </a:t>
            </a:r>
            <a:r>
              <a:rPr lang="en-US" altLang="th-TH" smtClean="0"/>
              <a:t>WORKER </a:t>
            </a:r>
          </a:p>
          <a:p>
            <a:r>
              <a:rPr lang="th-TH" altLang="th-TH" smtClean="0"/>
              <a:t>ขณะเดียวกัน ความสัมพันธ์ระหว่างโปรแกรม </a:t>
            </a:r>
            <a:r>
              <a:rPr lang="en-US" altLang="th-TH" smtClean="0"/>
              <a:t>worker1 and worker 5 </a:t>
            </a:r>
            <a:r>
              <a:rPr lang="th-TH" altLang="th-TH" smtClean="0"/>
              <a:t>คือ </a:t>
            </a:r>
            <a:r>
              <a:rPr lang="en-US" altLang="th-TH" smtClean="0"/>
              <a:t>worker1</a:t>
            </a:r>
            <a:r>
              <a:rPr lang="th-TH" altLang="th-TH" smtClean="0"/>
              <a:t> เป็นผู้สั่ง และ </a:t>
            </a:r>
            <a:r>
              <a:rPr lang="en-US" altLang="th-TH" smtClean="0"/>
              <a:t>worker5 </a:t>
            </a:r>
            <a:r>
              <a:rPr lang="th-TH" altLang="th-TH" smtClean="0"/>
              <a:t>เป็นผู้รับคำสั่งและรายงานผลให้กับ </a:t>
            </a:r>
            <a:r>
              <a:rPr lang="en-US" altLang="th-TH" smtClean="0"/>
              <a:t>worker1</a:t>
            </a:r>
            <a:r>
              <a:rPr lang="th-TH" altLang="th-TH" smtClean="0"/>
              <a:t> </a:t>
            </a:r>
            <a:endParaRPr lang="en-US" alt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605C81B7-1372-48A3-B714-DAF68DD37CF9}" type="slidenum">
              <a:rPr lang="en-US" altLang="th-TH">
                <a:latin typeface="Calibri" panose="020F0502020204030204" pitchFamily="34" charset="0"/>
              </a:rPr>
              <a:pPr eaLnBrk="1" hangingPunct="1"/>
              <a:t>4</a:t>
            </a:fld>
            <a:endParaRPr lang="en-US" altLang="th-TH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629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th-TH" altLang="th-TH" smtClean="0"/>
              <a:t>ฟังก์ชันมาตรฐานในไลบรารีต่างๆสำหรับภาษาซีนั้นมีอยู่เป็นจำนวนมาก เพื่อความสะดวกรวดเร็วในการเรียกใช้</a:t>
            </a:r>
          </a:p>
          <a:p>
            <a:r>
              <a:rPr lang="th-TH" altLang="th-TH" smtClean="0"/>
              <a:t>อาทิเช่น </a:t>
            </a:r>
            <a:r>
              <a:rPr lang="en-US" altLang="th-TH" smtClean="0"/>
              <a:t>printf, scanf, gets </a:t>
            </a:r>
            <a:r>
              <a:rPr lang="th-TH" altLang="th-TH" smtClean="0"/>
              <a:t>ฯลฯ ใน </a:t>
            </a:r>
            <a:r>
              <a:rPr lang="en-US" altLang="th-TH" smtClean="0"/>
              <a:t>standard I/O </a:t>
            </a:r>
            <a:r>
              <a:rPr lang="th-TH" altLang="th-TH" smtClean="0"/>
              <a:t>หรือ </a:t>
            </a:r>
            <a:r>
              <a:rPr lang="en-US" altLang="th-TH" smtClean="0"/>
              <a:t>stdio.h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969BB424-8DA9-4ACC-954C-EAD73AE8CCA4}" type="slidenum">
              <a:rPr lang="en-US" altLang="th-TH">
                <a:latin typeface="Calibri" panose="020F0502020204030204" pitchFamily="34" charset="0"/>
              </a:rPr>
              <a:pPr eaLnBrk="1" hangingPunct="1"/>
              <a:t>5</a:t>
            </a:fld>
            <a:endParaRPr lang="en-US" altLang="th-TH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357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th-TH" altLang="th-TH" smtClean="0"/>
              <a:t>ในที่นี้เราสามารถสร้างฟังก์ชันที่มีการทำงานเฉพาะเจาะจงอย่างที่ต้องการได้ เพื่อช่วยลดจำนวนบรรทัดที่ต้องเขียนลงในกรณีที่มีการเรียกใช้หลายๆครั้ง </a:t>
            </a:r>
            <a:endParaRPr lang="en-US" alt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FDE1B625-D90B-41A0-9712-F77F9941ACD9}" type="slidenum">
              <a:rPr lang="en-US" altLang="th-TH">
                <a:latin typeface="Calibri" panose="020F0502020204030204" pitchFamily="34" charset="0"/>
              </a:rPr>
              <a:pPr eaLnBrk="1" hangingPunct="1"/>
              <a:t>6</a:t>
            </a:fld>
            <a:endParaRPr lang="en-US" altLang="th-TH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767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th-TH" altLang="th-TH" smtClean="0"/>
              <a:t>ในตัวอย่างนี้ ฟังก์ชัน </a:t>
            </a:r>
            <a:r>
              <a:rPr lang="en-US" altLang="th-TH" smtClean="0"/>
              <a:t>square() </a:t>
            </a:r>
            <a:r>
              <a:rPr lang="th-TH" altLang="th-TH" smtClean="0"/>
              <a:t>ได้ถูกสร้างขึ้นมาเพื่อการคำนวณเลขยกกำลังสอง ทั้งหมด </a:t>
            </a:r>
            <a:r>
              <a:rPr lang="en-US" altLang="th-TH" smtClean="0"/>
              <a:t>10 </a:t>
            </a:r>
            <a:r>
              <a:rPr lang="th-TH" altLang="th-TH" smtClean="0"/>
              <a:t>ครั้ง </a:t>
            </a:r>
          </a:p>
          <a:p>
            <a:r>
              <a:rPr lang="th-TH" altLang="th-TH" smtClean="0"/>
              <a:t>โดยฟังก์ชันดังกล่าวจะรับค่า</a:t>
            </a:r>
            <a:r>
              <a:rPr lang="en-US" altLang="th-TH" smtClean="0"/>
              <a:t> (i) </a:t>
            </a:r>
            <a:r>
              <a:rPr lang="th-TH" altLang="th-TH" smtClean="0"/>
              <a:t>จาก </a:t>
            </a:r>
            <a:r>
              <a:rPr lang="en-US" altLang="th-TH" smtClean="0"/>
              <a:t>code </a:t>
            </a:r>
            <a:r>
              <a:rPr lang="th-TH" altLang="th-TH" smtClean="0"/>
              <a:t>ในโปรแกรม</a:t>
            </a:r>
            <a:r>
              <a:rPr lang="en-US" altLang="th-TH" smtClean="0"/>
              <a:t> main</a:t>
            </a:r>
          </a:p>
          <a:p>
            <a:r>
              <a:rPr lang="th-TH" altLang="th-TH" smtClean="0"/>
              <a:t>และเมื่อทำการคำนวณสำเร็จ จะส่งผลลัพธ์แบบ </a:t>
            </a:r>
            <a:r>
              <a:rPr lang="en-US" altLang="th-TH" smtClean="0"/>
              <a:t>integer </a:t>
            </a:r>
            <a:r>
              <a:rPr lang="th-TH" altLang="th-TH" smtClean="0"/>
              <a:t>คืนให้กับผู้เรียกใช้</a:t>
            </a:r>
            <a:r>
              <a:rPr lang="en-US" altLang="th-TH" smtClean="0"/>
              <a:t> </a:t>
            </a:r>
            <a:r>
              <a:rPr lang="th-TH" altLang="th-TH" smtClean="0"/>
              <a:t>เพื่อทำการพิมพ์</a:t>
            </a:r>
            <a:r>
              <a:rPr lang="en-US" altLang="th-TH" smtClean="0"/>
              <a:t> (printf</a:t>
            </a:r>
            <a:r>
              <a:rPr lang="th-TH" altLang="th-TH" smtClean="0"/>
              <a:t> </a:t>
            </a:r>
            <a:r>
              <a:rPr lang="en-US" altLang="th-TH" smtClean="0"/>
              <a:t>) </a:t>
            </a:r>
            <a:r>
              <a:rPr lang="th-TH" altLang="th-TH" smtClean="0"/>
              <a:t>ต่อไป </a:t>
            </a:r>
            <a:endParaRPr lang="en-US" alt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85DA8655-097A-4233-B5BC-086ABB3E95A2}" type="slidenum">
              <a:rPr lang="en-US" altLang="th-TH">
                <a:latin typeface="Calibri" panose="020F0502020204030204" pitchFamily="34" charset="0"/>
              </a:rPr>
              <a:pPr eaLnBrk="1" hangingPunct="1"/>
              <a:t>7</a:t>
            </a:fld>
            <a:endParaRPr lang="en-US" altLang="th-TH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99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th-TH" altLang="th-TH" smtClean="0"/>
              <a:t>ผู้เรียกในฟังก์ชัน </a:t>
            </a:r>
            <a:r>
              <a:rPr lang="en-US" altLang="th-TH" smtClean="0"/>
              <a:t>main </a:t>
            </a:r>
            <a:r>
              <a:rPr lang="th-TH" altLang="th-TH" smtClean="0"/>
              <a:t>ส่งค่าที่ถูกเรียกว่า </a:t>
            </a:r>
            <a:r>
              <a:rPr lang="en-US" altLang="th-TH" smtClean="0"/>
              <a:t>x</a:t>
            </a:r>
            <a:r>
              <a:rPr lang="th-TH" altLang="th-TH" smtClean="0"/>
              <a:t> ไปให้ฟังก์ชัน</a:t>
            </a:r>
            <a:r>
              <a:rPr lang="en-US" altLang="th-TH" smtClean="0"/>
              <a:t> square </a:t>
            </a:r>
            <a:r>
              <a:rPr lang="th-TH" altLang="th-TH" smtClean="0"/>
              <a:t>ใน โปรแกรม </a:t>
            </a:r>
            <a:r>
              <a:rPr lang="en-US" altLang="th-TH" smtClean="0"/>
              <a:t>square </a:t>
            </a:r>
            <a:r>
              <a:rPr lang="th-TH" altLang="th-TH" smtClean="0"/>
              <a:t>โดยค่าถูกเรียกว่า</a:t>
            </a:r>
            <a:r>
              <a:rPr lang="en-US" altLang="th-TH" smtClean="0"/>
              <a:t> x </a:t>
            </a:r>
            <a:r>
              <a:rPr lang="th-TH" altLang="th-TH" smtClean="0"/>
              <a:t>นั้นจะถูกเรียกว่า</a:t>
            </a:r>
            <a:r>
              <a:rPr lang="en-US" altLang="th-TH" smtClean="0"/>
              <a:t> y </a:t>
            </a:r>
            <a:r>
              <a:rPr lang="th-TH" altLang="th-TH" smtClean="0"/>
              <a:t>ใน</a:t>
            </a:r>
            <a:r>
              <a:rPr lang="en-US" altLang="th-TH" smtClean="0"/>
              <a:t> square </a:t>
            </a:r>
            <a:endParaRPr lang="th-TH" altLang="th-TH" smtClean="0"/>
          </a:p>
          <a:p>
            <a:r>
              <a:rPr lang="th-TH" altLang="th-TH" smtClean="0"/>
              <a:t>และ ผลลัพธ์ที่ได้จากโปรแกรม </a:t>
            </a:r>
            <a:r>
              <a:rPr lang="en-US" altLang="th-TH" smtClean="0"/>
              <a:t>square </a:t>
            </a:r>
            <a:r>
              <a:rPr lang="th-TH" altLang="th-TH" smtClean="0"/>
              <a:t>นั้นถูกส่งคืนไปให้ ฟังก์ชัน </a:t>
            </a:r>
            <a:r>
              <a:rPr lang="en-US" altLang="th-TH" smtClean="0"/>
              <a:t>printf </a:t>
            </a:r>
            <a:r>
              <a:rPr lang="th-TH" altLang="th-TH" smtClean="0"/>
              <a:t>เพื่อแสดงค่าต่อไป</a:t>
            </a:r>
            <a:r>
              <a:rPr lang="en-US" altLang="th-TH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223BA32F-C36A-45BF-8BEA-C1078A24A14C}" type="slidenum">
              <a:rPr lang="en-US" altLang="th-TH">
                <a:latin typeface="Calibri" panose="020F0502020204030204" pitchFamily="34" charset="0"/>
              </a:rPr>
              <a:pPr eaLnBrk="1" hangingPunct="1"/>
              <a:t>8</a:t>
            </a:fld>
            <a:endParaRPr lang="en-US" altLang="th-TH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284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th-TH" altLang="th-TH" smtClean="0"/>
              <a:t>ตัวอย่างของ </a:t>
            </a:r>
            <a:r>
              <a:rPr lang="en-US" altLang="th-TH" smtClean="0">
                <a:latin typeface="Times New Roman" panose="02020603050405020304" pitchFamily="18" charset="0"/>
                <a:ea typeface="Cordia New" panose="020B0304020202020204" pitchFamily="34" charset="-34"/>
                <a:cs typeface="Times New Roman" panose="02020603050405020304" pitchFamily="18" charset="0"/>
              </a:rPr>
              <a:t>return-type-value</a:t>
            </a:r>
            <a:r>
              <a:rPr lang="th-TH" altLang="th-TH" smtClean="0">
                <a:latin typeface="Times New Roman" panose="02020603050405020304" pitchFamily="18" charset="0"/>
                <a:ea typeface="Cordia New" panose="020B0304020202020204" pitchFamily="34" charset="-34"/>
                <a:cs typeface="Times New Roman" panose="02020603050405020304" pitchFamily="18" charset="0"/>
              </a:rPr>
              <a:t> คือ </a:t>
            </a:r>
            <a:r>
              <a:rPr lang="en-US" altLang="th-TH" smtClean="0">
                <a:latin typeface="Times New Roman" panose="02020603050405020304" pitchFamily="18" charset="0"/>
                <a:ea typeface="Cordia New" panose="020B0304020202020204" pitchFamily="34" charset="-34"/>
                <a:cs typeface="Times New Roman" panose="02020603050405020304" pitchFamily="18" charset="0"/>
              </a:rPr>
              <a:t>int, float, char, </a:t>
            </a:r>
            <a:r>
              <a:rPr lang="th-TH" altLang="th-TH" smtClean="0">
                <a:latin typeface="Times New Roman" panose="02020603050405020304" pitchFamily="18" charset="0"/>
                <a:ea typeface="Cordia New" panose="020B0304020202020204" pitchFamily="34" charset="-34"/>
                <a:cs typeface="Times New Roman" panose="02020603050405020304" pitchFamily="18" charset="0"/>
              </a:rPr>
              <a:t>หรือ </a:t>
            </a:r>
            <a:r>
              <a:rPr lang="en-US" altLang="th-TH" smtClean="0">
                <a:latin typeface="Times New Roman" panose="02020603050405020304" pitchFamily="18" charset="0"/>
                <a:ea typeface="Cordia New" panose="020B0304020202020204" pitchFamily="34" charset="-34"/>
                <a:cs typeface="Times New Roman" panose="02020603050405020304" pitchFamily="18" charset="0"/>
              </a:rPr>
              <a:t>void</a:t>
            </a:r>
          </a:p>
          <a:p>
            <a:r>
              <a:rPr lang="en-US" altLang="th-TH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function-name </a:t>
            </a:r>
            <a:r>
              <a:rPr lang="th-TH" altLang="th-TH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นั้นจะเป็นชื่อถูกเรียกโดยฟังก์ชันอื่น</a:t>
            </a:r>
          </a:p>
          <a:p>
            <a:r>
              <a:rPr lang="th-TH" altLang="th-TH" smtClean="0">
                <a:latin typeface="Times New Roman" panose="02020603050405020304" pitchFamily="18" charset="0"/>
              </a:rPr>
              <a:t>จำนวนตัวแปรที่ส่งผ่านโดยผู้เรียกใช้และที่ถูกเรียกซึ่งปรากฏอยู่ใน </a:t>
            </a:r>
            <a:r>
              <a:rPr lang="en-US" altLang="th-TH" smtClean="0">
                <a:latin typeface="Times New Roman" panose="02020603050405020304" pitchFamily="18" charset="0"/>
              </a:rPr>
              <a:t>parameter-list </a:t>
            </a:r>
            <a:r>
              <a:rPr lang="th-TH" altLang="th-TH" smtClean="0">
                <a:latin typeface="Times New Roman" panose="02020603050405020304" pitchFamily="18" charset="0"/>
              </a:rPr>
              <a:t>นั้นจะต้องเท่ากัน</a:t>
            </a:r>
          </a:p>
          <a:p>
            <a:r>
              <a:rPr lang="en-US" altLang="th-TH" smtClean="0">
                <a:latin typeface="Times New Roman" panose="02020603050405020304" pitchFamily="18" charset="0"/>
              </a:rPr>
              <a:t>declaration </a:t>
            </a:r>
            <a:r>
              <a:rPr lang="th-TH" altLang="th-TH" smtClean="0">
                <a:latin typeface="Times New Roman" panose="02020603050405020304" pitchFamily="18" charset="0"/>
              </a:rPr>
              <a:t>คือ การประกาศตัวแปรอื่นๆที่ยังไม่ได้ระบุไว้ใน </a:t>
            </a:r>
            <a:r>
              <a:rPr lang="en-US" altLang="th-TH" smtClean="0">
                <a:latin typeface="Times New Roman" panose="02020603050405020304" pitchFamily="18" charset="0"/>
              </a:rPr>
              <a:t>parameter-list</a:t>
            </a:r>
            <a:endParaRPr lang="en-US" alt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3B4A0E78-979D-489E-879B-59AAD7675AAA}" type="slidenum">
              <a:rPr lang="en-US" altLang="th-TH">
                <a:latin typeface="Calibri" panose="020F0502020204030204" pitchFamily="34" charset="0"/>
              </a:rPr>
              <a:pPr eaLnBrk="1" hangingPunct="1"/>
              <a:t>9</a:t>
            </a:fld>
            <a:endParaRPr lang="en-US" altLang="th-TH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0968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th-TH" smtClean="0"/>
              <a:t>myprint() </a:t>
            </a:r>
            <a:r>
              <a:rPr lang="th-TH" altLang="th-TH" smtClean="0"/>
              <a:t>นั้นไม่ต้องส่งคืนค่าใดๆ เมื่อถูกเรียกใช้ และในที่นี้ไม่ได้รับค่าใดๆจาก </a:t>
            </a:r>
            <a:r>
              <a:rPr lang="en-US" altLang="th-TH" smtClean="0"/>
              <a:t>main </a:t>
            </a:r>
            <a:r>
              <a:rPr lang="th-TH" altLang="th-TH" smtClean="0"/>
              <a:t>เช่นกัน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3CD68308-7994-4D31-B460-C33CCC1CDDAC}" type="slidenum">
              <a:rPr lang="en-US" altLang="th-TH">
                <a:latin typeface="Calibri" panose="020F0502020204030204" pitchFamily="34" charset="0"/>
              </a:rPr>
              <a:pPr eaLnBrk="1" hangingPunct="1"/>
              <a:t>10</a:t>
            </a:fld>
            <a:endParaRPr lang="en-US" altLang="th-TH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09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0E35-AB8D-46A8-A2BF-46B8C92133CD}" type="datetime1">
              <a:rPr lang="th-TH" smtClean="0"/>
              <a:t>14/03/59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3565088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50E0-2D1D-4733-AF4E-254302BC5BCA}" type="datetime1">
              <a:rPr lang="th-TH" smtClean="0"/>
              <a:t>14/03/59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23130138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6CFE9-6A46-45A6-A716-6A5F0EDB9AFB}" type="datetime1">
              <a:rPr lang="th-TH" smtClean="0"/>
              <a:t>14/03/59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9497826"/>
      </p:ext>
    </p:extLst>
  </p:cSld>
  <p:clrMapOvr>
    <a:masterClrMapping/>
  </p:clrMapOvr>
  <p:transition spd="slow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C871A-6861-4706-8098-F1CC03BA73D3}" type="datetime1">
              <a:rPr lang="th-TH" smtClean="0"/>
              <a:t>14/03/59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3005549"/>
      </p:ext>
    </p:extLst>
  </p:cSld>
  <p:clrMapOvr>
    <a:masterClrMapping/>
  </p:clrMapOvr>
  <p:transition spd="slow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BC15-6554-4CFE-9668-7C9DF000B8A9}" type="datetime1">
              <a:rPr lang="th-TH" smtClean="0"/>
              <a:t>14/03/59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7515976"/>
      </p:ext>
    </p:extLst>
  </p:cSld>
  <p:clrMapOvr>
    <a:masterClrMapping/>
  </p:clrMapOvr>
  <p:transition spd="slow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2110-3611-4508-B3CF-604A46B46A0D}" type="datetime1">
              <a:rPr lang="th-TH" smtClean="0"/>
              <a:t>14/03/59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06151545"/>
      </p:ext>
    </p:extLst>
  </p:cSld>
  <p:clrMapOvr>
    <a:masterClrMapping/>
  </p:clrMapOvr>
  <p:transition spd="slow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BF03-713E-4939-89AF-EF48633B7CCC}" type="datetime1">
              <a:rPr lang="th-TH" smtClean="0"/>
              <a:t>14/03/59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3247659"/>
      </p:ext>
    </p:extLst>
  </p:cSld>
  <p:clrMapOvr>
    <a:masterClrMapping/>
  </p:clrMapOvr>
  <p:transition spd="slow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CF108-29E0-4094-B149-4C57C0A5A8C5}" type="datetime1">
              <a:rPr lang="th-TH" smtClean="0"/>
              <a:t>14/03/59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53707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F445E-0FB6-4D9B-BA3C-BD066C198207}" type="datetime1">
              <a:rPr lang="th-TH" smtClean="0"/>
              <a:t>14/03/59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3879961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63D3-00E6-4753-A813-D00D5F9CE64F}" type="datetime1">
              <a:rPr lang="th-TH" smtClean="0"/>
              <a:t>14/03/59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309505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7E565-A011-4365-89D8-B3686E926040}" type="datetime1">
              <a:rPr lang="th-TH" smtClean="0"/>
              <a:t>14/03/59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0913752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19A8-04CF-408E-9E8A-21023BADDC67}" type="datetime1">
              <a:rPr lang="th-TH" smtClean="0"/>
              <a:t>14/03/59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3962583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658B7-BBD2-4F82-B934-8AF754880622}" type="datetime1">
              <a:rPr lang="th-TH" smtClean="0"/>
              <a:t>14/03/59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262865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6307-C173-4F93-B7BA-53D2630299C0}" type="datetime1">
              <a:rPr lang="th-TH" smtClean="0"/>
              <a:t>14/03/59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97631209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7C4D-E3A0-4A7A-95AD-D2D790CE0AA9}" type="datetime1">
              <a:rPr lang="th-TH" smtClean="0"/>
              <a:t>14/03/59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5038569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957D6-95EA-4034-AC73-36C2F95E084F}" type="datetime1">
              <a:rPr lang="th-TH" smtClean="0"/>
              <a:t>14/03/59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2009692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674B0-0AEE-444B-B244-11DB695C18E2}" type="datetime1">
              <a:rPr lang="th-TH" smtClean="0"/>
              <a:t>14/03/59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accent1"/>
                </a:solidFill>
              </a:defRPr>
            </a:lvl1pPr>
          </a:lstStyle>
          <a:p>
            <a:fld id="{C83E197D-FABA-4403-B47C-93EF2E624B9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4735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ransition spd="slow">
    <p:pull/>
  </p:transition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บทที่ </a:t>
            </a:r>
            <a:r>
              <a:rPr lang="en-US" dirty="0"/>
              <a:t>9</a:t>
            </a:r>
            <a:r>
              <a:rPr lang="en-US" dirty="0" smtClean="0"/>
              <a:t> </a:t>
            </a:r>
            <a:r>
              <a:rPr lang="th-TH" dirty="0" smtClean="0"/>
              <a:t>ฟังก์ชัน </a:t>
            </a:r>
            <a:r>
              <a:rPr lang="en-US" dirty="0" smtClean="0"/>
              <a:t>(Function)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รายวิชา </a:t>
            </a:r>
            <a:r>
              <a:rPr lang="th-TH" dirty="0" err="1" smtClean="0"/>
              <a:t>สธ</a:t>
            </a:r>
            <a:r>
              <a:rPr lang="th-TH" dirty="0"/>
              <a:t> </a:t>
            </a:r>
            <a:r>
              <a:rPr lang="en-US" dirty="0" smtClean="0"/>
              <a:t>113 </a:t>
            </a:r>
            <a:r>
              <a:rPr lang="th-TH" dirty="0" smtClean="0"/>
              <a:t>การออกแบบโปรแกรมทางธุรกิจเบื้องต้น</a:t>
            </a:r>
          </a:p>
          <a:p>
            <a:r>
              <a:rPr lang="th-TH" dirty="0" smtClean="0"/>
              <a:t>อ.อภิพงศ์ </a:t>
            </a:r>
            <a:r>
              <a:rPr lang="th-TH" dirty="0" err="1" smtClean="0"/>
              <a:t>ปิง</a:t>
            </a:r>
            <a:r>
              <a:rPr lang="th-TH" dirty="0" smtClean="0"/>
              <a:t>ยศ</a:t>
            </a:r>
            <a:endParaRPr lang="th-TH" dirty="0"/>
          </a:p>
        </p:txBody>
      </p:sp>
      <p:pic>
        <p:nvPicPr>
          <p:cNvPr id="1026" name="Picture 2" descr="http://valenciacollege.edu/asdegrees/information-technology/images/it-computer-programming-analysi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968" y="0"/>
            <a:ext cx="9169201" cy="309804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94627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E5DDDEB3-B740-456D-941F-76DF0FEA699E}" type="slidenum">
              <a:rPr lang="en-US" altLang="th-TH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10</a:t>
            </a:fld>
            <a:endParaRPr lang="th-TH" altLang="th-TH">
              <a:solidFill>
                <a:srgbClr val="898989"/>
              </a:solidFill>
              <a:latin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1" y="731838"/>
            <a:ext cx="8177213" cy="11731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h-TH" altLang="th-TH" sz="440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รูปแบบที่</a:t>
            </a:r>
            <a:r>
              <a:rPr lang="en-US" altLang="th-TH" sz="440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1</a:t>
            </a:r>
            <a:r>
              <a:rPr lang="en-US" altLang="th-TH" sz="4400"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en-US" altLang="th-TH" sz="440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altLang="th-TH" b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ตัวอย่างที่ 1</a:t>
            </a:r>
            <a:r>
              <a:rPr lang="en-US" altLang="th-TH" b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: </a:t>
            </a:r>
            <a:r>
              <a:rPr lang="th-TH" alt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ฟังก์ชันที่ไม่รับผ่านค่าตัวแปร และไม่ส่งผ่านค่ากลับ</a:t>
            </a:r>
            <a:endParaRPr lang="th-TH" altLang="th-TH" sz="44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054" name="Text Box 2"/>
          <p:cNvSpPr txBox="1">
            <a:spLocks noChangeArrowheads="1"/>
          </p:cNvSpPr>
          <p:nvPr/>
        </p:nvSpPr>
        <p:spPr bwMode="auto">
          <a:xfrm>
            <a:off x="1981200" y="2438400"/>
            <a:ext cx="3429000" cy="2895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th-TH" sz="2000"/>
              <a:t>void main()</a:t>
            </a:r>
            <a:endParaRPr lang="en-US" altLang="th-TH" sz="2000"/>
          </a:p>
          <a:p>
            <a:pPr eaLnBrk="1" hangingPunct="1"/>
            <a:r>
              <a:rPr lang="th-TH" altLang="th-TH" sz="2000"/>
              <a:t>{</a:t>
            </a:r>
            <a:r>
              <a:rPr lang="en-US" altLang="th-TH" sz="2000"/>
              <a:t> </a:t>
            </a:r>
            <a:r>
              <a:rPr lang="th-TH" altLang="th-TH" sz="2000"/>
              <a:t>	</a:t>
            </a:r>
          </a:p>
          <a:p>
            <a:pPr eaLnBrk="1" hangingPunct="1"/>
            <a:r>
              <a:rPr lang="th-TH" altLang="th-TH" sz="2000"/>
              <a:t>        my_print</a:t>
            </a:r>
            <a:r>
              <a:rPr lang="en-US" altLang="th-TH" sz="2000"/>
              <a:t>()</a:t>
            </a:r>
            <a:r>
              <a:rPr lang="th-TH" altLang="th-TH" sz="2000"/>
              <a:t>;</a:t>
            </a:r>
            <a:endParaRPr lang="en-US" altLang="th-TH" sz="2000"/>
          </a:p>
          <a:p>
            <a:pPr eaLnBrk="1" hangingPunct="1"/>
            <a:r>
              <a:rPr lang="th-TH" altLang="th-TH" sz="2000"/>
              <a:t>}</a:t>
            </a:r>
            <a:endParaRPr lang="en-US" altLang="th-TH" sz="2000"/>
          </a:p>
          <a:p>
            <a:pPr eaLnBrk="1" hangingPunct="1"/>
            <a:r>
              <a:rPr lang="th-TH" altLang="th-TH" sz="2000"/>
              <a:t> </a:t>
            </a:r>
            <a:endParaRPr lang="en-US" altLang="th-TH" sz="2000"/>
          </a:p>
          <a:p>
            <a:pPr eaLnBrk="1" hangingPunct="1"/>
            <a:r>
              <a:rPr lang="th-TH" altLang="th-TH" sz="2000"/>
              <a:t>void my_print()</a:t>
            </a:r>
            <a:endParaRPr lang="en-US" altLang="th-TH" sz="2000"/>
          </a:p>
          <a:p>
            <a:pPr eaLnBrk="1" hangingPunct="1"/>
            <a:r>
              <a:rPr lang="th-TH" altLang="th-TH" sz="2000"/>
              <a:t>{</a:t>
            </a:r>
            <a:endParaRPr lang="en-US" altLang="th-TH" sz="2000"/>
          </a:p>
          <a:p>
            <a:pPr eaLnBrk="1" hangingPunct="1"/>
            <a:r>
              <a:rPr lang="th-TH" altLang="th-TH" sz="2000"/>
              <a:t>        printf(“Hello world”);</a:t>
            </a:r>
            <a:endParaRPr lang="en-US" altLang="th-TH" sz="2000"/>
          </a:p>
          <a:p>
            <a:pPr eaLnBrk="1" hangingPunct="1"/>
            <a:r>
              <a:rPr lang="th-TH" altLang="th-TH" sz="2000"/>
              <a:t>}</a:t>
            </a:r>
            <a:endParaRPr lang="en-US" altLang="th-TH" sz="2000"/>
          </a:p>
          <a:p>
            <a:pPr eaLnBrk="1" hangingPunct="1"/>
            <a:endParaRPr lang="en-US" altLang="th-TH" sz="190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5715001" y="2819401"/>
            <a:ext cx="4619625" cy="1730375"/>
            <a:chOff x="6048" y="3733"/>
            <a:chExt cx="4987" cy="1869"/>
          </a:xfrm>
        </p:grpSpPr>
        <p:graphicFrame>
          <p:nvGraphicFramePr>
            <p:cNvPr id="2050" name="Object 8"/>
            <p:cNvGraphicFramePr>
              <a:graphicFrameLocks noChangeAspect="1"/>
            </p:cNvGraphicFramePr>
            <p:nvPr/>
          </p:nvGraphicFramePr>
          <p:xfrm>
            <a:off x="6345" y="3811"/>
            <a:ext cx="999" cy="13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" r:id="rId4" imgW="3212280" imgH="3935520" progId="">
                    <p:embed/>
                  </p:oleObj>
                </mc:Choice>
                <mc:Fallback>
                  <p:oleObj r:id="rId4" imgW="3212280" imgH="393552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lum bright="7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45" y="3811"/>
                          <a:ext cx="999" cy="13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1" name="Object 9"/>
            <p:cNvGraphicFramePr>
              <a:graphicFrameLocks noChangeAspect="1"/>
            </p:cNvGraphicFramePr>
            <p:nvPr/>
          </p:nvGraphicFramePr>
          <p:xfrm>
            <a:off x="8712" y="3733"/>
            <a:ext cx="1404" cy="14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9" r:id="rId6" imgW="4218480" imgH="3951360" progId="">
                    <p:embed/>
                  </p:oleObj>
                </mc:Choice>
                <mc:Fallback>
                  <p:oleObj r:id="rId6" imgW="4218480" imgH="39513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lum bright="7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712" y="3733"/>
                          <a:ext cx="1404" cy="14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6" name="Text Box 10"/>
            <p:cNvSpPr txBox="1">
              <a:spLocks noChangeArrowheads="1"/>
            </p:cNvSpPr>
            <p:nvPr/>
          </p:nvSpPr>
          <p:spPr bwMode="auto">
            <a:xfrm>
              <a:off x="6048" y="5050"/>
              <a:ext cx="1512" cy="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en-US" altLang="th-TH" sz="2400">
                  <a:latin typeface="Times New Roman" panose="02020603050405020304" pitchFamily="18" charset="0"/>
                  <a:ea typeface="Angsana New" panose="02020603050405020304" pitchFamily="18" charset="-34"/>
                  <a:cs typeface="Times New Roman" panose="02020603050405020304" pitchFamily="18" charset="0"/>
                </a:rPr>
                <a:t>main</a:t>
              </a:r>
              <a:endParaRPr lang="th-TH" altLang="th-TH" sz="2400">
                <a:latin typeface="Times New Roman" panose="02020603050405020304" pitchFamily="18" charset="0"/>
                <a:ea typeface="Angsana New" panose="02020603050405020304" pitchFamily="18" charset="-34"/>
                <a:cs typeface="Times New Roman" panose="02020603050405020304" pitchFamily="18" charset="0"/>
              </a:endParaRPr>
            </a:p>
          </p:txBody>
        </p:sp>
        <p:sp>
          <p:nvSpPr>
            <p:cNvPr id="2057" name="Text Box 11"/>
            <p:cNvSpPr txBox="1">
              <a:spLocks noChangeArrowheads="1"/>
            </p:cNvSpPr>
            <p:nvPr/>
          </p:nvSpPr>
          <p:spPr bwMode="auto">
            <a:xfrm>
              <a:off x="9091" y="5050"/>
              <a:ext cx="1944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just" eaLnBrk="1" hangingPunct="1">
                <a:spcAft>
                  <a:spcPts val="1000"/>
                </a:spcAft>
              </a:pPr>
              <a:r>
                <a:rPr lang="en-US" altLang="th-TH" sz="2400">
                  <a:latin typeface="Times New Roman" panose="02020603050405020304" pitchFamily="18" charset="0"/>
                  <a:ea typeface="Angsana New" panose="02020603050405020304" pitchFamily="18" charset="-34"/>
                  <a:cs typeface="Times New Roman" panose="02020603050405020304" pitchFamily="18" charset="0"/>
                </a:rPr>
                <a:t>my_print</a:t>
              </a:r>
              <a:endParaRPr lang="th-TH" altLang="th-TH" sz="2400">
                <a:latin typeface="Times New Roman" panose="02020603050405020304" pitchFamily="18" charset="0"/>
                <a:ea typeface="Angsana New" panose="02020603050405020304" pitchFamily="18" charset="-34"/>
                <a:cs typeface="Times New Roman" panose="02020603050405020304" pitchFamily="18" charset="0"/>
              </a:endParaRPr>
            </a:p>
          </p:txBody>
        </p:sp>
        <p:sp>
          <p:nvSpPr>
            <p:cNvPr id="2058" name="Line 12"/>
            <p:cNvSpPr>
              <a:spLocks noChangeShapeType="1"/>
            </p:cNvSpPr>
            <p:nvPr/>
          </p:nvSpPr>
          <p:spPr bwMode="auto">
            <a:xfrm>
              <a:off x="7416" y="4377"/>
              <a:ext cx="151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2059" name="Text Box 13"/>
            <p:cNvSpPr txBox="1">
              <a:spLocks noChangeArrowheads="1"/>
            </p:cNvSpPr>
            <p:nvPr/>
          </p:nvSpPr>
          <p:spPr bwMode="auto">
            <a:xfrm>
              <a:off x="7426" y="3836"/>
              <a:ext cx="1336" cy="4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altLang="th-TH" sz="2400">
                  <a:latin typeface="Times New Roman" panose="02020603050405020304" pitchFamily="18" charset="0"/>
                  <a:ea typeface="Angsana New" panose="02020603050405020304" pitchFamily="18" charset="-34"/>
                  <a:cs typeface="Cordia New" panose="020B0304020202020204" pitchFamily="34" charset="-34"/>
                </a:rPr>
                <a:t>1. </a:t>
              </a:r>
              <a:r>
                <a:rPr lang="th-TH" altLang="th-TH" sz="2400">
                  <a:latin typeface="Times New Roman" panose="02020603050405020304" pitchFamily="18" charset="0"/>
                  <a:ea typeface="Angsana New" panose="02020603050405020304" pitchFamily="18" charset="-34"/>
                  <a:cs typeface="Cordia New" panose="020B0304020202020204" pitchFamily="34" charset="-34"/>
                </a:rPr>
                <a:t>ทำงาน </a:t>
              </a:r>
            </a:p>
          </p:txBody>
        </p:sp>
        <p:sp>
          <p:nvSpPr>
            <p:cNvPr id="2060" name="Line 14"/>
            <p:cNvSpPr>
              <a:spLocks noChangeShapeType="1"/>
            </p:cNvSpPr>
            <p:nvPr/>
          </p:nvSpPr>
          <p:spPr bwMode="auto">
            <a:xfrm>
              <a:off x="7416" y="4906"/>
              <a:ext cx="151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2061" name="Text Box 15"/>
            <p:cNvSpPr txBox="1">
              <a:spLocks noChangeArrowheads="1"/>
            </p:cNvSpPr>
            <p:nvPr/>
          </p:nvSpPr>
          <p:spPr bwMode="auto">
            <a:xfrm>
              <a:off x="9749" y="3898"/>
              <a:ext cx="1069" cy="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altLang="th-TH" sz="2400">
                  <a:latin typeface="Times New Roman" panose="02020603050405020304" pitchFamily="18" charset="0"/>
                  <a:ea typeface="Angsana New" panose="02020603050405020304" pitchFamily="18" charset="-34"/>
                  <a:cs typeface="Cordia New" panose="020B0304020202020204" pitchFamily="34" charset="-34"/>
                </a:rPr>
                <a:t>2. </a:t>
              </a:r>
              <a:r>
                <a:rPr lang="th-TH" altLang="th-TH" sz="2400">
                  <a:latin typeface="Times New Roman" panose="02020603050405020304" pitchFamily="18" charset="0"/>
                  <a:ea typeface="Angsana New" panose="02020603050405020304" pitchFamily="18" charset="-34"/>
                  <a:cs typeface="Cordia New" panose="020B0304020202020204" pitchFamily="34" charset="-34"/>
                </a:rPr>
                <a:t>พิมพ์</a:t>
              </a:r>
            </a:p>
          </p:txBody>
        </p:sp>
        <p:sp>
          <p:nvSpPr>
            <p:cNvPr id="2062" name="Text Box 16"/>
            <p:cNvSpPr txBox="1">
              <a:spLocks noChangeArrowheads="1"/>
            </p:cNvSpPr>
            <p:nvPr/>
          </p:nvSpPr>
          <p:spPr bwMode="auto">
            <a:xfrm>
              <a:off x="7323" y="4967"/>
              <a:ext cx="2037" cy="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altLang="th-TH" sz="2400">
                  <a:latin typeface="Times New Roman" panose="02020603050405020304" pitchFamily="18" charset="0"/>
                  <a:ea typeface="Angsana New" panose="02020603050405020304" pitchFamily="18" charset="-34"/>
                  <a:cs typeface="Times New Roman" panose="02020603050405020304" pitchFamily="18" charset="0"/>
                </a:rPr>
                <a:t>3. </a:t>
              </a:r>
              <a:r>
                <a:rPr lang="th-TH" altLang="th-TH" sz="2400">
                  <a:latin typeface="Times New Roman" panose="02020603050405020304" pitchFamily="18" charset="0"/>
                  <a:ea typeface="Angsana New" panose="02020603050405020304" pitchFamily="18" charset="-34"/>
                  <a:cs typeface="Cordia New" panose="020B0304020202020204" pitchFamily="34" charset="-34"/>
                </a:rPr>
                <a:t>เสร็จแล้วครับ</a:t>
              </a:r>
              <a:endParaRPr lang="th-TH" altLang="th-TH" sz="2400"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206293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EB1612D3-9695-4D8A-B2A9-6625E027C1B3}" type="slidenum">
              <a:rPr lang="en-US" altLang="th-TH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11</a:t>
            </a:fld>
            <a:endParaRPr lang="th-TH" altLang="th-TH">
              <a:solidFill>
                <a:srgbClr val="898989"/>
              </a:solidFill>
              <a:latin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1" y="731838"/>
            <a:ext cx="8177213" cy="944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h-TH" altLang="th-TH" sz="4400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รูปแบบที่ </a:t>
            </a:r>
            <a:r>
              <a:rPr lang="en-US" altLang="th-TH" sz="4400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 </a:t>
            </a:r>
            <a:r>
              <a:rPr lang="en-US" altLang="th-TH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en-US" altLang="th-TH" sz="4400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alt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ตัวอย่างที่ 2</a:t>
            </a:r>
            <a:r>
              <a:rPr lang="en-US" alt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.1: </a:t>
            </a:r>
            <a:r>
              <a:rPr lang="th-TH" alt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ฟังก์ชันที่มีการรับผ่านค่าตัวแปร แต่ไม่ส่งผ่านค่ากลับ</a:t>
            </a:r>
          </a:p>
        </p:txBody>
      </p:sp>
      <p:sp>
        <p:nvSpPr>
          <p:cNvPr id="3078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3429000" cy="2895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th-TH" sz="2000"/>
              <a:t>void main()</a:t>
            </a:r>
            <a:endParaRPr lang="en-US" altLang="th-TH" sz="2000"/>
          </a:p>
          <a:p>
            <a:pPr eaLnBrk="1" hangingPunct="1"/>
            <a:r>
              <a:rPr lang="th-TH" altLang="th-TH" sz="2000"/>
              <a:t>{</a:t>
            </a:r>
            <a:r>
              <a:rPr lang="en-US" altLang="th-TH" sz="2000"/>
              <a:t> </a:t>
            </a:r>
            <a:r>
              <a:rPr lang="th-TH" altLang="th-TH" sz="2000"/>
              <a:t>	</a:t>
            </a:r>
          </a:p>
          <a:p>
            <a:pPr eaLnBrk="1" hangingPunct="1"/>
            <a:r>
              <a:rPr lang="th-TH" altLang="th-TH" sz="2000"/>
              <a:t>        my_print</a:t>
            </a:r>
            <a:r>
              <a:rPr lang="en-US" altLang="th-TH" sz="2000"/>
              <a:t>(2)</a:t>
            </a:r>
            <a:r>
              <a:rPr lang="th-TH" altLang="th-TH" sz="2000"/>
              <a:t>;</a:t>
            </a:r>
            <a:endParaRPr lang="en-US" altLang="th-TH" sz="2000"/>
          </a:p>
          <a:p>
            <a:pPr eaLnBrk="1" hangingPunct="1"/>
            <a:r>
              <a:rPr lang="th-TH" altLang="th-TH" sz="2000"/>
              <a:t>}</a:t>
            </a:r>
            <a:endParaRPr lang="en-US" altLang="th-TH" sz="2000"/>
          </a:p>
          <a:p>
            <a:pPr eaLnBrk="1" hangingPunct="1"/>
            <a:r>
              <a:rPr lang="th-TH" altLang="th-TH" sz="2000"/>
              <a:t> </a:t>
            </a:r>
            <a:endParaRPr lang="en-US" altLang="th-TH" sz="2000"/>
          </a:p>
          <a:p>
            <a:pPr eaLnBrk="1" hangingPunct="1"/>
            <a:r>
              <a:rPr lang="th-TH" altLang="th-TH" sz="2000"/>
              <a:t>void my_print(</a:t>
            </a:r>
            <a:r>
              <a:rPr lang="en-US" altLang="th-TH" sz="2000"/>
              <a:t>int x)</a:t>
            </a:r>
          </a:p>
          <a:p>
            <a:pPr eaLnBrk="1" hangingPunct="1"/>
            <a:r>
              <a:rPr lang="th-TH" altLang="th-TH" sz="2000"/>
              <a:t>{</a:t>
            </a:r>
            <a:endParaRPr lang="en-US" altLang="th-TH" sz="2000"/>
          </a:p>
          <a:p>
            <a:pPr eaLnBrk="1" hangingPunct="1"/>
            <a:r>
              <a:rPr lang="th-TH" altLang="th-TH" sz="2000"/>
              <a:t>        printf(</a:t>
            </a:r>
            <a:r>
              <a:rPr lang="en-US" altLang="th-TH" sz="2000"/>
              <a:t>“%d”, x)</a:t>
            </a:r>
            <a:r>
              <a:rPr lang="th-TH" altLang="th-TH" sz="2000"/>
              <a:t>;</a:t>
            </a:r>
            <a:endParaRPr lang="en-US" altLang="th-TH" sz="2000"/>
          </a:p>
          <a:p>
            <a:pPr eaLnBrk="1" hangingPunct="1"/>
            <a:r>
              <a:rPr lang="th-TH" altLang="th-TH" sz="2000"/>
              <a:t>}</a:t>
            </a:r>
            <a:endParaRPr lang="en-US" altLang="th-TH" sz="2000"/>
          </a:p>
          <a:p>
            <a:pPr eaLnBrk="1" hangingPunct="1"/>
            <a:endParaRPr lang="en-US" altLang="th-TH" sz="190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3079" name="Group 7"/>
          <p:cNvGrpSpPr>
            <a:grpSpLocks/>
          </p:cNvGrpSpPr>
          <p:nvPr/>
        </p:nvGrpSpPr>
        <p:grpSpPr bwMode="auto">
          <a:xfrm>
            <a:off x="5715001" y="2819401"/>
            <a:ext cx="4619625" cy="1730375"/>
            <a:chOff x="6048" y="3733"/>
            <a:chExt cx="4987" cy="1869"/>
          </a:xfrm>
        </p:grpSpPr>
        <p:graphicFrame>
          <p:nvGraphicFramePr>
            <p:cNvPr id="3074" name="Object 2"/>
            <p:cNvGraphicFramePr>
              <a:graphicFrameLocks noChangeAspect="1"/>
            </p:cNvGraphicFramePr>
            <p:nvPr/>
          </p:nvGraphicFramePr>
          <p:xfrm>
            <a:off x="6345" y="3811"/>
            <a:ext cx="999" cy="13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2" r:id="rId4" imgW="3212280" imgH="3935520" progId="">
                    <p:embed/>
                  </p:oleObj>
                </mc:Choice>
                <mc:Fallback>
                  <p:oleObj r:id="rId4" imgW="3212280" imgH="393552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lum bright="7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45" y="3811"/>
                          <a:ext cx="999" cy="13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5" name="Object 3"/>
            <p:cNvGraphicFramePr>
              <a:graphicFrameLocks noChangeAspect="1"/>
            </p:cNvGraphicFramePr>
            <p:nvPr/>
          </p:nvGraphicFramePr>
          <p:xfrm>
            <a:off x="8712" y="3733"/>
            <a:ext cx="1404" cy="14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3" r:id="rId6" imgW="4218480" imgH="3951360" progId="">
                    <p:embed/>
                  </p:oleObj>
                </mc:Choice>
                <mc:Fallback>
                  <p:oleObj r:id="rId6" imgW="4218480" imgH="39513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lum bright="7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712" y="3733"/>
                          <a:ext cx="1404" cy="14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80" name="Text Box 10"/>
            <p:cNvSpPr txBox="1">
              <a:spLocks noChangeArrowheads="1"/>
            </p:cNvSpPr>
            <p:nvPr/>
          </p:nvSpPr>
          <p:spPr bwMode="auto">
            <a:xfrm>
              <a:off x="6048" y="5050"/>
              <a:ext cx="1512" cy="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en-US" altLang="th-TH" sz="2400">
                  <a:latin typeface="Times New Roman" panose="02020603050405020304" pitchFamily="18" charset="0"/>
                  <a:ea typeface="Angsana New" panose="02020603050405020304" pitchFamily="18" charset="-34"/>
                  <a:cs typeface="Times New Roman" panose="02020603050405020304" pitchFamily="18" charset="0"/>
                </a:rPr>
                <a:t>main</a:t>
              </a:r>
              <a:endParaRPr lang="th-TH" altLang="th-TH" sz="2400">
                <a:latin typeface="Times New Roman" panose="02020603050405020304" pitchFamily="18" charset="0"/>
                <a:ea typeface="Angsana New" panose="02020603050405020304" pitchFamily="18" charset="-34"/>
                <a:cs typeface="Times New Roman" panose="02020603050405020304" pitchFamily="18" charset="0"/>
              </a:endParaRPr>
            </a:p>
          </p:txBody>
        </p:sp>
        <p:sp>
          <p:nvSpPr>
            <p:cNvPr id="3081" name="Text Box 11"/>
            <p:cNvSpPr txBox="1">
              <a:spLocks noChangeArrowheads="1"/>
            </p:cNvSpPr>
            <p:nvPr/>
          </p:nvSpPr>
          <p:spPr bwMode="auto">
            <a:xfrm>
              <a:off x="9091" y="5050"/>
              <a:ext cx="1944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just" eaLnBrk="1" hangingPunct="1">
                <a:spcAft>
                  <a:spcPts val="1000"/>
                </a:spcAft>
              </a:pPr>
              <a:r>
                <a:rPr lang="en-US" altLang="th-TH" sz="2400">
                  <a:latin typeface="Times New Roman" panose="02020603050405020304" pitchFamily="18" charset="0"/>
                  <a:ea typeface="Angsana New" panose="02020603050405020304" pitchFamily="18" charset="-34"/>
                  <a:cs typeface="Times New Roman" panose="02020603050405020304" pitchFamily="18" charset="0"/>
                </a:rPr>
                <a:t>my_print</a:t>
              </a:r>
              <a:endParaRPr lang="th-TH" altLang="th-TH" sz="2400">
                <a:latin typeface="Times New Roman" panose="02020603050405020304" pitchFamily="18" charset="0"/>
                <a:ea typeface="Angsana New" panose="02020603050405020304" pitchFamily="18" charset="-34"/>
                <a:cs typeface="Times New Roman" panose="02020603050405020304" pitchFamily="18" charset="0"/>
              </a:endParaRPr>
            </a:p>
          </p:txBody>
        </p:sp>
        <p:sp>
          <p:nvSpPr>
            <p:cNvPr id="3082" name="Line 12"/>
            <p:cNvSpPr>
              <a:spLocks noChangeShapeType="1"/>
            </p:cNvSpPr>
            <p:nvPr/>
          </p:nvSpPr>
          <p:spPr bwMode="auto">
            <a:xfrm>
              <a:off x="7416" y="4377"/>
              <a:ext cx="151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083" name="Text Box 13"/>
            <p:cNvSpPr txBox="1">
              <a:spLocks noChangeArrowheads="1"/>
            </p:cNvSpPr>
            <p:nvPr/>
          </p:nvSpPr>
          <p:spPr bwMode="auto">
            <a:xfrm>
              <a:off x="7426" y="3836"/>
              <a:ext cx="1583" cy="4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altLang="th-TH" sz="2400">
                  <a:latin typeface="Times New Roman" panose="02020603050405020304" pitchFamily="18" charset="0"/>
                  <a:ea typeface="Angsana New" panose="02020603050405020304" pitchFamily="18" charset="-34"/>
                  <a:cs typeface="Cordia New" panose="020B0304020202020204" pitchFamily="34" charset="-34"/>
                </a:rPr>
                <a:t>1. </a:t>
              </a:r>
              <a:r>
                <a:rPr lang="th-TH" altLang="th-TH" sz="2400">
                  <a:latin typeface="Times New Roman" panose="02020603050405020304" pitchFamily="18" charset="0"/>
                  <a:ea typeface="Angsana New" panose="02020603050405020304" pitchFamily="18" charset="-34"/>
                  <a:cs typeface="Cordia New" panose="020B0304020202020204" pitchFamily="34" charset="-34"/>
                </a:rPr>
                <a:t>ทำงาน</a:t>
              </a:r>
              <a:r>
                <a:rPr lang="en-US" altLang="th-TH" sz="2400">
                  <a:latin typeface="Times New Roman" panose="02020603050405020304" pitchFamily="18" charset="0"/>
                  <a:ea typeface="Angsana New" panose="02020603050405020304" pitchFamily="18" charset="-34"/>
                  <a:cs typeface="Cordia New" panose="020B0304020202020204" pitchFamily="34" charset="-34"/>
                </a:rPr>
                <a:t>(2)</a:t>
              </a:r>
              <a:r>
                <a:rPr lang="th-TH" altLang="th-TH" sz="2400">
                  <a:latin typeface="Times New Roman" panose="02020603050405020304" pitchFamily="18" charset="0"/>
                  <a:ea typeface="Angsana New" panose="02020603050405020304" pitchFamily="18" charset="-34"/>
                  <a:cs typeface="Cordia New" panose="020B0304020202020204" pitchFamily="34" charset="-34"/>
                </a:rPr>
                <a:t> </a:t>
              </a:r>
            </a:p>
          </p:txBody>
        </p:sp>
        <p:sp>
          <p:nvSpPr>
            <p:cNvPr id="3084" name="Line 14"/>
            <p:cNvSpPr>
              <a:spLocks noChangeShapeType="1"/>
            </p:cNvSpPr>
            <p:nvPr/>
          </p:nvSpPr>
          <p:spPr bwMode="auto">
            <a:xfrm>
              <a:off x="7416" y="4906"/>
              <a:ext cx="151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085" name="Text Box 15"/>
            <p:cNvSpPr txBox="1">
              <a:spLocks noChangeArrowheads="1"/>
            </p:cNvSpPr>
            <p:nvPr/>
          </p:nvSpPr>
          <p:spPr bwMode="auto">
            <a:xfrm>
              <a:off x="9749" y="3898"/>
              <a:ext cx="1069" cy="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altLang="th-TH" sz="2400">
                  <a:latin typeface="Times New Roman" panose="02020603050405020304" pitchFamily="18" charset="0"/>
                  <a:ea typeface="Angsana New" panose="02020603050405020304" pitchFamily="18" charset="-34"/>
                  <a:cs typeface="Cordia New" panose="020B0304020202020204" pitchFamily="34" charset="-34"/>
                </a:rPr>
                <a:t>2. </a:t>
              </a:r>
              <a:r>
                <a:rPr lang="th-TH" altLang="th-TH" sz="2400">
                  <a:latin typeface="Times New Roman" panose="02020603050405020304" pitchFamily="18" charset="0"/>
                  <a:ea typeface="Angsana New" panose="02020603050405020304" pitchFamily="18" charset="-34"/>
                  <a:cs typeface="Cordia New" panose="020B0304020202020204" pitchFamily="34" charset="-34"/>
                </a:rPr>
                <a:t>พิมพ์</a:t>
              </a:r>
            </a:p>
          </p:txBody>
        </p:sp>
        <p:sp>
          <p:nvSpPr>
            <p:cNvPr id="3086" name="Text Box 16"/>
            <p:cNvSpPr txBox="1">
              <a:spLocks noChangeArrowheads="1"/>
            </p:cNvSpPr>
            <p:nvPr/>
          </p:nvSpPr>
          <p:spPr bwMode="auto">
            <a:xfrm>
              <a:off x="7323" y="4967"/>
              <a:ext cx="2037" cy="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altLang="th-TH" sz="2400">
                  <a:latin typeface="Times New Roman" panose="02020603050405020304" pitchFamily="18" charset="0"/>
                  <a:ea typeface="Angsana New" panose="02020603050405020304" pitchFamily="18" charset="-34"/>
                  <a:cs typeface="Times New Roman" panose="02020603050405020304" pitchFamily="18" charset="0"/>
                </a:rPr>
                <a:t>3. </a:t>
              </a:r>
              <a:r>
                <a:rPr lang="th-TH" altLang="th-TH" sz="2400">
                  <a:latin typeface="Times New Roman" panose="02020603050405020304" pitchFamily="18" charset="0"/>
                  <a:ea typeface="Angsana New" panose="02020603050405020304" pitchFamily="18" charset="-34"/>
                  <a:cs typeface="Cordia New" panose="020B0304020202020204" pitchFamily="34" charset="-34"/>
                </a:rPr>
                <a:t>เสร็จแล้วครับ</a:t>
              </a:r>
              <a:endParaRPr lang="th-TH" altLang="th-TH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2" name="Line Callout 1 1"/>
          <p:cNvSpPr/>
          <p:nvPr/>
        </p:nvSpPr>
        <p:spPr>
          <a:xfrm>
            <a:off x="4614862" y="1985963"/>
            <a:ext cx="1375259" cy="905653"/>
          </a:xfrm>
          <a:prstGeom prst="borderCallout1">
            <a:avLst>
              <a:gd name="adj1" fmla="val 48724"/>
              <a:gd name="adj2" fmla="val 1017"/>
              <a:gd name="adj3" fmla="val 115656"/>
              <a:gd name="adj4" fmla="val -5755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Argument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012101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CA3E5D26-6CEA-40C0-95BA-DD29C93813DF}" type="slidenum">
              <a:rPr lang="en-US" altLang="th-TH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12</a:t>
            </a:fld>
            <a:endParaRPr lang="th-TH" altLang="th-TH">
              <a:solidFill>
                <a:srgbClr val="898989"/>
              </a:solidFill>
              <a:latin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1" y="304800"/>
            <a:ext cx="8253413" cy="1295400"/>
          </a:xfrm>
        </p:spPr>
        <p:txBody>
          <a:bodyPr/>
          <a:lstStyle/>
          <a:p>
            <a:pPr eaLnBrk="1" hangingPunct="1"/>
            <a:r>
              <a:rPr lang="th-TH" altLang="th-TH" sz="440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รูปแบบที่ </a:t>
            </a:r>
            <a:r>
              <a:rPr lang="en-US" altLang="th-TH" sz="440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 </a:t>
            </a:r>
            <a:r>
              <a:rPr lang="en-US" altLang="th-TH" sz="4400"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en-US" altLang="th-TH" sz="440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altLang="th-TH" sz="3200">
                <a:latin typeface="Angsana New" panose="02020603050405020304" pitchFamily="18" charset="-34"/>
                <a:cs typeface="Angsana New" panose="02020603050405020304" pitchFamily="18" charset="-34"/>
              </a:rPr>
              <a:t>ตัวอย่างที่ 2</a:t>
            </a:r>
            <a:r>
              <a:rPr lang="en-US" altLang="th-TH" sz="3200">
                <a:latin typeface="Angsana New" panose="02020603050405020304" pitchFamily="18" charset="-34"/>
                <a:cs typeface="Angsana New" panose="02020603050405020304" pitchFamily="18" charset="-34"/>
              </a:rPr>
              <a:t>.2: </a:t>
            </a:r>
            <a:r>
              <a:rPr lang="th-TH" altLang="th-TH" sz="3200">
                <a:latin typeface="Angsana New" panose="02020603050405020304" pitchFamily="18" charset="-34"/>
                <a:cs typeface="Angsana New" panose="02020603050405020304" pitchFamily="18" charset="-34"/>
              </a:rPr>
              <a:t>ฟังก์ชันที่มีการรับผ่านค่าตัวแปร แต่ไม่ส่งผ่านค่ากลับ</a:t>
            </a:r>
            <a:endParaRPr lang="th-TH" altLang="th-TH" sz="44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102" name="Text Box 2"/>
          <p:cNvSpPr txBox="1">
            <a:spLocks noChangeArrowheads="1"/>
          </p:cNvSpPr>
          <p:nvPr/>
        </p:nvSpPr>
        <p:spPr bwMode="auto">
          <a:xfrm>
            <a:off x="1828800" y="1981200"/>
            <a:ext cx="3352800" cy="419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th-TH" sz="2000"/>
              <a:t>void main()</a:t>
            </a:r>
            <a:endParaRPr lang="en-US" altLang="th-TH" sz="2000"/>
          </a:p>
          <a:p>
            <a:pPr eaLnBrk="1" hangingPunct="1"/>
            <a:r>
              <a:rPr lang="th-TH" altLang="th-TH" sz="2000"/>
              <a:t>{</a:t>
            </a:r>
            <a:endParaRPr lang="en-US" altLang="th-TH" sz="2000"/>
          </a:p>
          <a:p>
            <a:pPr eaLnBrk="1" hangingPunct="1"/>
            <a:r>
              <a:rPr lang="th-TH" altLang="th-TH" sz="2000"/>
              <a:t>        my_print(‘a’, </a:t>
            </a:r>
            <a:r>
              <a:rPr lang="en-US" altLang="th-TH" sz="2000"/>
              <a:t>5)</a:t>
            </a:r>
            <a:r>
              <a:rPr lang="th-TH" altLang="th-TH" sz="2000"/>
              <a:t>;</a:t>
            </a:r>
            <a:endParaRPr lang="en-US" altLang="th-TH" sz="2000"/>
          </a:p>
          <a:p>
            <a:pPr eaLnBrk="1" hangingPunct="1"/>
            <a:r>
              <a:rPr lang="th-TH" altLang="th-TH" sz="2000"/>
              <a:t>}</a:t>
            </a:r>
            <a:endParaRPr lang="en-US" altLang="th-TH" sz="2000"/>
          </a:p>
          <a:p>
            <a:pPr eaLnBrk="1" hangingPunct="1"/>
            <a:r>
              <a:rPr lang="th-TH" altLang="th-TH" sz="2000"/>
              <a:t> </a:t>
            </a:r>
            <a:r>
              <a:rPr lang="en-US" altLang="th-TH" sz="2000"/>
              <a:t> </a:t>
            </a:r>
            <a:br>
              <a:rPr lang="en-US" altLang="th-TH" sz="2000"/>
            </a:br>
            <a:r>
              <a:rPr lang="th-TH" altLang="th-TH" sz="2000"/>
              <a:t>void my_print(char ch, int x)</a:t>
            </a:r>
            <a:endParaRPr lang="en-US" altLang="th-TH" sz="2000"/>
          </a:p>
          <a:p>
            <a:pPr eaLnBrk="1" hangingPunct="1"/>
            <a:r>
              <a:rPr lang="th-TH" altLang="th-TH" sz="2000"/>
              <a:t>{</a:t>
            </a:r>
            <a:endParaRPr lang="en-US" altLang="th-TH" sz="2000"/>
          </a:p>
          <a:p>
            <a:pPr eaLnBrk="1" hangingPunct="1"/>
            <a:r>
              <a:rPr lang="th-TH" altLang="th-TH" sz="2000"/>
              <a:t>        while (x </a:t>
            </a:r>
            <a:r>
              <a:rPr lang="en-US" altLang="th-TH" sz="2000"/>
              <a:t>&gt; 0)</a:t>
            </a:r>
          </a:p>
          <a:p>
            <a:pPr eaLnBrk="1" hangingPunct="1"/>
            <a:r>
              <a:rPr lang="th-TH" altLang="th-TH" sz="2000"/>
              <a:t>             {</a:t>
            </a:r>
            <a:endParaRPr lang="en-US" altLang="th-TH" sz="2000"/>
          </a:p>
          <a:p>
            <a:pPr eaLnBrk="1" hangingPunct="1"/>
            <a:r>
              <a:rPr lang="th-TH" altLang="th-TH" sz="2000"/>
              <a:t>	printf(“%c”, ch);</a:t>
            </a:r>
            <a:endParaRPr lang="en-US" altLang="th-TH" sz="2000"/>
          </a:p>
          <a:p>
            <a:pPr eaLnBrk="1" hangingPunct="1"/>
            <a:r>
              <a:rPr lang="th-TH" altLang="th-TH" sz="2000"/>
              <a:t>	x--;</a:t>
            </a:r>
            <a:endParaRPr lang="en-US" altLang="th-TH" sz="2000"/>
          </a:p>
          <a:p>
            <a:pPr eaLnBrk="1" hangingPunct="1"/>
            <a:r>
              <a:rPr lang="th-TH" altLang="th-TH" sz="2000"/>
              <a:t>             }</a:t>
            </a:r>
            <a:endParaRPr lang="en-US" altLang="th-TH" sz="2000"/>
          </a:p>
          <a:p>
            <a:pPr eaLnBrk="1" hangingPunct="1"/>
            <a:r>
              <a:rPr lang="th-TH" altLang="th-TH" sz="2000"/>
              <a:t>}</a:t>
            </a:r>
            <a:endParaRPr lang="en-US" altLang="th-TH" sz="2000"/>
          </a:p>
          <a:p>
            <a:pPr eaLnBrk="1" hangingPunct="1"/>
            <a:endParaRPr lang="en-US" altLang="th-TH" sz="190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4103" name="Group 7"/>
          <p:cNvGrpSpPr>
            <a:grpSpLocks/>
          </p:cNvGrpSpPr>
          <p:nvPr/>
        </p:nvGrpSpPr>
        <p:grpSpPr bwMode="auto">
          <a:xfrm>
            <a:off x="5257800" y="2819401"/>
            <a:ext cx="5334000" cy="1730375"/>
            <a:chOff x="5966" y="3733"/>
            <a:chExt cx="5758" cy="1869"/>
          </a:xfrm>
        </p:grpSpPr>
        <p:graphicFrame>
          <p:nvGraphicFramePr>
            <p:cNvPr id="4098" name="Object 2"/>
            <p:cNvGraphicFramePr>
              <a:graphicFrameLocks noChangeAspect="1"/>
            </p:cNvGraphicFramePr>
            <p:nvPr/>
          </p:nvGraphicFramePr>
          <p:xfrm>
            <a:off x="6263" y="3811"/>
            <a:ext cx="999" cy="13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6" r:id="rId4" imgW="3212280" imgH="3935520" progId="">
                    <p:embed/>
                  </p:oleObj>
                </mc:Choice>
                <mc:Fallback>
                  <p:oleObj r:id="rId4" imgW="3212280" imgH="393552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lum bright="7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63" y="3811"/>
                          <a:ext cx="999" cy="13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99" name="Object 3"/>
            <p:cNvGraphicFramePr>
              <a:graphicFrameLocks noChangeAspect="1"/>
            </p:cNvGraphicFramePr>
            <p:nvPr/>
          </p:nvGraphicFramePr>
          <p:xfrm>
            <a:off x="9618" y="3733"/>
            <a:ext cx="1404" cy="14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7" r:id="rId6" imgW="4218480" imgH="3951360" progId="">
                    <p:embed/>
                  </p:oleObj>
                </mc:Choice>
                <mc:Fallback>
                  <p:oleObj r:id="rId6" imgW="4218480" imgH="39513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lum bright="7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18" y="3733"/>
                          <a:ext cx="1404" cy="14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04" name="Text Box 10"/>
            <p:cNvSpPr txBox="1">
              <a:spLocks noChangeArrowheads="1"/>
            </p:cNvSpPr>
            <p:nvPr/>
          </p:nvSpPr>
          <p:spPr bwMode="auto">
            <a:xfrm>
              <a:off x="5966" y="5050"/>
              <a:ext cx="1512" cy="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en-US" altLang="th-TH" sz="2400">
                  <a:latin typeface="Times New Roman" panose="02020603050405020304" pitchFamily="18" charset="0"/>
                  <a:ea typeface="Angsana New" panose="02020603050405020304" pitchFamily="18" charset="-34"/>
                  <a:cs typeface="Times New Roman" panose="02020603050405020304" pitchFamily="18" charset="0"/>
                </a:rPr>
                <a:t>main</a:t>
              </a:r>
              <a:endParaRPr lang="th-TH" altLang="th-TH" sz="2400">
                <a:latin typeface="Times New Roman" panose="02020603050405020304" pitchFamily="18" charset="0"/>
                <a:ea typeface="Angsana New" panose="02020603050405020304" pitchFamily="18" charset="-34"/>
                <a:cs typeface="Times New Roman" panose="02020603050405020304" pitchFamily="18" charset="0"/>
              </a:endParaRPr>
            </a:p>
          </p:txBody>
        </p:sp>
        <p:sp>
          <p:nvSpPr>
            <p:cNvPr id="4105" name="Text Box 11"/>
            <p:cNvSpPr txBox="1">
              <a:spLocks noChangeArrowheads="1"/>
            </p:cNvSpPr>
            <p:nvPr/>
          </p:nvSpPr>
          <p:spPr bwMode="auto">
            <a:xfrm>
              <a:off x="9997" y="5050"/>
              <a:ext cx="1431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just" eaLnBrk="1" hangingPunct="1">
                <a:spcAft>
                  <a:spcPts val="1000"/>
                </a:spcAft>
              </a:pPr>
              <a:r>
                <a:rPr lang="en-US" altLang="th-TH" sz="2400">
                  <a:latin typeface="Times New Roman" panose="02020603050405020304" pitchFamily="18" charset="0"/>
                  <a:ea typeface="Angsana New" panose="02020603050405020304" pitchFamily="18" charset="-34"/>
                  <a:cs typeface="Times New Roman" panose="02020603050405020304" pitchFamily="18" charset="0"/>
                </a:rPr>
                <a:t>my_print</a:t>
              </a:r>
              <a:endParaRPr lang="th-TH" altLang="th-TH" sz="2400">
                <a:latin typeface="Times New Roman" panose="02020603050405020304" pitchFamily="18" charset="0"/>
                <a:ea typeface="Angsana New" panose="02020603050405020304" pitchFamily="18" charset="-34"/>
                <a:cs typeface="Times New Roman" panose="02020603050405020304" pitchFamily="18" charset="0"/>
              </a:endParaRPr>
            </a:p>
          </p:txBody>
        </p:sp>
        <p:sp>
          <p:nvSpPr>
            <p:cNvPr id="4106" name="Line 12"/>
            <p:cNvSpPr>
              <a:spLocks noChangeShapeType="1"/>
            </p:cNvSpPr>
            <p:nvPr/>
          </p:nvSpPr>
          <p:spPr bwMode="auto">
            <a:xfrm>
              <a:off x="7786" y="4377"/>
              <a:ext cx="151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4107" name="Text Box 13"/>
            <p:cNvSpPr txBox="1">
              <a:spLocks noChangeArrowheads="1"/>
            </p:cNvSpPr>
            <p:nvPr/>
          </p:nvSpPr>
          <p:spPr bwMode="auto">
            <a:xfrm>
              <a:off x="7344" y="3836"/>
              <a:ext cx="2488" cy="4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altLang="th-TH" sz="2400">
                  <a:latin typeface="Times New Roman" panose="02020603050405020304" pitchFamily="18" charset="0"/>
                  <a:ea typeface="Angsana New" panose="02020603050405020304" pitchFamily="18" charset="-34"/>
                  <a:cs typeface="Cordia New" panose="020B0304020202020204" pitchFamily="34" charset="-34"/>
                </a:rPr>
                <a:t>1. </a:t>
              </a:r>
              <a:r>
                <a:rPr lang="th-TH" altLang="th-TH" sz="2400">
                  <a:latin typeface="Times New Roman" panose="02020603050405020304" pitchFamily="18" charset="0"/>
                  <a:ea typeface="Angsana New" panose="02020603050405020304" pitchFamily="18" charset="-34"/>
                  <a:cs typeface="Cordia New" panose="020B0304020202020204" pitchFamily="34" charset="-34"/>
                </a:rPr>
                <a:t>ทำงาน</a:t>
              </a:r>
              <a:r>
                <a:rPr lang="en-US" altLang="th-TH" sz="2400">
                  <a:latin typeface="Times New Roman" panose="02020603050405020304" pitchFamily="18" charset="0"/>
                  <a:ea typeface="Angsana New" panose="02020603050405020304" pitchFamily="18" charset="-34"/>
                  <a:cs typeface="Cordia New" panose="020B0304020202020204" pitchFamily="34" charset="-34"/>
                </a:rPr>
                <a:t>(‘a’ </a:t>
              </a:r>
              <a:r>
                <a:rPr lang="th-TH" altLang="th-TH" sz="2400">
                  <a:latin typeface="Times New Roman" panose="02020603050405020304" pitchFamily="18" charset="0"/>
                  <a:ea typeface="Angsana New" panose="02020603050405020304" pitchFamily="18" charset="-34"/>
                  <a:cs typeface="Cordia New" panose="020B0304020202020204" pitchFamily="34" charset="-34"/>
                </a:rPr>
                <a:t>และ 5</a:t>
              </a:r>
              <a:r>
                <a:rPr lang="en-US" altLang="th-TH" sz="2400">
                  <a:latin typeface="Times New Roman" panose="02020603050405020304" pitchFamily="18" charset="0"/>
                  <a:ea typeface="Angsana New" panose="02020603050405020304" pitchFamily="18" charset="-34"/>
                  <a:cs typeface="Cordia New" panose="020B0304020202020204" pitchFamily="34" charset="-34"/>
                </a:rPr>
                <a:t>)</a:t>
              </a:r>
              <a:r>
                <a:rPr lang="th-TH" altLang="th-TH" sz="2400">
                  <a:latin typeface="Times New Roman" panose="02020603050405020304" pitchFamily="18" charset="0"/>
                  <a:ea typeface="Angsana New" panose="02020603050405020304" pitchFamily="18" charset="-34"/>
                  <a:cs typeface="Cordia New" panose="020B0304020202020204" pitchFamily="34" charset="-34"/>
                </a:rPr>
                <a:t> </a:t>
              </a:r>
            </a:p>
          </p:txBody>
        </p:sp>
        <p:sp>
          <p:nvSpPr>
            <p:cNvPr id="4108" name="Line 14"/>
            <p:cNvSpPr>
              <a:spLocks noChangeShapeType="1"/>
            </p:cNvSpPr>
            <p:nvPr/>
          </p:nvSpPr>
          <p:spPr bwMode="auto">
            <a:xfrm>
              <a:off x="7786" y="4906"/>
              <a:ext cx="151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4109" name="Text Box 15"/>
            <p:cNvSpPr txBox="1">
              <a:spLocks noChangeArrowheads="1"/>
            </p:cNvSpPr>
            <p:nvPr/>
          </p:nvSpPr>
          <p:spPr bwMode="auto">
            <a:xfrm>
              <a:off x="10655" y="3898"/>
              <a:ext cx="1069" cy="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altLang="th-TH" sz="2400">
                  <a:latin typeface="Times New Roman" panose="02020603050405020304" pitchFamily="18" charset="0"/>
                  <a:ea typeface="Angsana New" panose="02020603050405020304" pitchFamily="18" charset="-34"/>
                  <a:cs typeface="Cordia New" panose="020B0304020202020204" pitchFamily="34" charset="-34"/>
                </a:rPr>
                <a:t>2. </a:t>
              </a:r>
              <a:r>
                <a:rPr lang="th-TH" altLang="th-TH" sz="2400">
                  <a:latin typeface="Times New Roman" panose="02020603050405020304" pitchFamily="18" charset="0"/>
                  <a:ea typeface="Angsana New" panose="02020603050405020304" pitchFamily="18" charset="-34"/>
                  <a:cs typeface="Cordia New" panose="020B0304020202020204" pitchFamily="34" charset="-34"/>
                </a:rPr>
                <a:t>พิมพ์</a:t>
              </a:r>
            </a:p>
          </p:txBody>
        </p:sp>
        <p:sp>
          <p:nvSpPr>
            <p:cNvPr id="4110" name="Text Box 16"/>
            <p:cNvSpPr txBox="1">
              <a:spLocks noChangeArrowheads="1"/>
            </p:cNvSpPr>
            <p:nvPr/>
          </p:nvSpPr>
          <p:spPr bwMode="auto">
            <a:xfrm>
              <a:off x="7693" y="4967"/>
              <a:ext cx="2037" cy="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altLang="th-TH" sz="2400">
                  <a:latin typeface="Times New Roman" panose="02020603050405020304" pitchFamily="18" charset="0"/>
                  <a:ea typeface="Angsana New" panose="02020603050405020304" pitchFamily="18" charset="-34"/>
                  <a:cs typeface="Times New Roman" panose="02020603050405020304" pitchFamily="18" charset="0"/>
                </a:rPr>
                <a:t>3. </a:t>
              </a:r>
              <a:r>
                <a:rPr lang="th-TH" altLang="th-TH" sz="2400">
                  <a:latin typeface="Times New Roman" panose="02020603050405020304" pitchFamily="18" charset="0"/>
                  <a:ea typeface="Angsana New" panose="02020603050405020304" pitchFamily="18" charset="-34"/>
                  <a:cs typeface="Cordia New" panose="020B0304020202020204" pitchFamily="34" charset="-34"/>
                </a:rPr>
                <a:t>เสร็จแล้วครับ</a:t>
              </a:r>
              <a:endParaRPr lang="th-TH" altLang="th-TH" sz="2400"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229732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32A2DACA-E08E-4023-B11E-5F1D8E72E45C}" type="slidenum">
              <a:rPr lang="en-US" altLang="th-TH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13</a:t>
            </a:fld>
            <a:endParaRPr lang="th-TH" altLang="th-TH">
              <a:solidFill>
                <a:srgbClr val="898989"/>
              </a:solidFill>
              <a:latin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1" y="304800"/>
            <a:ext cx="8177213" cy="1371600"/>
          </a:xfrm>
        </p:spPr>
        <p:txBody>
          <a:bodyPr/>
          <a:lstStyle/>
          <a:p>
            <a:pPr eaLnBrk="1" hangingPunct="1"/>
            <a:r>
              <a:rPr lang="th-TH" altLang="th-TH" sz="440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รูปแบบที่ </a:t>
            </a:r>
            <a:r>
              <a:rPr lang="en-US" altLang="th-TH" sz="440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</a:t>
            </a:r>
            <a:r>
              <a:rPr lang="en-US" altLang="th-TH" sz="4400"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en-US" altLang="th-TH" sz="440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altLang="th-TH" b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ตัวอย่างที่ </a:t>
            </a:r>
            <a:r>
              <a:rPr lang="en-US" altLang="th-TH" b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3: </a:t>
            </a:r>
            <a:r>
              <a:rPr lang="th-TH" alt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ฟังก์ชันที่มีทั้งการรับผ่านค่า และส่งผ่านค่ากลับ</a:t>
            </a:r>
            <a:endParaRPr lang="th-TH" altLang="th-TH" sz="44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126" name="Text Box 2"/>
          <p:cNvSpPr txBox="1">
            <a:spLocks noChangeArrowheads="1"/>
          </p:cNvSpPr>
          <p:nvPr/>
        </p:nvSpPr>
        <p:spPr bwMode="auto">
          <a:xfrm>
            <a:off x="1828800" y="1666872"/>
            <a:ext cx="3505200" cy="5105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th-TH" sz="1600" dirty="0" err="1">
                <a:latin typeface="Times New Roman" panose="02020603050405020304" pitchFamily="18" charset="0"/>
              </a:rPr>
              <a:t>void</a:t>
            </a:r>
            <a:r>
              <a:rPr lang="th-TH" altLang="th-TH" sz="1600" dirty="0">
                <a:latin typeface="Times New Roman" panose="02020603050405020304" pitchFamily="18" charset="0"/>
              </a:rPr>
              <a:t> </a:t>
            </a:r>
            <a:r>
              <a:rPr lang="th-TH" altLang="th-TH" sz="1600" dirty="0" err="1">
                <a:latin typeface="Times New Roman" panose="02020603050405020304" pitchFamily="18" charset="0"/>
              </a:rPr>
              <a:t>main</a:t>
            </a:r>
            <a:r>
              <a:rPr lang="th-TH" altLang="th-TH" sz="1600" dirty="0">
                <a:latin typeface="Times New Roman" panose="02020603050405020304" pitchFamily="18" charset="0"/>
              </a:rPr>
              <a:t>()</a:t>
            </a:r>
            <a:endParaRPr lang="en-US" altLang="th-TH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h-TH" altLang="th-TH" sz="1600" dirty="0">
                <a:latin typeface="Times New Roman" panose="02020603050405020304" pitchFamily="18" charset="0"/>
              </a:rPr>
              <a:t>{</a:t>
            </a:r>
            <a:endParaRPr lang="en-US" altLang="th-TH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th-TH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th-TH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</a:t>
            </a:r>
            <a:r>
              <a:rPr lang="th-TH" altLang="th-TH" sz="1600" dirty="0" smtClean="0">
                <a:latin typeface="Times New Roman" panose="02020603050405020304" pitchFamily="18" charset="0"/>
              </a:rPr>
              <a:t> </a:t>
            </a:r>
            <a:r>
              <a:rPr lang="th-TH" altLang="th-TH" sz="1600" dirty="0" err="1">
                <a:latin typeface="Times New Roman" panose="02020603050405020304" pitchFamily="18" charset="0"/>
              </a:rPr>
              <a:t>ch</a:t>
            </a:r>
            <a:r>
              <a:rPr lang="th-TH" altLang="th-TH" sz="1600" dirty="0">
                <a:latin typeface="Times New Roman" panose="02020603050405020304" pitchFamily="18" charset="0"/>
              </a:rPr>
              <a:t>;</a:t>
            </a:r>
            <a:endParaRPr lang="en-US" altLang="th-TH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h-TH" altLang="th-TH" sz="1600" dirty="0">
                <a:latin typeface="Times New Roman" panose="02020603050405020304" pitchFamily="18" charset="0"/>
              </a:rPr>
              <a:t>        </a:t>
            </a:r>
            <a:r>
              <a:rPr lang="th-TH" altLang="th-TH" sz="1600" dirty="0" err="1">
                <a:latin typeface="Times New Roman" panose="02020603050405020304" pitchFamily="18" charset="0"/>
              </a:rPr>
              <a:t>ch</a:t>
            </a:r>
            <a:r>
              <a:rPr lang="th-TH" altLang="th-TH" sz="1600" dirty="0">
                <a:latin typeface="Times New Roman" panose="02020603050405020304" pitchFamily="18" charset="0"/>
              </a:rPr>
              <a:t> = </a:t>
            </a:r>
            <a:r>
              <a:rPr lang="th-TH" altLang="th-TH" sz="1600" dirty="0" err="1" smtClean="0">
                <a:latin typeface="Times New Roman" panose="02020603050405020304" pitchFamily="18" charset="0"/>
              </a:rPr>
              <a:t>my_print</a:t>
            </a:r>
            <a:r>
              <a:rPr lang="en-US" altLang="th-TH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</a:t>
            </a:r>
            <a:r>
              <a:rPr lang="en-US" altLang="th-TH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th-TH" altLang="th-TH" sz="1600" dirty="0">
                <a:latin typeface="Times New Roman" panose="02020603050405020304" pitchFamily="18" charset="0"/>
              </a:rPr>
              <a:t>;</a:t>
            </a:r>
            <a:endParaRPr lang="en-US" altLang="th-TH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h-TH" altLang="th-TH" sz="1600" dirty="0">
                <a:latin typeface="Times New Roman" panose="02020603050405020304" pitchFamily="18" charset="0"/>
              </a:rPr>
              <a:t>        </a:t>
            </a:r>
            <a:r>
              <a:rPr lang="th-TH" altLang="th-TH" sz="1600" dirty="0" err="1">
                <a:latin typeface="Times New Roman" panose="02020603050405020304" pitchFamily="18" charset="0"/>
              </a:rPr>
              <a:t>printf</a:t>
            </a:r>
            <a:r>
              <a:rPr lang="th-TH" altLang="th-TH" sz="1600" dirty="0">
                <a:latin typeface="Times New Roman" panose="02020603050405020304" pitchFamily="18" charset="0"/>
              </a:rPr>
              <a:t>(“%c\n”, </a:t>
            </a:r>
            <a:r>
              <a:rPr lang="th-TH" altLang="th-TH" sz="1600" dirty="0" err="1">
                <a:latin typeface="Times New Roman" panose="02020603050405020304" pitchFamily="18" charset="0"/>
              </a:rPr>
              <a:t>ch</a:t>
            </a:r>
            <a:r>
              <a:rPr lang="th-TH" altLang="th-TH" sz="1600" dirty="0">
                <a:latin typeface="Times New Roman" panose="02020603050405020304" pitchFamily="18" charset="0"/>
              </a:rPr>
              <a:t>);</a:t>
            </a:r>
            <a:endParaRPr lang="en-US" altLang="th-TH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h-TH" altLang="th-TH" sz="1600" dirty="0">
                <a:latin typeface="Times New Roman" panose="02020603050405020304" pitchFamily="18" charset="0"/>
              </a:rPr>
              <a:t>}</a:t>
            </a:r>
            <a:endParaRPr lang="en-US" altLang="th-TH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h-TH" altLang="th-TH" sz="1600" dirty="0">
                <a:latin typeface="Times New Roman" panose="02020603050405020304" pitchFamily="18" charset="0"/>
              </a:rPr>
              <a:t> </a:t>
            </a:r>
            <a:endParaRPr lang="en-US" altLang="th-TH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h-TH" altLang="th-TH" sz="1600" dirty="0">
                <a:latin typeface="Times New Roman" panose="02020603050405020304" pitchFamily="18" charset="0"/>
              </a:rPr>
              <a:t> char </a:t>
            </a:r>
            <a:r>
              <a:rPr lang="th-TH" altLang="th-TH" sz="1600" dirty="0" err="1" smtClean="0">
                <a:latin typeface="Times New Roman" panose="02020603050405020304" pitchFamily="18" charset="0"/>
              </a:rPr>
              <a:t>my_print</a:t>
            </a:r>
            <a:r>
              <a:rPr lang="en-US" altLang="th-TH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h-TH" altLang="th-TH" sz="1600" dirty="0" err="1" smtClean="0">
                <a:latin typeface="Times New Roman" panose="02020603050405020304" pitchFamily="18" charset="0"/>
              </a:rPr>
              <a:t>int</a:t>
            </a:r>
            <a:r>
              <a:rPr lang="th-TH" altLang="th-TH" sz="1600" dirty="0" smtClean="0">
                <a:latin typeface="Times New Roman" panose="02020603050405020304" pitchFamily="18" charset="0"/>
              </a:rPr>
              <a:t> </a:t>
            </a:r>
            <a:r>
              <a:rPr lang="th-TH" altLang="th-TH" sz="1600" dirty="0">
                <a:latin typeface="Times New Roman" panose="02020603050405020304" pitchFamily="18" charset="0"/>
              </a:rPr>
              <a:t>x)</a:t>
            </a:r>
            <a:endParaRPr lang="en-US" altLang="th-TH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h-TH" altLang="th-TH" sz="1600" dirty="0">
                <a:latin typeface="Times New Roman" panose="02020603050405020304" pitchFamily="18" charset="0"/>
              </a:rPr>
              <a:t>{</a:t>
            </a:r>
            <a:endParaRPr lang="en-US" altLang="th-TH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h-TH" altLang="th-TH" sz="1600" dirty="0">
                <a:latin typeface="Times New Roman" panose="02020603050405020304" pitchFamily="18" charset="0"/>
              </a:rPr>
              <a:t> </a:t>
            </a:r>
            <a:r>
              <a:rPr lang="en-US" altLang="th-TH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th-TH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</a:t>
            </a:r>
            <a:r>
              <a:rPr lang="th-TH" altLang="th-TH" sz="1600" dirty="0" smtClean="0">
                <a:latin typeface="Times New Roman" panose="02020603050405020304" pitchFamily="18" charset="0"/>
              </a:rPr>
              <a:t> </a:t>
            </a:r>
            <a:r>
              <a:rPr lang="th-TH" altLang="th-TH" sz="1600" dirty="0" err="1">
                <a:latin typeface="Times New Roman" panose="02020603050405020304" pitchFamily="18" charset="0"/>
              </a:rPr>
              <a:t>lch</a:t>
            </a:r>
            <a:r>
              <a:rPr lang="th-TH" altLang="th-TH" sz="1600" dirty="0">
                <a:latin typeface="Times New Roman" panose="02020603050405020304" pitchFamily="18" charset="0"/>
              </a:rPr>
              <a:t>;</a:t>
            </a:r>
            <a:endParaRPr lang="en-US" altLang="th-TH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h-TH" altLang="th-TH" sz="1600" dirty="0">
                <a:latin typeface="Times New Roman" panose="02020603050405020304" pitchFamily="18" charset="0"/>
              </a:rPr>
              <a:t>        </a:t>
            </a:r>
            <a:r>
              <a:rPr lang="th-TH" altLang="th-TH" sz="1600" dirty="0" err="1">
                <a:latin typeface="Times New Roman" panose="02020603050405020304" pitchFamily="18" charset="0"/>
              </a:rPr>
              <a:t>printf</a:t>
            </a:r>
            <a:r>
              <a:rPr lang="th-TH" altLang="th-TH" sz="1600" dirty="0">
                <a:latin typeface="Times New Roman" panose="02020603050405020304" pitchFamily="18" charset="0"/>
              </a:rPr>
              <a:t>(“</a:t>
            </a:r>
            <a:r>
              <a:rPr lang="th-TH" altLang="th-TH" sz="1600" dirty="0" err="1">
                <a:latin typeface="Times New Roman" panose="02020603050405020304" pitchFamily="18" charset="0"/>
              </a:rPr>
              <a:t>Enter</a:t>
            </a:r>
            <a:r>
              <a:rPr lang="th-TH" altLang="th-TH" sz="1600" dirty="0">
                <a:latin typeface="Times New Roman" panose="02020603050405020304" pitchFamily="18" charset="0"/>
              </a:rPr>
              <a:t> </a:t>
            </a:r>
            <a:r>
              <a:rPr lang="th-TH" altLang="th-TH" sz="1600" dirty="0" err="1">
                <a:latin typeface="Times New Roman" panose="02020603050405020304" pitchFamily="18" charset="0"/>
              </a:rPr>
              <a:t>your</a:t>
            </a:r>
            <a:r>
              <a:rPr lang="th-TH" altLang="th-TH" sz="1600" dirty="0">
                <a:latin typeface="Times New Roman" panose="02020603050405020304" pitchFamily="18" charset="0"/>
              </a:rPr>
              <a:t> </a:t>
            </a:r>
            <a:r>
              <a:rPr lang="th-TH" altLang="th-TH" sz="1600" dirty="0" err="1" smtClean="0">
                <a:latin typeface="Times New Roman" panose="02020603050405020304" pitchFamily="18" charset="0"/>
              </a:rPr>
              <a:t>character</a:t>
            </a:r>
            <a:r>
              <a:rPr lang="en-US" altLang="th-TH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)</a:t>
            </a:r>
            <a:r>
              <a:rPr lang="en-US" altLang="th-TH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eaLnBrk="1" hangingPunct="1"/>
            <a:r>
              <a:rPr lang="th-TH" altLang="th-TH" sz="1600" dirty="0">
                <a:latin typeface="Times New Roman" panose="02020603050405020304" pitchFamily="18" charset="0"/>
              </a:rPr>
              <a:t>        </a:t>
            </a:r>
            <a:r>
              <a:rPr lang="th-TH" altLang="th-TH" sz="1600" dirty="0" err="1">
                <a:latin typeface="Times New Roman" panose="02020603050405020304" pitchFamily="18" charset="0"/>
              </a:rPr>
              <a:t>scanf</a:t>
            </a:r>
            <a:r>
              <a:rPr lang="th-TH" altLang="th-TH" sz="1600" dirty="0">
                <a:latin typeface="Times New Roman" panose="02020603050405020304" pitchFamily="18" charset="0"/>
              </a:rPr>
              <a:t>(“%c”, &amp;</a:t>
            </a:r>
            <a:r>
              <a:rPr lang="th-TH" altLang="th-TH" sz="1600" dirty="0" err="1">
                <a:latin typeface="Times New Roman" panose="02020603050405020304" pitchFamily="18" charset="0"/>
              </a:rPr>
              <a:t>lch</a:t>
            </a:r>
            <a:r>
              <a:rPr lang="th-TH" altLang="th-TH" sz="1600" dirty="0">
                <a:latin typeface="Times New Roman" panose="02020603050405020304" pitchFamily="18" charset="0"/>
              </a:rPr>
              <a:t>);</a:t>
            </a:r>
            <a:endParaRPr lang="en-US" altLang="th-TH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h-TH" altLang="th-TH" sz="1600" dirty="0">
                <a:latin typeface="Times New Roman" panose="02020603050405020304" pitchFamily="18" charset="0"/>
              </a:rPr>
              <a:t>        </a:t>
            </a:r>
            <a:r>
              <a:rPr lang="th-TH" altLang="th-TH" sz="1600" dirty="0" err="1">
                <a:latin typeface="Times New Roman" panose="02020603050405020304" pitchFamily="18" charset="0"/>
              </a:rPr>
              <a:t>while</a:t>
            </a:r>
            <a:r>
              <a:rPr lang="th-TH" altLang="th-TH" sz="1600" dirty="0">
                <a:latin typeface="Times New Roman" panose="02020603050405020304" pitchFamily="18" charset="0"/>
              </a:rPr>
              <a:t> (x &gt; </a:t>
            </a:r>
            <a:r>
              <a:rPr lang="en-US" altLang="th-TH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th-TH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th-TH" altLang="th-TH" sz="1600" dirty="0">
                <a:latin typeface="Times New Roman" panose="02020603050405020304" pitchFamily="18" charset="0"/>
              </a:rPr>
              <a:t>             {</a:t>
            </a:r>
            <a:endParaRPr lang="en-US" altLang="th-TH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h-TH" altLang="th-TH" sz="1600" dirty="0">
                <a:latin typeface="Times New Roman" panose="02020603050405020304" pitchFamily="18" charset="0"/>
              </a:rPr>
              <a:t>	</a:t>
            </a:r>
            <a:r>
              <a:rPr lang="th-TH" altLang="th-TH" sz="1600" dirty="0" err="1">
                <a:latin typeface="Times New Roman" panose="02020603050405020304" pitchFamily="18" charset="0"/>
              </a:rPr>
              <a:t>printf</a:t>
            </a:r>
            <a:r>
              <a:rPr lang="th-TH" altLang="th-TH" sz="1600" dirty="0">
                <a:latin typeface="Times New Roman" panose="02020603050405020304" pitchFamily="18" charset="0"/>
              </a:rPr>
              <a:t>(“%c”, </a:t>
            </a:r>
            <a:r>
              <a:rPr lang="th-TH" altLang="th-TH" sz="1600" dirty="0" err="1">
                <a:latin typeface="Times New Roman" panose="02020603050405020304" pitchFamily="18" charset="0"/>
              </a:rPr>
              <a:t>lch</a:t>
            </a:r>
            <a:r>
              <a:rPr lang="th-TH" altLang="th-TH" sz="1600" dirty="0">
                <a:latin typeface="Times New Roman" panose="02020603050405020304" pitchFamily="18" charset="0"/>
              </a:rPr>
              <a:t>);</a:t>
            </a:r>
            <a:endParaRPr lang="en-US" altLang="th-TH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h-TH" altLang="th-TH" sz="1600" dirty="0">
                <a:latin typeface="Times New Roman" panose="02020603050405020304" pitchFamily="18" charset="0"/>
              </a:rPr>
              <a:t>	x--;</a:t>
            </a:r>
            <a:endParaRPr lang="en-US" altLang="th-TH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h-TH" altLang="th-TH" sz="1600" dirty="0">
                <a:latin typeface="Times New Roman" panose="02020603050405020304" pitchFamily="18" charset="0"/>
              </a:rPr>
              <a:t>              }</a:t>
            </a:r>
            <a:endParaRPr lang="en-US" altLang="th-TH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h-TH" altLang="th-TH" sz="1600" dirty="0">
                <a:latin typeface="Times New Roman" panose="02020603050405020304" pitchFamily="18" charset="0"/>
              </a:rPr>
              <a:t>        </a:t>
            </a:r>
            <a:r>
              <a:rPr lang="th-TH" altLang="th-TH" sz="1600" dirty="0" err="1">
                <a:latin typeface="Times New Roman" panose="02020603050405020304" pitchFamily="18" charset="0"/>
              </a:rPr>
              <a:t>printf</a:t>
            </a:r>
            <a:r>
              <a:rPr lang="th-TH" altLang="th-TH" sz="1600" dirty="0">
                <a:latin typeface="Times New Roman" panose="02020603050405020304" pitchFamily="18" charset="0"/>
              </a:rPr>
              <a:t>(“\n”);</a:t>
            </a:r>
            <a:endParaRPr lang="en-US" altLang="th-TH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h-TH" altLang="th-TH" sz="1600" dirty="0">
                <a:latin typeface="Times New Roman" panose="02020603050405020304" pitchFamily="18" charset="0"/>
              </a:rPr>
              <a:t>        </a:t>
            </a:r>
            <a:r>
              <a:rPr lang="th-TH" altLang="th-TH" sz="1600" dirty="0" err="1">
                <a:latin typeface="Times New Roman" panose="02020603050405020304" pitchFamily="18" charset="0"/>
              </a:rPr>
              <a:t>return</a:t>
            </a:r>
            <a:r>
              <a:rPr lang="th-TH" altLang="th-TH" sz="1600" dirty="0">
                <a:latin typeface="Times New Roman" panose="02020603050405020304" pitchFamily="18" charset="0"/>
              </a:rPr>
              <a:t> </a:t>
            </a:r>
            <a:r>
              <a:rPr lang="th-TH" altLang="th-TH" sz="1600" dirty="0" err="1">
                <a:latin typeface="Times New Roman" panose="02020603050405020304" pitchFamily="18" charset="0"/>
              </a:rPr>
              <a:t>lch</a:t>
            </a:r>
            <a:r>
              <a:rPr lang="th-TH" altLang="th-TH" sz="1600" dirty="0">
                <a:latin typeface="Times New Roman" panose="02020603050405020304" pitchFamily="18" charset="0"/>
              </a:rPr>
              <a:t>;</a:t>
            </a:r>
            <a:endParaRPr lang="en-US" altLang="th-TH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h-TH" altLang="th-TH" sz="1600" dirty="0">
                <a:latin typeface="Times New Roman" panose="02020603050405020304" pitchFamily="18" charset="0"/>
              </a:rPr>
              <a:t>}</a:t>
            </a:r>
            <a:endParaRPr lang="en-US" altLang="th-TH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th-TH" sz="1400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127" name="Group 7"/>
          <p:cNvGrpSpPr>
            <a:grpSpLocks/>
          </p:cNvGrpSpPr>
          <p:nvPr/>
        </p:nvGrpSpPr>
        <p:grpSpPr bwMode="auto">
          <a:xfrm>
            <a:off x="5334000" y="2819401"/>
            <a:ext cx="5105400" cy="1730375"/>
            <a:chOff x="6213" y="3733"/>
            <a:chExt cx="5511" cy="1869"/>
          </a:xfrm>
        </p:grpSpPr>
        <p:graphicFrame>
          <p:nvGraphicFramePr>
            <p:cNvPr id="5122" name="Object 2"/>
            <p:cNvGraphicFramePr>
              <a:graphicFrameLocks noChangeAspect="1"/>
            </p:cNvGraphicFramePr>
            <p:nvPr/>
          </p:nvGraphicFramePr>
          <p:xfrm>
            <a:off x="6510" y="3811"/>
            <a:ext cx="999" cy="13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2" r:id="rId4" imgW="3212280" imgH="3935520" progId="">
                    <p:embed/>
                  </p:oleObj>
                </mc:Choice>
                <mc:Fallback>
                  <p:oleObj r:id="rId4" imgW="3212280" imgH="393552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lum bright="7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10" y="3811"/>
                          <a:ext cx="999" cy="13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3" name="Object 3"/>
            <p:cNvGraphicFramePr>
              <a:graphicFrameLocks noChangeAspect="1"/>
            </p:cNvGraphicFramePr>
            <p:nvPr/>
          </p:nvGraphicFramePr>
          <p:xfrm>
            <a:off x="9618" y="3733"/>
            <a:ext cx="1404" cy="14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3" r:id="rId6" imgW="4218480" imgH="3951360" progId="">
                    <p:embed/>
                  </p:oleObj>
                </mc:Choice>
                <mc:Fallback>
                  <p:oleObj r:id="rId6" imgW="4218480" imgH="39513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lum bright="7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18" y="3733"/>
                          <a:ext cx="1404" cy="14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28" name="Text Box 10"/>
            <p:cNvSpPr txBox="1">
              <a:spLocks noChangeArrowheads="1"/>
            </p:cNvSpPr>
            <p:nvPr/>
          </p:nvSpPr>
          <p:spPr bwMode="auto">
            <a:xfrm>
              <a:off x="6213" y="5050"/>
              <a:ext cx="1512" cy="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en-US" altLang="th-TH" sz="2400">
                  <a:latin typeface="Times New Roman" panose="02020603050405020304" pitchFamily="18" charset="0"/>
                  <a:ea typeface="Angsana New" panose="02020603050405020304" pitchFamily="18" charset="-34"/>
                  <a:cs typeface="Times New Roman" panose="02020603050405020304" pitchFamily="18" charset="0"/>
                </a:rPr>
                <a:t>main</a:t>
              </a:r>
              <a:endParaRPr lang="th-TH" altLang="th-TH" sz="2400">
                <a:latin typeface="Times New Roman" panose="02020603050405020304" pitchFamily="18" charset="0"/>
                <a:ea typeface="Angsana New" panose="02020603050405020304" pitchFamily="18" charset="-34"/>
                <a:cs typeface="Times New Roman" panose="02020603050405020304" pitchFamily="18" charset="0"/>
              </a:endParaRPr>
            </a:p>
          </p:txBody>
        </p:sp>
        <p:sp>
          <p:nvSpPr>
            <p:cNvPr id="5129" name="Text Box 11"/>
            <p:cNvSpPr txBox="1">
              <a:spLocks noChangeArrowheads="1"/>
            </p:cNvSpPr>
            <p:nvPr/>
          </p:nvSpPr>
          <p:spPr bwMode="auto">
            <a:xfrm>
              <a:off x="9997" y="5050"/>
              <a:ext cx="1431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just" eaLnBrk="1" hangingPunct="1">
                <a:spcAft>
                  <a:spcPts val="1000"/>
                </a:spcAft>
              </a:pPr>
              <a:r>
                <a:rPr lang="en-US" altLang="th-TH" sz="2400">
                  <a:latin typeface="Times New Roman" panose="02020603050405020304" pitchFamily="18" charset="0"/>
                  <a:ea typeface="Angsana New" panose="02020603050405020304" pitchFamily="18" charset="-34"/>
                  <a:cs typeface="Times New Roman" panose="02020603050405020304" pitchFamily="18" charset="0"/>
                </a:rPr>
                <a:t>my_print</a:t>
              </a:r>
              <a:endParaRPr lang="th-TH" altLang="th-TH" sz="2400">
                <a:latin typeface="Times New Roman" panose="02020603050405020304" pitchFamily="18" charset="0"/>
                <a:ea typeface="Angsana New" panose="02020603050405020304" pitchFamily="18" charset="-34"/>
                <a:cs typeface="Times New Roman" panose="02020603050405020304" pitchFamily="18" charset="0"/>
              </a:endParaRPr>
            </a:p>
          </p:txBody>
        </p:sp>
        <p:sp>
          <p:nvSpPr>
            <p:cNvPr id="5130" name="Line 12"/>
            <p:cNvSpPr>
              <a:spLocks noChangeShapeType="1"/>
            </p:cNvSpPr>
            <p:nvPr/>
          </p:nvSpPr>
          <p:spPr bwMode="auto">
            <a:xfrm>
              <a:off x="7786" y="4377"/>
              <a:ext cx="151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5131" name="Text Box 13"/>
            <p:cNvSpPr txBox="1">
              <a:spLocks noChangeArrowheads="1"/>
            </p:cNvSpPr>
            <p:nvPr/>
          </p:nvSpPr>
          <p:spPr bwMode="auto">
            <a:xfrm>
              <a:off x="7858" y="3836"/>
              <a:ext cx="1501" cy="4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altLang="th-TH" sz="2400">
                  <a:latin typeface="Times New Roman" panose="02020603050405020304" pitchFamily="18" charset="0"/>
                  <a:ea typeface="Angsana New" panose="02020603050405020304" pitchFamily="18" charset="-34"/>
                  <a:cs typeface="Cordia New" panose="020B0304020202020204" pitchFamily="34" charset="-34"/>
                </a:rPr>
                <a:t>1. </a:t>
              </a:r>
              <a:r>
                <a:rPr lang="th-TH" altLang="th-TH" sz="2400">
                  <a:latin typeface="Times New Roman" panose="02020603050405020304" pitchFamily="18" charset="0"/>
                  <a:ea typeface="Angsana New" panose="02020603050405020304" pitchFamily="18" charset="-34"/>
                  <a:cs typeface="Cordia New" panose="020B0304020202020204" pitchFamily="34" charset="-34"/>
                </a:rPr>
                <a:t>ทำงาน</a:t>
              </a:r>
              <a:r>
                <a:rPr lang="en-US" altLang="th-TH" sz="2400">
                  <a:latin typeface="Times New Roman" panose="02020603050405020304" pitchFamily="18" charset="0"/>
                  <a:ea typeface="Angsana New" panose="02020603050405020304" pitchFamily="18" charset="-34"/>
                  <a:cs typeface="Cordia New" panose="020B0304020202020204" pitchFamily="34" charset="-34"/>
                </a:rPr>
                <a:t>(</a:t>
              </a:r>
              <a:r>
                <a:rPr lang="th-TH" altLang="th-TH" sz="2400">
                  <a:latin typeface="Times New Roman" panose="02020603050405020304" pitchFamily="18" charset="0"/>
                  <a:ea typeface="Angsana New" panose="02020603050405020304" pitchFamily="18" charset="-34"/>
                  <a:cs typeface="Cordia New" panose="020B0304020202020204" pitchFamily="34" charset="-34"/>
                </a:rPr>
                <a:t>5</a:t>
              </a:r>
              <a:r>
                <a:rPr lang="en-US" altLang="th-TH" sz="2400">
                  <a:latin typeface="Times New Roman" panose="02020603050405020304" pitchFamily="18" charset="0"/>
                  <a:ea typeface="Angsana New" panose="02020603050405020304" pitchFamily="18" charset="-34"/>
                  <a:cs typeface="Cordia New" panose="020B0304020202020204" pitchFamily="34" charset="-34"/>
                </a:rPr>
                <a:t>)</a:t>
              </a:r>
              <a:r>
                <a:rPr lang="th-TH" altLang="th-TH" sz="2400">
                  <a:latin typeface="Times New Roman" panose="02020603050405020304" pitchFamily="18" charset="0"/>
                  <a:ea typeface="Angsana New" panose="02020603050405020304" pitchFamily="18" charset="-34"/>
                  <a:cs typeface="Cordia New" panose="020B0304020202020204" pitchFamily="34" charset="-34"/>
                </a:rPr>
                <a:t> </a:t>
              </a:r>
            </a:p>
          </p:txBody>
        </p:sp>
        <p:sp>
          <p:nvSpPr>
            <p:cNvPr id="5132" name="Line 14"/>
            <p:cNvSpPr>
              <a:spLocks noChangeShapeType="1"/>
            </p:cNvSpPr>
            <p:nvPr/>
          </p:nvSpPr>
          <p:spPr bwMode="auto">
            <a:xfrm>
              <a:off x="7786" y="4906"/>
              <a:ext cx="151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5133" name="Text Box 15"/>
            <p:cNvSpPr txBox="1">
              <a:spLocks noChangeArrowheads="1"/>
            </p:cNvSpPr>
            <p:nvPr/>
          </p:nvSpPr>
          <p:spPr bwMode="auto">
            <a:xfrm>
              <a:off x="10655" y="3898"/>
              <a:ext cx="1069" cy="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altLang="th-TH" sz="2400">
                  <a:latin typeface="Times New Roman" panose="02020603050405020304" pitchFamily="18" charset="0"/>
                  <a:ea typeface="Angsana New" panose="02020603050405020304" pitchFamily="18" charset="-34"/>
                  <a:cs typeface="Cordia New" panose="020B0304020202020204" pitchFamily="34" charset="-34"/>
                </a:rPr>
                <a:t>2. </a:t>
              </a:r>
              <a:r>
                <a:rPr lang="th-TH" altLang="th-TH" sz="2400">
                  <a:latin typeface="Times New Roman" panose="02020603050405020304" pitchFamily="18" charset="0"/>
                  <a:ea typeface="Angsana New" panose="02020603050405020304" pitchFamily="18" charset="-34"/>
                  <a:cs typeface="Cordia New" panose="020B0304020202020204" pitchFamily="34" charset="-34"/>
                </a:rPr>
                <a:t>พิมพ์</a:t>
              </a:r>
            </a:p>
          </p:txBody>
        </p:sp>
        <p:sp>
          <p:nvSpPr>
            <p:cNvPr id="5134" name="Text Box 16"/>
            <p:cNvSpPr txBox="1">
              <a:spLocks noChangeArrowheads="1"/>
            </p:cNvSpPr>
            <p:nvPr/>
          </p:nvSpPr>
          <p:spPr bwMode="auto">
            <a:xfrm>
              <a:off x="7693" y="4967"/>
              <a:ext cx="2037" cy="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altLang="th-TH" sz="2400">
                  <a:latin typeface="Times New Roman" panose="02020603050405020304" pitchFamily="18" charset="0"/>
                  <a:ea typeface="Angsana New" panose="02020603050405020304" pitchFamily="18" charset="-34"/>
                  <a:cs typeface="Times New Roman" panose="02020603050405020304" pitchFamily="18" charset="0"/>
                </a:rPr>
                <a:t>3. </a:t>
              </a:r>
              <a:r>
                <a:rPr lang="th-TH" altLang="th-TH" sz="2400">
                  <a:latin typeface="Times New Roman" panose="02020603050405020304" pitchFamily="18" charset="0"/>
                  <a:ea typeface="Angsana New" panose="02020603050405020304" pitchFamily="18" charset="-34"/>
                  <a:cs typeface="Cordia New" panose="020B0304020202020204" pitchFamily="34" charset="-34"/>
                </a:rPr>
                <a:t>เสร็จแล้วครับ</a:t>
              </a:r>
            </a:p>
            <a:p>
              <a:pPr algn="ctr" eaLnBrk="1" hangingPunct="1">
                <a:spcAft>
                  <a:spcPts val="1000"/>
                </a:spcAft>
              </a:pPr>
              <a:r>
                <a:rPr lang="th-TH" altLang="th-TH" sz="2400">
                  <a:latin typeface="Times New Roman" panose="02020603050405020304" pitchFamily="18" charset="0"/>
                  <a:cs typeface="Cordia New" panose="020B0304020202020204" pitchFamily="34" charset="-34"/>
                </a:rPr>
                <a:t>ผลคือ </a:t>
              </a:r>
              <a:r>
                <a:rPr lang="en-US" altLang="th-TH" sz="2400">
                  <a:latin typeface="Times New Roman" panose="02020603050405020304" pitchFamily="18" charset="0"/>
                  <a:cs typeface="Cordia New" panose="020B0304020202020204" pitchFamily="34" charset="-34"/>
                </a:rPr>
                <a:t>lch</a:t>
              </a:r>
              <a:endParaRPr lang="th-TH" altLang="th-TH" sz="2400"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18598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6B50A18D-0B41-454A-BDAB-F81595A0D314}" type="slidenum">
              <a:rPr lang="en-US" altLang="th-TH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14</a:t>
            </a:fld>
            <a:endParaRPr lang="th-TH" altLang="th-TH">
              <a:solidFill>
                <a:srgbClr val="898989"/>
              </a:solidFill>
              <a:latin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04800"/>
            <a:ext cx="8610600" cy="1219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h-TH" altLang="th-TH" sz="440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รูปแบบที่ </a:t>
            </a:r>
            <a:r>
              <a:rPr lang="en-US" altLang="th-TH" sz="440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4 </a:t>
            </a:r>
            <a:r>
              <a:rPr lang="en-US" altLang="th-TH" sz="4400"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en-US" altLang="th-TH" sz="440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altLang="th-TH" b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ตัวอย่างที่ </a:t>
            </a:r>
            <a:r>
              <a:rPr lang="en-US" altLang="th-TH" b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4:  </a:t>
            </a:r>
            <a:r>
              <a:rPr lang="th-TH" alt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ฟังก์ชันที่ไม่มีการรับผ่านค่า และแต่มีการส่งผ่านค่ากลับ</a:t>
            </a:r>
            <a:endParaRPr lang="th-TH" altLang="th-TH" sz="44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6150" name="Text Box 2"/>
          <p:cNvSpPr txBox="1">
            <a:spLocks noChangeArrowheads="1"/>
          </p:cNvSpPr>
          <p:nvPr/>
        </p:nvSpPr>
        <p:spPr bwMode="auto">
          <a:xfrm>
            <a:off x="1828800" y="1676400"/>
            <a:ext cx="4191000" cy="4953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th-TH" sz="2000"/>
              <a:t>void main()</a:t>
            </a:r>
            <a:endParaRPr lang="en-US" altLang="th-TH" sz="2000"/>
          </a:p>
          <a:p>
            <a:pPr eaLnBrk="1" hangingPunct="1"/>
            <a:r>
              <a:rPr lang="th-TH" altLang="th-TH" sz="2000"/>
              <a:t>{</a:t>
            </a:r>
            <a:endParaRPr lang="en-US" altLang="th-TH" sz="2000"/>
          </a:p>
          <a:p>
            <a:pPr eaLnBrk="1" hangingPunct="1"/>
            <a:r>
              <a:rPr lang="en-US" altLang="th-TH" sz="2000"/>
              <a:t>        char</a:t>
            </a:r>
            <a:r>
              <a:rPr lang="th-TH" altLang="th-TH" sz="2000"/>
              <a:t> ch;</a:t>
            </a:r>
            <a:endParaRPr lang="en-US" altLang="th-TH" sz="2000"/>
          </a:p>
          <a:p>
            <a:pPr eaLnBrk="1" hangingPunct="1"/>
            <a:r>
              <a:rPr lang="th-TH" altLang="th-TH" sz="2000"/>
              <a:t>        ch = my_print(</a:t>
            </a:r>
            <a:r>
              <a:rPr lang="en-US" altLang="th-TH" sz="2000"/>
              <a:t>)</a:t>
            </a:r>
            <a:r>
              <a:rPr lang="th-TH" altLang="th-TH" sz="2000"/>
              <a:t>;</a:t>
            </a:r>
            <a:endParaRPr lang="en-US" altLang="th-TH" sz="2000"/>
          </a:p>
          <a:p>
            <a:pPr eaLnBrk="1" hangingPunct="1"/>
            <a:r>
              <a:rPr lang="th-TH" altLang="th-TH" sz="2000"/>
              <a:t>        printf(“%c\n”, ch);</a:t>
            </a:r>
            <a:endParaRPr lang="en-US" altLang="th-TH" sz="2000"/>
          </a:p>
          <a:p>
            <a:pPr eaLnBrk="1" hangingPunct="1"/>
            <a:r>
              <a:rPr lang="th-TH" altLang="th-TH" sz="2000"/>
              <a:t>}</a:t>
            </a:r>
            <a:endParaRPr lang="en-US" altLang="th-TH" sz="2000"/>
          </a:p>
          <a:p>
            <a:pPr eaLnBrk="1" hangingPunct="1"/>
            <a:r>
              <a:rPr lang="th-TH" altLang="th-TH" sz="2000"/>
              <a:t> </a:t>
            </a:r>
            <a:endParaRPr lang="en-US" altLang="th-TH" sz="2000"/>
          </a:p>
          <a:p>
            <a:pPr eaLnBrk="1" hangingPunct="1"/>
            <a:r>
              <a:rPr lang="th-TH" altLang="th-TH" sz="2000"/>
              <a:t> char my_print(</a:t>
            </a:r>
            <a:r>
              <a:rPr lang="en-US" altLang="th-TH" sz="2000"/>
              <a:t>void</a:t>
            </a:r>
            <a:r>
              <a:rPr lang="th-TH" altLang="th-TH" sz="2000"/>
              <a:t>)</a:t>
            </a:r>
            <a:endParaRPr lang="en-US" altLang="th-TH" sz="2000"/>
          </a:p>
          <a:p>
            <a:pPr eaLnBrk="1" hangingPunct="1"/>
            <a:r>
              <a:rPr lang="th-TH" altLang="th-TH" sz="2000"/>
              <a:t>{</a:t>
            </a:r>
            <a:endParaRPr lang="en-US" altLang="th-TH" sz="2000"/>
          </a:p>
          <a:p>
            <a:pPr eaLnBrk="1" hangingPunct="1"/>
            <a:r>
              <a:rPr lang="th-TH" altLang="th-TH" sz="2000"/>
              <a:t> </a:t>
            </a:r>
            <a:r>
              <a:rPr lang="en-US" altLang="th-TH" sz="2000"/>
              <a:t>       char</a:t>
            </a:r>
            <a:r>
              <a:rPr lang="th-TH" altLang="th-TH" sz="2000"/>
              <a:t> lch;</a:t>
            </a:r>
            <a:endParaRPr lang="en-US" altLang="th-TH" sz="2000"/>
          </a:p>
          <a:p>
            <a:pPr eaLnBrk="1" hangingPunct="1"/>
            <a:r>
              <a:rPr lang="th-TH" altLang="th-TH" sz="2000"/>
              <a:t>        printf(“Enter your character: ”);</a:t>
            </a:r>
            <a:endParaRPr lang="en-US" altLang="th-TH" sz="2000"/>
          </a:p>
          <a:p>
            <a:pPr eaLnBrk="1" hangingPunct="1"/>
            <a:r>
              <a:rPr lang="th-TH" altLang="th-TH" sz="2000"/>
              <a:t>        scanf(“%c”, &amp;lch);</a:t>
            </a:r>
            <a:endParaRPr lang="en-US" altLang="th-TH" sz="2000"/>
          </a:p>
          <a:p>
            <a:pPr eaLnBrk="1" hangingPunct="1"/>
            <a:r>
              <a:rPr lang="th-TH" altLang="th-TH" sz="2000"/>
              <a:t>        printf(“\n”);</a:t>
            </a:r>
            <a:endParaRPr lang="en-US" altLang="th-TH" sz="2000"/>
          </a:p>
          <a:p>
            <a:pPr eaLnBrk="1" hangingPunct="1"/>
            <a:r>
              <a:rPr lang="th-TH" altLang="th-TH" sz="2000"/>
              <a:t>        return lch;</a:t>
            </a:r>
            <a:endParaRPr lang="en-US" altLang="th-TH" sz="2000"/>
          </a:p>
          <a:p>
            <a:pPr eaLnBrk="1" hangingPunct="1"/>
            <a:r>
              <a:rPr lang="th-TH" altLang="th-TH" sz="2000"/>
              <a:t>}</a:t>
            </a:r>
            <a:endParaRPr lang="en-US" altLang="th-TH" sz="2000"/>
          </a:p>
          <a:p>
            <a:pPr eaLnBrk="1" hangingPunct="1"/>
            <a:endParaRPr lang="en-US" altLang="th-TH" sz="140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6151" name="Group 7"/>
          <p:cNvGrpSpPr>
            <a:grpSpLocks/>
          </p:cNvGrpSpPr>
          <p:nvPr/>
        </p:nvGrpSpPr>
        <p:grpSpPr bwMode="auto">
          <a:xfrm>
            <a:off x="5943601" y="2819401"/>
            <a:ext cx="4676775" cy="1730375"/>
            <a:chOff x="6675" y="3733"/>
            <a:chExt cx="5049" cy="1869"/>
          </a:xfrm>
        </p:grpSpPr>
        <p:graphicFrame>
          <p:nvGraphicFramePr>
            <p:cNvPr id="6146" name="Object 2"/>
            <p:cNvGraphicFramePr>
              <a:graphicFrameLocks noChangeAspect="1"/>
            </p:cNvGraphicFramePr>
            <p:nvPr/>
          </p:nvGraphicFramePr>
          <p:xfrm>
            <a:off x="6972" y="3811"/>
            <a:ext cx="999" cy="13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4" r:id="rId4" imgW="3212280" imgH="3935520" progId="">
                    <p:embed/>
                  </p:oleObj>
                </mc:Choice>
                <mc:Fallback>
                  <p:oleObj r:id="rId4" imgW="3212280" imgH="393552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lum bright="7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72" y="3811"/>
                          <a:ext cx="999" cy="13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47" name="Object 3"/>
            <p:cNvGraphicFramePr>
              <a:graphicFrameLocks noChangeAspect="1"/>
            </p:cNvGraphicFramePr>
            <p:nvPr/>
          </p:nvGraphicFramePr>
          <p:xfrm>
            <a:off x="9618" y="3733"/>
            <a:ext cx="1404" cy="14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5" r:id="rId6" imgW="4218480" imgH="3951360" progId="">
                    <p:embed/>
                  </p:oleObj>
                </mc:Choice>
                <mc:Fallback>
                  <p:oleObj r:id="rId6" imgW="4218480" imgH="39513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lum bright="7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18" y="3733"/>
                          <a:ext cx="1404" cy="14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52" name="Text Box 10"/>
            <p:cNvSpPr txBox="1">
              <a:spLocks noChangeArrowheads="1"/>
            </p:cNvSpPr>
            <p:nvPr/>
          </p:nvSpPr>
          <p:spPr bwMode="auto">
            <a:xfrm>
              <a:off x="6675" y="5050"/>
              <a:ext cx="1512" cy="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en-US" altLang="th-TH" sz="2400">
                  <a:latin typeface="Times New Roman" panose="02020603050405020304" pitchFamily="18" charset="0"/>
                  <a:ea typeface="Angsana New" panose="02020603050405020304" pitchFamily="18" charset="-34"/>
                  <a:cs typeface="Times New Roman" panose="02020603050405020304" pitchFamily="18" charset="0"/>
                </a:rPr>
                <a:t>main</a:t>
              </a:r>
              <a:endParaRPr lang="th-TH" altLang="th-TH" sz="2400">
                <a:latin typeface="Times New Roman" panose="02020603050405020304" pitchFamily="18" charset="0"/>
                <a:ea typeface="Angsana New" panose="02020603050405020304" pitchFamily="18" charset="-34"/>
                <a:cs typeface="Times New Roman" panose="02020603050405020304" pitchFamily="18" charset="0"/>
              </a:endParaRPr>
            </a:p>
          </p:txBody>
        </p:sp>
        <p:sp>
          <p:nvSpPr>
            <p:cNvPr id="6153" name="Text Box 11"/>
            <p:cNvSpPr txBox="1">
              <a:spLocks noChangeArrowheads="1"/>
            </p:cNvSpPr>
            <p:nvPr/>
          </p:nvSpPr>
          <p:spPr bwMode="auto">
            <a:xfrm>
              <a:off x="9997" y="5050"/>
              <a:ext cx="1431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just" eaLnBrk="1" hangingPunct="1">
                <a:spcAft>
                  <a:spcPts val="1000"/>
                </a:spcAft>
              </a:pPr>
              <a:r>
                <a:rPr lang="en-US" altLang="th-TH" sz="2400">
                  <a:latin typeface="Times New Roman" panose="02020603050405020304" pitchFamily="18" charset="0"/>
                  <a:ea typeface="Angsana New" panose="02020603050405020304" pitchFamily="18" charset="-34"/>
                  <a:cs typeface="Times New Roman" panose="02020603050405020304" pitchFamily="18" charset="0"/>
                </a:rPr>
                <a:t>my_print</a:t>
              </a:r>
              <a:endParaRPr lang="th-TH" altLang="th-TH" sz="2400">
                <a:latin typeface="Times New Roman" panose="02020603050405020304" pitchFamily="18" charset="0"/>
                <a:ea typeface="Angsana New" panose="02020603050405020304" pitchFamily="18" charset="-34"/>
                <a:cs typeface="Times New Roman" panose="02020603050405020304" pitchFamily="18" charset="0"/>
              </a:endParaRPr>
            </a:p>
          </p:txBody>
        </p:sp>
        <p:sp>
          <p:nvSpPr>
            <p:cNvPr id="6154" name="Line 12"/>
            <p:cNvSpPr>
              <a:spLocks noChangeShapeType="1"/>
            </p:cNvSpPr>
            <p:nvPr/>
          </p:nvSpPr>
          <p:spPr bwMode="auto">
            <a:xfrm>
              <a:off x="8116" y="4377"/>
              <a:ext cx="151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155" name="Text Box 13"/>
            <p:cNvSpPr txBox="1">
              <a:spLocks noChangeArrowheads="1"/>
            </p:cNvSpPr>
            <p:nvPr/>
          </p:nvSpPr>
          <p:spPr bwMode="auto">
            <a:xfrm>
              <a:off x="8238" y="3836"/>
              <a:ext cx="1284" cy="4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altLang="th-TH" sz="2400">
                  <a:latin typeface="Times New Roman" panose="02020603050405020304" pitchFamily="18" charset="0"/>
                  <a:ea typeface="Angsana New" panose="02020603050405020304" pitchFamily="18" charset="-34"/>
                  <a:cs typeface="Cordia New" panose="020B0304020202020204" pitchFamily="34" charset="-34"/>
                </a:rPr>
                <a:t>1. </a:t>
              </a:r>
              <a:r>
                <a:rPr lang="th-TH" altLang="th-TH" sz="2400">
                  <a:latin typeface="Times New Roman" panose="02020603050405020304" pitchFamily="18" charset="0"/>
                  <a:ea typeface="Angsana New" panose="02020603050405020304" pitchFamily="18" charset="-34"/>
                  <a:cs typeface="Cordia New" panose="020B0304020202020204" pitchFamily="34" charset="-34"/>
                </a:rPr>
                <a:t>ทำงาน </a:t>
              </a:r>
            </a:p>
          </p:txBody>
        </p:sp>
        <p:sp>
          <p:nvSpPr>
            <p:cNvPr id="6156" name="Line 14"/>
            <p:cNvSpPr>
              <a:spLocks noChangeShapeType="1"/>
            </p:cNvSpPr>
            <p:nvPr/>
          </p:nvSpPr>
          <p:spPr bwMode="auto">
            <a:xfrm>
              <a:off x="8116" y="4906"/>
              <a:ext cx="151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157" name="Text Box 15"/>
            <p:cNvSpPr txBox="1">
              <a:spLocks noChangeArrowheads="1"/>
            </p:cNvSpPr>
            <p:nvPr/>
          </p:nvSpPr>
          <p:spPr bwMode="auto">
            <a:xfrm>
              <a:off x="10655" y="3898"/>
              <a:ext cx="1069" cy="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altLang="th-TH" sz="2400">
                  <a:latin typeface="Times New Roman" panose="02020603050405020304" pitchFamily="18" charset="0"/>
                  <a:ea typeface="Angsana New" panose="02020603050405020304" pitchFamily="18" charset="-34"/>
                  <a:cs typeface="Cordia New" panose="020B0304020202020204" pitchFamily="34" charset="-34"/>
                </a:rPr>
                <a:t>2. </a:t>
              </a:r>
              <a:r>
                <a:rPr lang="th-TH" altLang="th-TH" sz="2400">
                  <a:latin typeface="Times New Roman" panose="02020603050405020304" pitchFamily="18" charset="0"/>
                  <a:ea typeface="Angsana New" panose="02020603050405020304" pitchFamily="18" charset="-34"/>
                  <a:cs typeface="Cordia New" panose="020B0304020202020204" pitchFamily="34" charset="-34"/>
                </a:rPr>
                <a:t>พิมพ์</a:t>
              </a:r>
            </a:p>
          </p:txBody>
        </p:sp>
        <p:sp>
          <p:nvSpPr>
            <p:cNvPr id="6158" name="Text Box 16"/>
            <p:cNvSpPr txBox="1">
              <a:spLocks noChangeArrowheads="1"/>
            </p:cNvSpPr>
            <p:nvPr/>
          </p:nvSpPr>
          <p:spPr bwMode="auto">
            <a:xfrm>
              <a:off x="8023" y="4967"/>
              <a:ext cx="2037" cy="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altLang="th-TH" sz="2400">
                  <a:latin typeface="Times New Roman" panose="02020603050405020304" pitchFamily="18" charset="0"/>
                  <a:ea typeface="Angsana New" panose="02020603050405020304" pitchFamily="18" charset="-34"/>
                  <a:cs typeface="Times New Roman" panose="02020603050405020304" pitchFamily="18" charset="0"/>
                </a:rPr>
                <a:t>3. </a:t>
              </a:r>
              <a:r>
                <a:rPr lang="th-TH" altLang="th-TH" sz="2400">
                  <a:latin typeface="Times New Roman" panose="02020603050405020304" pitchFamily="18" charset="0"/>
                  <a:ea typeface="Angsana New" panose="02020603050405020304" pitchFamily="18" charset="-34"/>
                  <a:cs typeface="Cordia New" panose="020B0304020202020204" pitchFamily="34" charset="-34"/>
                </a:rPr>
                <a:t>เสร็จแล้วครับ</a:t>
              </a:r>
            </a:p>
            <a:p>
              <a:pPr algn="ctr" eaLnBrk="1" hangingPunct="1">
                <a:spcAft>
                  <a:spcPts val="1000"/>
                </a:spcAft>
              </a:pPr>
              <a:r>
                <a:rPr lang="th-TH" altLang="th-TH" sz="2400">
                  <a:latin typeface="Times New Roman" panose="02020603050405020304" pitchFamily="18" charset="0"/>
                  <a:cs typeface="Cordia New" panose="020B0304020202020204" pitchFamily="34" charset="-34"/>
                </a:rPr>
                <a:t>ผลคือ </a:t>
              </a:r>
              <a:r>
                <a:rPr lang="en-US" altLang="th-TH" sz="2400">
                  <a:latin typeface="Times New Roman" panose="02020603050405020304" pitchFamily="18" charset="0"/>
                  <a:cs typeface="Cordia New" panose="020B0304020202020204" pitchFamily="34" charset="-34"/>
                </a:rPr>
                <a:t>lch</a:t>
              </a:r>
              <a:endParaRPr lang="th-TH" altLang="th-TH" sz="2400"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97127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B065F2C6-9A4C-41DE-AF6F-7AE092095BDF}" type="slidenum">
              <a:rPr lang="en-US" altLang="th-TH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15</a:t>
            </a:fld>
            <a:endParaRPr lang="th-TH" altLang="th-TH">
              <a:solidFill>
                <a:srgbClr val="898989"/>
              </a:solidFill>
              <a:latin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>
          <a:xfrm>
            <a:off x="981076" y="696453"/>
            <a:ext cx="8610600" cy="7159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th-TH" b="1" dirty="0" smtClean="0"/>
              <a:t>ต้นแบบของฟังก์ชัน (</a:t>
            </a:r>
            <a:r>
              <a:rPr lang="en-US" b="1" dirty="0" smtClean="0"/>
              <a:t>Prototype)</a:t>
            </a:r>
            <a:endParaRPr lang="th-TH" b="1" dirty="0" smtClean="0"/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981076" y="1355264"/>
            <a:ext cx="86106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th-TH" dirty="0">
                <a:latin typeface="Times New Roman" panose="02020603050405020304" pitchFamily="18" charset="0"/>
              </a:rPr>
              <a:t>ต้นแบบของฟังก์ชันเป็นตัวบอกให้ตัวแปลภาษารู้ถึงชนิดของข้อมูลที่จะส่งค่ากลับ จำนวนของตัวแปรพารามิเตอร์ที่ฟังก์ชันคาดหวังว่าจะได้รับ ชนิดของพารามิเตอร์แต่ละตัว และลำดับของพารามิเตอร์เหล่านั้น ตัวแปลภาษาสามารถที่จะนำข้อมูลเหล่านี้ในการตรวจสอบความถูกต้องของการเรียกใช้ฟังก์ชัน  ในตัวอย่าง </a:t>
            </a:r>
            <a:r>
              <a:rPr lang="en-US" altLang="th-TH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altLang="th-TH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square(</a:t>
            </a:r>
            <a:r>
              <a:rPr lang="en-US" altLang="th-TH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altLang="th-TH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th-TH" altLang="th-TH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h-TH" altLang="th-TH" dirty="0">
                <a:solidFill>
                  <a:srgbClr val="000000"/>
                </a:solidFill>
                <a:latin typeface="Times New Roman" panose="02020603050405020304" pitchFamily="18" charset="0"/>
              </a:rPr>
              <a:t>คือต้นแบบของฟังก์ชัน</a:t>
            </a:r>
            <a:endParaRPr lang="en-US" altLang="th-TH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thaiDist" eaLnBrk="1" hangingPunct="1"/>
            <a:endParaRPr lang="th-TH" altLang="th-TH" dirty="0">
              <a:latin typeface="Times New Roman" panose="0202060305040502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512344" y="3188264"/>
            <a:ext cx="5649516" cy="3505200"/>
            <a:chOff x="3512344" y="3188264"/>
            <a:chExt cx="5649516" cy="3505200"/>
          </a:xfrm>
        </p:grpSpPr>
        <p:sp>
          <p:nvSpPr>
            <p:cNvPr id="17412" name="Text Box 2"/>
            <p:cNvSpPr txBox="1">
              <a:spLocks noChangeArrowheads="1"/>
            </p:cNvSpPr>
            <p:nvPr/>
          </p:nvSpPr>
          <p:spPr bwMode="auto">
            <a:xfrm>
              <a:off x="3512344" y="3188264"/>
              <a:ext cx="5257800" cy="3505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en-US" altLang="th-TH" sz="1200" dirty="0"/>
            </a:p>
            <a:p>
              <a:pPr eaLnBrk="1" hangingPunct="1"/>
              <a:r>
                <a:rPr lang="en-US" altLang="th-TH" sz="1400" dirty="0"/>
                <a:t>#include&lt;</a:t>
              </a:r>
              <a:r>
                <a:rPr lang="en-US" altLang="th-TH" sz="1400" dirty="0" err="1"/>
                <a:t>stdio.h</a:t>
              </a:r>
              <a:r>
                <a:rPr lang="en-US" altLang="th-TH" sz="1400" dirty="0"/>
                <a:t>&gt; </a:t>
              </a:r>
            </a:p>
            <a:p>
              <a:pPr eaLnBrk="1" hangingPunct="1"/>
              <a:endParaRPr lang="en-US" altLang="th-TH" sz="1400" dirty="0"/>
            </a:p>
            <a:p>
              <a:pPr eaLnBrk="1" hangingPunct="1"/>
              <a:r>
                <a:rPr lang="en-US" altLang="th-TH" sz="1400" dirty="0" err="1"/>
                <a:t>int</a:t>
              </a:r>
              <a:r>
                <a:rPr lang="en-US" altLang="th-TH" sz="1400" dirty="0"/>
                <a:t> square(</a:t>
              </a:r>
              <a:r>
                <a:rPr lang="en-US" altLang="th-TH" sz="1400" dirty="0" err="1"/>
                <a:t>int</a:t>
              </a:r>
              <a:r>
                <a:rPr lang="en-US" altLang="th-TH" sz="1400" dirty="0"/>
                <a:t>);</a:t>
              </a:r>
            </a:p>
            <a:p>
              <a:pPr eaLnBrk="1" hangingPunct="1"/>
              <a:endParaRPr lang="en-US" altLang="th-TH" sz="1400" dirty="0"/>
            </a:p>
            <a:p>
              <a:pPr eaLnBrk="1" hangingPunct="1"/>
              <a:r>
                <a:rPr lang="en-US" altLang="th-TH" sz="1400" dirty="0"/>
                <a:t>void main( ) </a:t>
              </a:r>
            </a:p>
            <a:p>
              <a:pPr eaLnBrk="1" hangingPunct="1"/>
              <a:r>
                <a:rPr lang="en-US" altLang="th-TH" sz="1400" dirty="0"/>
                <a:t>{</a:t>
              </a:r>
            </a:p>
            <a:p>
              <a:pPr eaLnBrk="1" hangingPunct="1"/>
              <a:r>
                <a:rPr lang="en-US" altLang="th-TH" sz="1400" dirty="0"/>
                <a:t>        </a:t>
              </a:r>
              <a:r>
                <a:rPr lang="en-US" altLang="th-TH" sz="1400" dirty="0" err="1"/>
                <a:t>int</a:t>
              </a:r>
              <a:r>
                <a:rPr lang="en-US" altLang="th-TH" sz="1400" dirty="0"/>
                <a:t> </a:t>
              </a:r>
              <a:r>
                <a:rPr lang="en-US" altLang="th-TH" sz="1400" dirty="0" smtClean="0"/>
                <a:t>x=3, </a:t>
              </a:r>
              <a:r>
                <a:rPr lang="en-US" altLang="th-TH" sz="1400" dirty="0" err="1" smtClean="0"/>
                <a:t>xsq</a:t>
              </a:r>
              <a:r>
                <a:rPr lang="en-US" altLang="th-TH" sz="1400" dirty="0" smtClean="0"/>
                <a:t>; </a:t>
              </a:r>
            </a:p>
            <a:p>
              <a:pPr eaLnBrk="1" hangingPunct="1"/>
              <a:r>
                <a:rPr lang="en-US" altLang="th-TH" sz="1400" dirty="0" smtClean="0"/>
                <a:t>        </a:t>
              </a:r>
              <a:r>
                <a:rPr lang="en-US" altLang="th-TH" sz="1400" dirty="0" err="1" smtClean="0"/>
                <a:t>xsq</a:t>
              </a:r>
              <a:r>
                <a:rPr lang="en-US" altLang="th-TH" sz="1400" dirty="0" smtClean="0"/>
                <a:t> = square(x);</a:t>
              </a:r>
              <a:endParaRPr lang="en-US" altLang="th-TH" sz="1400" dirty="0"/>
            </a:p>
            <a:p>
              <a:pPr eaLnBrk="1" hangingPunct="1"/>
              <a:r>
                <a:rPr lang="en-US" altLang="th-TH" sz="1400" dirty="0" smtClean="0"/>
                <a:t>        </a:t>
              </a:r>
              <a:r>
                <a:rPr lang="en-US" altLang="th-TH" sz="1400" dirty="0" err="1"/>
                <a:t>printf</a:t>
              </a:r>
              <a:r>
                <a:rPr lang="en-US" altLang="th-TH" sz="1400" dirty="0"/>
                <a:t>(“Square of %d = %d\n”, </a:t>
              </a:r>
              <a:r>
                <a:rPr lang="en-US" altLang="th-TH" sz="1400" dirty="0" smtClean="0"/>
                <a:t>x, </a:t>
              </a:r>
              <a:r>
                <a:rPr lang="en-US" altLang="th-TH" sz="1400" dirty="0" err="1" smtClean="0"/>
                <a:t>xsq</a:t>
              </a:r>
              <a:r>
                <a:rPr lang="en-US" altLang="th-TH" sz="1400" dirty="0" smtClean="0"/>
                <a:t>);</a:t>
              </a:r>
              <a:endParaRPr lang="en-US" altLang="th-TH" sz="1400" dirty="0"/>
            </a:p>
            <a:p>
              <a:pPr eaLnBrk="1" hangingPunct="1"/>
              <a:r>
                <a:rPr lang="en-US" altLang="th-TH" sz="1400" dirty="0"/>
                <a:t>}</a:t>
              </a:r>
            </a:p>
            <a:p>
              <a:pPr eaLnBrk="1" hangingPunct="1"/>
              <a:endParaRPr lang="en-US" altLang="th-TH" sz="1400" dirty="0"/>
            </a:p>
            <a:p>
              <a:pPr eaLnBrk="1" hangingPunct="1"/>
              <a:r>
                <a:rPr lang="en-US" altLang="th-TH" sz="1400" dirty="0" err="1"/>
                <a:t>int</a:t>
              </a:r>
              <a:r>
                <a:rPr lang="en-US" altLang="th-TH" sz="1400" dirty="0"/>
                <a:t> square(</a:t>
              </a:r>
              <a:r>
                <a:rPr lang="en-US" altLang="th-TH" sz="1400" dirty="0" err="1"/>
                <a:t>int</a:t>
              </a:r>
              <a:r>
                <a:rPr lang="en-US" altLang="th-TH" sz="1400" dirty="0"/>
                <a:t> y) </a:t>
              </a:r>
            </a:p>
            <a:p>
              <a:pPr eaLnBrk="1" hangingPunct="1"/>
              <a:r>
                <a:rPr lang="en-US" altLang="th-TH" sz="1400" dirty="0"/>
                <a:t>{ 	</a:t>
              </a:r>
            </a:p>
            <a:p>
              <a:pPr eaLnBrk="1" hangingPunct="1"/>
              <a:r>
                <a:rPr lang="en-US" altLang="th-TH" sz="1400" dirty="0"/>
                <a:t>        return y * y;</a:t>
              </a:r>
            </a:p>
            <a:p>
              <a:pPr eaLnBrk="1" hangingPunct="1"/>
              <a:r>
                <a:rPr lang="en-US" altLang="th-TH" sz="1400" dirty="0"/>
                <a:t>}</a:t>
              </a:r>
            </a:p>
            <a:p>
              <a:pPr eaLnBrk="1" hangingPunct="1"/>
              <a:endParaRPr lang="en-US" altLang="th-TH" sz="1200" dirty="0"/>
            </a:p>
            <a:p>
              <a:pPr eaLnBrk="1" hangingPunct="1"/>
              <a:endParaRPr lang="en-US" altLang="th-TH" sz="12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414" name="Text Box 7"/>
            <p:cNvSpPr txBox="1">
              <a:spLocks noChangeArrowheads="1"/>
            </p:cNvSpPr>
            <p:nvPr/>
          </p:nvSpPr>
          <p:spPr bwMode="auto">
            <a:xfrm>
              <a:off x="5790407" y="3807950"/>
              <a:ext cx="1004888" cy="36512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en-US" altLang="th-TH" sz="1100">
                  <a:latin typeface="Calibri" panose="020F0502020204030204" pitchFamily="34" charset="0"/>
                  <a:ea typeface="Angsana New" panose="02020603050405020304" pitchFamily="18" charset="-34"/>
                  <a:cs typeface="Cordia New" panose="020B0304020202020204" pitchFamily="34" charset="-34"/>
                </a:rPr>
                <a:t>PROTOTYPE</a:t>
              </a:r>
              <a:endParaRPr lang="th-TH" altLang="th-TH">
                <a:ea typeface="Angsana New" panose="02020603050405020304" pitchFamily="18" charset="-34"/>
                <a:cs typeface="Cordia New" panose="020B0304020202020204" pitchFamily="34" charset="-34"/>
              </a:endParaRPr>
            </a:p>
          </p:txBody>
        </p:sp>
        <p:sp>
          <p:nvSpPr>
            <p:cNvPr id="17415" name="Text Box 8"/>
            <p:cNvSpPr txBox="1">
              <a:spLocks noChangeArrowheads="1"/>
            </p:cNvSpPr>
            <p:nvPr/>
          </p:nvSpPr>
          <p:spPr bwMode="auto">
            <a:xfrm>
              <a:off x="8339535" y="5004645"/>
              <a:ext cx="822325" cy="35877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en-US" altLang="th-TH" sz="1100" dirty="0">
                  <a:latin typeface="Calibri" panose="020F0502020204030204" pitchFamily="34" charset="0"/>
                  <a:ea typeface="Angsana New" panose="02020603050405020304" pitchFamily="18" charset="-34"/>
                  <a:cs typeface="Cordia New" panose="020B0304020202020204" pitchFamily="34" charset="-34"/>
                </a:rPr>
                <a:t>CALLING</a:t>
              </a:r>
              <a:endParaRPr lang="th-TH" altLang="th-TH" dirty="0">
                <a:ea typeface="Angsana New" panose="02020603050405020304" pitchFamily="18" charset="-34"/>
                <a:cs typeface="Cordia New" panose="020B0304020202020204" pitchFamily="34" charset="-34"/>
              </a:endParaRPr>
            </a:p>
          </p:txBody>
        </p:sp>
        <p:sp>
          <p:nvSpPr>
            <p:cNvPr id="17416" name="AutoShape 10"/>
            <p:cNvSpPr>
              <a:spLocks/>
            </p:cNvSpPr>
            <p:nvPr/>
          </p:nvSpPr>
          <p:spPr bwMode="auto">
            <a:xfrm>
              <a:off x="5075239" y="5791199"/>
              <a:ext cx="96836" cy="615287"/>
            </a:xfrm>
            <a:prstGeom prst="rightBrace">
              <a:avLst>
                <a:gd name="adj1" fmla="val 41379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th-TH" altLang="th-TH"/>
            </a:p>
          </p:txBody>
        </p:sp>
        <p:sp>
          <p:nvSpPr>
            <p:cNvPr id="17417" name="Text Box 11"/>
            <p:cNvSpPr txBox="1">
              <a:spLocks noChangeArrowheads="1"/>
            </p:cNvSpPr>
            <p:nvPr/>
          </p:nvSpPr>
          <p:spPr bwMode="auto">
            <a:xfrm>
              <a:off x="5287169" y="5982263"/>
              <a:ext cx="1006475" cy="36671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en-US" altLang="th-TH" sz="1100">
                  <a:latin typeface="Calibri" panose="020F0502020204030204" pitchFamily="34" charset="0"/>
                  <a:ea typeface="Angsana New" panose="02020603050405020304" pitchFamily="18" charset="-34"/>
                  <a:cs typeface="Cordia New" panose="020B0304020202020204" pitchFamily="34" charset="-34"/>
                </a:rPr>
                <a:t>DEFINITION</a:t>
              </a:r>
              <a:endParaRPr lang="th-TH" altLang="th-TH">
                <a:ea typeface="Angsana New" panose="02020603050405020304" pitchFamily="18" charset="-34"/>
                <a:cs typeface="Cordia New" panose="020B0304020202020204" pitchFamily="34" charset="-34"/>
              </a:endParaRPr>
            </a:p>
          </p:txBody>
        </p:sp>
        <p:sp>
          <p:nvSpPr>
            <p:cNvPr id="17418" name="Line 6"/>
            <p:cNvSpPr>
              <a:spLocks noChangeShapeType="1"/>
            </p:cNvSpPr>
            <p:nvPr/>
          </p:nvSpPr>
          <p:spPr bwMode="auto">
            <a:xfrm flipV="1">
              <a:off x="7479110" y="5174508"/>
              <a:ext cx="790575" cy="95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7419" name="Line 6"/>
            <p:cNvSpPr>
              <a:spLocks noChangeShapeType="1"/>
            </p:cNvSpPr>
            <p:nvPr/>
          </p:nvSpPr>
          <p:spPr bwMode="auto">
            <a:xfrm flipV="1">
              <a:off x="4876008" y="3976224"/>
              <a:ext cx="790575" cy="95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</p:grpSp>
    </p:spTree>
    <p:extLst>
      <p:ext uri="{BB962C8B-B14F-4D97-AF65-F5344CB8AC3E}">
        <p14:creationId xmlns:p14="http://schemas.microsoft.com/office/powerpoint/2010/main" val="1142084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EAC620FB-CA2B-49FD-A216-24CAA65DC3F0}" type="slidenum">
              <a:rPr lang="en-US" altLang="th-TH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16</a:t>
            </a:fld>
            <a:endParaRPr lang="th-TH" altLang="th-TH">
              <a:solidFill>
                <a:srgbClr val="898989"/>
              </a:solidFill>
              <a:latin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609601"/>
            <a:ext cx="8610600" cy="7159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th-TH" b="1" dirty="0" smtClean="0"/>
              <a:t>ต้นแบบของ</a:t>
            </a:r>
            <a:r>
              <a:rPr lang="th-TH" b="1" dirty="0" smtClean="0"/>
              <a:t>ฟังก์ชัน</a:t>
            </a:r>
            <a:endParaRPr lang="th-TH" b="1" dirty="0" smtClean="0"/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1828800" y="1447799"/>
            <a:ext cx="3733800" cy="51673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th-TH" sz="1400" dirty="0"/>
              <a:t>#include &lt;</a:t>
            </a:r>
            <a:r>
              <a:rPr lang="en-US" altLang="th-TH" sz="1400" dirty="0" err="1"/>
              <a:t>stdio.h</a:t>
            </a:r>
            <a:r>
              <a:rPr lang="en-US" altLang="th-TH" sz="1400" dirty="0"/>
              <a:t>&gt;</a:t>
            </a:r>
          </a:p>
          <a:p>
            <a:pPr eaLnBrk="1" hangingPunct="1"/>
            <a:r>
              <a:rPr lang="en-US" altLang="th-TH" sz="1400" dirty="0"/>
              <a:t> </a:t>
            </a:r>
          </a:p>
          <a:p>
            <a:pPr eaLnBrk="1" hangingPunct="1"/>
            <a:r>
              <a:rPr lang="en-US" altLang="th-TH" sz="1400" dirty="0" err="1"/>
              <a:t>int</a:t>
            </a:r>
            <a:r>
              <a:rPr lang="en-US" altLang="th-TH" sz="1400" dirty="0"/>
              <a:t> maximum(</a:t>
            </a:r>
            <a:r>
              <a:rPr lang="en-US" altLang="th-TH" sz="1400" dirty="0" err="1"/>
              <a:t>int</a:t>
            </a:r>
            <a:r>
              <a:rPr lang="en-US" altLang="th-TH" sz="1400" dirty="0"/>
              <a:t>, </a:t>
            </a:r>
            <a:r>
              <a:rPr lang="en-US" altLang="th-TH" sz="1400" dirty="0" err="1"/>
              <a:t>int</a:t>
            </a:r>
            <a:r>
              <a:rPr lang="en-US" altLang="th-TH" sz="1400" dirty="0"/>
              <a:t>, </a:t>
            </a:r>
            <a:r>
              <a:rPr lang="en-US" altLang="th-TH" sz="1400" dirty="0" err="1"/>
              <a:t>int</a:t>
            </a:r>
            <a:r>
              <a:rPr lang="en-US" altLang="th-TH" sz="1400" dirty="0" smtClean="0"/>
              <a:t>); //function </a:t>
            </a:r>
            <a:r>
              <a:rPr lang="en-US" altLang="th-TH" sz="1400" dirty="0"/>
              <a:t>prototype </a:t>
            </a:r>
          </a:p>
          <a:p>
            <a:pPr eaLnBrk="1" hangingPunct="1"/>
            <a:endParaRPr lang="en-US" altLang="th-TH" sz="1400" dirty="0"/>
          </a:p>
          <a:p>
            <a:pPr eaLnBrk="1" hangingPunct="1"/>
            <a:r>
              <a:rPr lang="en-US" altLang="th-TH" sz="1400" dirty="0" err="1"/>
              <a:t>int</a:t>
            </a:r>
            <a:r>
              <a:rPr lang="en-US" altLang="th-TH" sz="1400" dirty="0"/>
              <a:t> main()</a:t>
            </a:r>
          </a:p>
          <a:p>
            <a:pPr eaLnBrk="1" hangingPunct="1"/>
            <a:r>
              <a:rPr lang="en-US" altLang="th-TH" sz="1400" dirty="0"/>
              <a:t>{</a:t>
            </a:r>
          </a:p>
          <a:p>
            <a:pPr eaLnBrk="1" hangingPunct="1"/>
            <a:r>
              <a:rPr lang="en-US" altLang="th-TH" sz="1400" dirty="0"/>
              <a:t>         </a:t>
            </a:r>
            <a:r>
              <a:rPr lang="en-US" altLang="th-TH" sz="1400" dirty="0" err="1"/>
              <a:t>int</a:t>
            </a:r>
            <a:r>
              <a:rPr lang="en-US" altLang="th-TH" sz="1400" dirty="0"/>
              <a:t> a, b, c;</a:t>
            </a:r>
          </a:p>
          <a:p>
            <a:pPr eaLnBrk="1" hangingPunct="1"/>
            <a:r>
              <a:rPr lang="en-US" altLang="th-TH" sz="1400" dirty="0"/>
              <a:t>	</a:t>
            </a:r>
            <a:r>
              <a:rPr lang="en-US" altLang="th-TH" sz="1400" dirty="0" err="1"/>
              <a:t>printf</a:t>
            </a:r>
            <a:r>
              <a:rPr lang="en-US" altLang="th-TH" sz="1400" dirty="0"/>
              <a:t>(“Enter three integers: “);</a:t>
            </a:r>
          </a:p>
          <a:p>
            <a:pPr eaLnBrk="1" hangingPunct="1"/>
            <a:r>
              <a:rPr lang="en-US" altLang="th-TH" sz="1400" dirty="0"/>
              <a:t>	</a:t>
            </a:r>
            <a:r>
              <a:rPr lang="en-US" altLang="th-TH" sz="1400" dirty="0" err="1"/>
              <a:t>scanf</a:t>
            </a:r>
            <a:r>
              <a:rPr lang="en-US" altLang="th-TH" sz="1400" dirty="0"/>
              <a:t>(“%</a:t>
            </a:r>
            <a:r>
              <a:rPr lang="en-US" altLang="th-TH" sz="1400" dirty="0" err="1"/>
              <a:t>d%d%d</a:t>
            </a:r>
            <a:r>
              <a:rPr lang="en-US" altLang="th-TH" sz="1400" dirty="0"/>
              <a:t>”, &amp;a, &amp;b, &amp;c);</a:t>
            </a:r>
          </a:p>
          <a:p>
            <a:pPr eaLnBrk="1" hangingPunct="1"/>
            <a:r>
              <a:rPr lang="en-US" altLang="th-TH" sz="1400" dirty="0"/>
              <a:t>	</a:t>
            </a:r>
            <a:r>
              <a:rPr lang="en-US" altLang="th-TH" sz="1400" dirty="0" err="1"/>
              <a:t>printf</a:t>
            </a:r>
            <a:r>
              <a:rPr lang="en-US" altLang="th-TH" sz="1400" dirty="0"/>
              <a:t>(“Maximum is: %d\n”, </a:t>
            </a:r>
            <a:r>
              <a:rPr lang="en-US" altLang="th-TH" sz="1400" dirty="0" smtClean="0"/>
              <a:t>	maximum(a</a:t>
            </a:r>
            <a:r>
              <a:rPr lang="en-US" altLang="th-TH" sz="1400" dirty="0"/>
              <a:t>, b, c</a:t>
            </a:r>
            <a:r>
              <a:rPr lang="en-US" altLang="th-TH" sz="1400" dirty="0" smtClean="0"/>
              <a:t>);</a:t>
            </a:r>
            <a:r>
              <a:rPr lang="en-US" altLang="th-TH" sz="1400" dirty="0"/>
              <a:t>	</a:t>
            </a:r>
          </a:p>
          <a:p>
            <a:pPr eaLnBrk="1" hangingPunct="1"/>
            <a:r>
              <a:rPr lang="en-US" altLang="th-TH" sz="1400" dirty="0"/>
              <a:t>	return 0;</a:t>
            </a:r>
          </a:p>
          <a:p>
            <a:pPr eaLnBrk="1" hangingPunct="1"/>
            <a:r>
              <a:rPr lang="en-US" altLang="th-TH" sz="1400" dirty="0"/>
              <a:t>}</a:t>
            </a:r>
          </a:p>
          <a:p>
            <a:pPr eaLnBrk="1" hangingPunct="1"/>
            <a:r>
              <a:rPr lang="en-US" altLang="th-TH" sz="1400" dirty="0"/>
              <a:t> </a:t>
            </a:r>
          </a:p>
          <a:p>
            <a:pPr eaLnBrk="1" hangingPunct="1"/>
            <a:r>
              <a:rPr lang="en-US" altLang="th-TH" sz="1400" dirty="0"/>
              <a:t>/* Function maximum definition */</a:t>
            </a:r>
          </a:p>
          <a:p>
            <a:pPr eaLnBrk="1" hangingPunct="1"/>
            <a:r>
              <a:rPr lang="en-US" altLang="th-TH" sz="1400" dirty="0" err="1"/>
              <a:t>int</a:t>
            </a:r>
            <a:r>
              <a:rPr lang="en-US" altLang="th-TH" sz="1400" dirty="0"/>
              <a:t> maximum(</a:t>
            </a:r>
            <a:r>
              <a:rPr lang="en-US" altLang="th-TH" sz="1400" dirty="0" err="1"/>
              <a:t>int</a:t>
            </a:r>
            <a:r>
              <a:rPr lang="en-US" altLang="th-TH" sz="1400" dirty="0"/>
              <a:t> x, </a:t>
            </a:r>
            <a:r>
              <a:rPr lang="en-US" altLang="th-TH" sz="1400" dirty="0" err="1"/>
              <a:t>int</a:t>
            </a:r>
            <a:r>
              <a:rPr lang="en-US" altLang="th-TH" sz="1400" dirty="0"/>
              <a:t> y, </a:t>
            </a:r>
            <a:r>
              <a:rPr lang="en-US" altLang="th-TH" sz="1400" dirty="0" err="1"/>
              <a:t>int</a:t>
            </a:r>
            <a:r>
              <a:rPr lang="en-US" altLang="th-TH" sz="1400" dirty="0"/>
              <a:t> z)</a:t>
            </a:r>
          </a:p>
          <a:p>
            <a:pPr eaLnBrk="1" hangingPunct="1"/>
            <a:r>
              <a:rPr lang="en-US" altLang="th-TH" sz="1400" dirty="0"/>
              <a:t>{</a:t>
            </a:r>
          </a:p>
          <a:p>
            <a:pPr eaLnBrk="1" hangingPunct="1"/>
            <a:r>
              <a:rPr lang="en-US" altLang="th-TH" sz="1400" dirty="0"/>
              <a:t>	</a:t>
            </a:r>
            <a:r>
              <a:rPr lang="en-US" altLang="th-TH" sz="1400" dirty="0" err="1"/>
              <a:t>int</a:t>
            </a:r>
            <a:r>
              <a:rPr lang="en-US" altLang="th-TH" sz="1400" dirty="0"/>
              <a:t> max = x;</a:t>
            </a:r>
          </a:p>
          <a:p>
            <a:pPr eaLnBrk="1" hangingPunct="1"/>
            <a:r>
              <a:rPr lang="en-US" altLang="th-TH" sz="1400" dirty="0"/>
              <a:t>	if(y &gt; max)</a:t>
            </a:r>
          </a:p>
          <a:p>
            <a:pPr eaLnBrk="1" hangingPunct="1"/>
            <a:r>
              <a:rPr lang="en-US" altLang="th-TH" sz="1400" dirty="0"/>
              <a:t>		max = y;</a:t>
            </a:r>
          </a:p>
          <a:p>
            <a:pPr eaLnBrk="1" hangingPunct="1"/>
            <a:r>
              <a:rPr lang="en-US" altLang="th-TH" sz="1400" dirty="0"/>
              <a:t>	if(z &gt; max)</a:t>
            </a:r>
          </a:p>
          <a:p>
            <a:pPr eaLnBrk="1" hangingPunct="1"/>
            <a:r>
              <a:rPr lang="en-US" altLang="th-TH" sz="1400" dirty="0"/>
              <a:t>		max = z</a:t>
            </a:r>
            <a:r>
              <a:rPr lang="en-US" altLang="th-TH" sz="1400" dirty="0" smtClean="0"/>
              <a:t>;</a:t>
            </a:r>
            <a:r>
              <a:rPr lang="en-US" altLang="th-TH" sz="1400" dirty="0"/>
              <a:t> </a:t>
            </a:r>
          </a:p>
          <a:p>
            <a:pPr eaLnBrk="1" hangingPunct="1"/>
            <a:r>
              <a:rPr lang="en-US" altLang="th-TH" sz="1400" dirty="0"/>
              <a:t>	return max;</a:t>
            </a:r>
          </a:p>
          <a:p>
            <a:pPr eaLnBrk="1" hangingPunct="1"/>
            <a:r>
              <a:rPr lang="en-US" altLang="th-TH" sz="1400" dirty="0"/>
              <a:t>}</a:t>
            </a:r>
          </a:p>
          <a:p>
            <a:pPr eaLnBrk="1" hangingPunct="1"/>
            <a:endParaRPr lang="en-US" altLang="th-TH" sz="1200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5715000" y="2832100"/>
            <a:ext cx="4419600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thaiDist" eaLnBrk="1" hangingPunct="1"/>
            <a:r>
              <a:rPr lang="th-TH" altLang="th-TH" dirty="0">
                <a:latin typeface="Times New Roman" panose="02020603050405020304" pitchFamily="18" charset="0"/>
              </a:rPr>
              <a:t>โปรแกรมเรียกใช้ฟังก์ชันก่อนการนิยาม  ดังนั้นเพื่อการตรวจสอบความถูกต้องในการเรียกใช้  จึงจำเป็นต้องมีต้นแบบของฟังก์ชัน</a:t>
            </a:r>
          </a:p>
          <a:p>
            <a:pPr algn="thaiDist" eaLnBrk="1" hangingPunct="1"/>
            <a:endParaRPr lang="th-TH" altLang="th-TH" sz="1100" dirty="0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th-TH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maximum(</a:t>
            </a:r>
            <a:r>
              <a:rPr lang="en-US" altLang="th-TH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th-TH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th-TH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thaiDist" eaLnBrk="1" hangingPunct="1"/>
            <a:endParaRPr lang="th-TH" altLang="th-TH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97336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CB97FB86-BB58-4A06-8380-D4729C9112D9}" type="slidenum">
              <a:rPr lang="en-US" altLang="th-TH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17</a:t>
            </a:fld>
            <a:endParaRPr lang="th-TH" altLang="th-TH">
              <a:solidFill>
                <a:srgbClr val="898989"/>
              </a:solidFill>
              <a:latin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609601"/>
            <a:ext cx="8610600" cy="7159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th-TH" b="1" dirty="0" smtClean="0"/>
              <a:t>ต้นแบบของฟังก์ชัน (ตัวอย่างที่สามารถเขียนได้</a:t>
            </a:r>
            <a:r>
              <a:rPr lang="en-US" b="1" dirty="0" smtClean="0"/>
              <a:t>)</a:t>
            </a:r>
            <a:endParaRPr lang="th-TH" b="1" dirty="0" smtClean="0"/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905000" y="1447800"/>
            <a:ext cx="7391400" cy="5029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th-TH" sz="1600" b="1">
                <a:latin typeface="Courier New" panose="02070309020205020404" pitchFamily="49" charset="0"/>
                <a:cs typeface="Courier New" panose="02070309020205020404" pitchFamily="49" charset="0"/>
              </a:rPr>
              <a:t>#include &lt;stdio.h&gt;</a:t>
            </a:r>
          </a:p>
          <a:p>
            <a:pPr eaLnBrk="1" hangingPunct="1"/>
            <a:r>
              <a:rPr lang="en-US" altLang="th-TH" sz="1600" b="1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eaLnBrk="1" hangingPunct="1"/>
            <a:r>
              <a:rPr lang="en-US" altLang="th-TH" sz="1600" b="1">
                <a:latin typeface="Courier New" panose="02070309020205020404" pitchFamily="49" charset="0"/>
                <a:cs typeface="Courier New" panose="02070309020205020404" pitchFamily="49" charset="0"/>
              </a:rPr>
              <a:t>int maximum(int x,int y,int z)</a:t>
            </a:r>
          </a:p>
          <a:p>
            <a:pPr eaLnBrk="1" hangingPunct="1"/>
            <a:r>
              <a:rPr lang="en-US" altLang="th-TH" sz="1600" b="1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/>
            <a:r>
              <a:rPr lang="en-US" altLang="th-TH" sz="1600" b="1">
                <a:latin typeface="Courier New" panose="02070309020205020404" pitchFamily="49" charset="0"/>
                <a:cs typeface="Courier New" panose="02070309020205020404" pitchFamily="49" charset="0"/>
              </a:rPr>
              <a:t>   int max = x;</a:t>
            </a:r>
          </a:p>
          <a:p>
            <a:pPr eaLnBrk="1" hangingPunct="1"/>
            <a:r>
              <a:rPr lang="en-US" altLang="th-TH" sz="1600" b="1">
                <a:latin typeface="Courier New" panose="02070309020205020404" pitchFamily="49" charset="0"/>
                <a:cs typeface="Courier New" panose="02070309020205020404" pitchFamily="49" charset="0"/>
              </a:rPr>
              <a:t>   if(y &gt; max)</a:t>
            </a:r>
          </a:p>
          <a:p>
            <a:pPr eaLnBrk="1" hangingPunct="1"/>
            <a:r>
              <a:rPr lang="en-US" altLang="th-TH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max = y;</a:t>
            </a:r>
          </a:p>
          <a:p>
            <a:pPr eaLnBrk="1" hangingPunct="1"/>
            <a:r>
              <a:rPr lang="en-US" altLang="th-TH" sz="1600" b="1">
                <a:latin typeface="Courier New" panose="02070309020205020404" pitchFamily="49" charset="0"/>
                <a:cs typeface="Courier New" panose="02070309020205020404" pitchFamily="49" charset="0"/>
              </a:rPr>
              <a:t>   if(z &gt; max)</a:t>
            </a:r>
          </a:p>
          <a:p>
            <a:pPr eaLnBrk="1" hangingPunct="1"/>
            <a:r>
              <a:rPr lang="en-US" altLang="th-TH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max = z;</a:t>
            </a:r>
          </a:p>
          <a:p>
            <a:pPr eaLnBrk="1" hangingPunct="1"/>
            <a:r>
              <a:rPr lang="en-US" altLang="th-TH" sz="1600" b="1">
                <a:latin typeface="Courier New" panose="02070309020205020404" pitchFamily="49" charset="0"/>
                <a:cs typeface="Courier New" panose="02070309020205020404" pitchFamily="49" charset="0"/>
              </a:rPr>
              <a:t>   return max;</a:t>
            </a:r>
          </a:p>
          <a:p>
            <a:pPr eaLnBrk="1" hangingPunct="1"/>
            <a:r>
              <a:rPr lang="en-US" altLang="th-TH" sz="16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/>
            <a:endParaRPr lang="en-US" altLang="th-TH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th-TH" sz="1600" b="1">
                <a:latin typeface="Courier New" panose="02070309020205020404" pitchFamily="49" charset="0"/>
                <a:cs typeface="Courier New" panose="02070309020205020404" pitchFamily="49" charset="0"/>
              </a:rPr>
              <a:t>int main()</a:t>
            </a:r>
          </a:p>
          <a:p>
            <a:pPr eaLnBrk="1" hangingPunct="1"/>
            <a:r>
              <a:rPr lang="en-US" altLang="th-TH" sz="1600" b="1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/>
            <a:r>
              <a:rPr lang="en-US" altLang="th-TH" sz="1600" b="1">
                <a:latin typeface="Courier New" panose="02070309020205020404" pitchFamily="49" charset="0"/>
                <a:cs typeface="Courier New" panose="02070309020205020404" pitchFamily="49" charset="0"/>
              </a:rPr>
              <a:t>   int a, b, c;</a:t>
            </a:r>
          </a:p>
          <a:p>
            <a:pPr eaLnBrk="1" hangingPunct="1"/>
            <a:r>
              <a:rPr lang="en-US" altLang="th-TH" sz="1600" b="1">
                <a:latin typeface="Courier New" panose="02070309020205020404" pitchFamily="49" charset="0"/>
                <a:cs typeface="Courier New" panose="02070309020205020404" pitchFamily="49" charset="0"/>
              </a:rPr>
              <a:t>   printf(“Enter three integers: “);</a:t>
            </a:r>
          </a:p>
          <a:p>
            <a:pPr eaLnBrk="1" hangingPunct="1"/>
            <a:r>
              <a:rPr lang="en-US" altLang="th-TH" sz="1600" b="1">
                <a:latin typeface="Courier New" panose="02070309020205020404" pitchFamily="49" charset="0"/>
                <a:cs typeface="Courier New" panose="02070309020205020404" pitchFamily="49" charset="0"/>
              </a:rPr>
              <a:t>   scanf(“%d%d%d”, &amp;a, &amp;b, &amp;c);</a:t>
            </a:r>
          </a:p>
          <a:p>
            <a:pPr eaLnBrk="1" hangingPunct="1"/>
            <a:r>
              <a:rPr lang="en-US" altLang="th-TH" sz="1600" b="1">
                <a:latin typeface="Courier New" panose="02070309020205020404" pitchFamily="49" charset="0"/>
                <a:cs typeface="Courier New" panose="02070309020205020404" pitchFamily="49" charset="0"/>
              </a:rPr>
              <a:t>   printf(“Maximum is: %d\n”, maximum(a, b, c);	</a:t>
            </a:r>
          </a:p>
          <a:p>
            <a:pPr eaLnBrk="1" hangingPunct="1"/>
            <a:r>
              <a:rPr lang="en-US" altLang="th-TH" sz="1600" b="1">
                <a:latin typeface="Courier New" panose="02070309020205020404" pitchFamily="49" charset="0"/>
                <a:cs typeface="Courier New" panose="02070309020205020404" pitchFamily="49" charset="0"/>
              </a:rPr>
              <a:t>   return 0;</a:t>
            </a:r>
          </a:p>
          <a:p>
            <a:pPr eaLnBrk="1" hangingPunct="1"/>
            <a:r>
              <a:rPr lang="en-US" altLang="th-TH" sz="16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/>
            <a:r>
              <a:rPr lang="en-US" altLang="th-TH" sz="1600" b="1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5867400" y="1295401"/>
            <a:ext cx="4495800" cy="3540125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thaiDist" eaLnBrk="1" hangingPunct="1"/>
            <a:r>
              <a:rPr lang="th-TH" altLang="th-TH">
                <a:latin typeface="Times New Roman" panose="02020603050405020304" pitchFamily="18" charset="0"/>
              </a:rPr>
              <a:t>โปรแกรมได้นิยามฟังก์ชันไว้ก่อนการเรียกใช้ จึงไม่จำเป็นต้องมีต้นแบบฟังก์ชัน  แต่ข้อเสียคือฟังก์ชัน </a:t>
            </a:r>
            <a:r>
              <a:rPr lang="en-US" altLang="th-TH" sz="2400">
                <a:latin typeface="Times New Roman" panose="02020603050405020304" pitchFamily="18" charset="0"/>
              </a:rPr>
              <a:t>main</a:t>
            </a:r>
            <a:r>
              <a:rPr lang="en-US" altLang="th-TH">
                <a:latin typeface="Times New Roman" panose="02020603050405020304" pitchFamily="18" charset="0"/>
              </a:rPr>
              <a:t> </a:t>
            </a:r>
            <a:r>
              <a:rPr lang="th-TH" altLang="th-TH">
                <a:latin typeface="Times New Roman" panose="02020603050405020304" pitchFamily="18" charset="0"/>
              </a:rPr>
              <a:t>จะถูกเลื่อนไปท้ายโปรแกรม  เนื่องจากฟังก์ชัน </a:t>
            </a:r>
            <a:r>
              <a:rPr lang="en-US" altLang="th-TH" sz="2400">
                <a:latin typeface="Times New Roman" panose="02020603050405020304" pitchFamily="18" charset="0"/>
              </a:rPr>
              <a:t>main</a:t>
            </a:r>
            <a:r>
              <a:rPr lang="en-US" altLang="th-TH">
                <a:latin typeface="Times New Roman" panose="02020603050405020304" pitchFamily="18" charset="0"/>
              </a:rPr>
              <a:t> </a:t>
            </a:r>
            <a:r>
              <a:rPr lang="th-TH" altLang="th-TH">
                <a:latin typeface="Times New Roman" panose="02020603050405020304" pitchFamily="18" charset="0"/>
              </a:rPr>
              <a:t>เป็นฟังก์ชันหลัก ในการอ่านโปรแกรมจึงควรพบฟังก์ชันนี้ก่อน  นอกจากนี้การเขียนในลักษณะนี้ยังไม่เหมาะสมในกรณีที่โปรแกรมมีขนาดใหญ่มากและซับซ้อนด้วย</a:t>
            </a:r>
          </a:p>
        </p:txBody>
      </p:sp>
    </p:spTree>
    <p:extLst>
      <p:ext uri="{BB962C8B-B14F-4D97-AF65-F5344CB8AC3E}">
        <p14:creationId xmlns:p14="http://schemas.microsoft.com/office/powerpoint/2010/main" val="40659248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CADD1B0C-8EDF-4D80-816B-35D36A3AE3D5}" type="slidenum">
              <a:rPr lang="en-US" altLang="th-TH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18</a:t>
            </a:fld>
            <a:endParaRPr lang="th-TH" altLang="th-TH">
              <a:solidFill>
                <a:srgbClr val="898989"/>
              </a:solidFill>
              <a:latin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>
          <a:xfrm>
            <a:off x="1190625" y="586913"/>
            <a:ext cx="8610600" cy="7159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th-TH" b="1" dirty="0" smtClean="0"/>
              <a:t>ตัวแปรภายใน และตัวแปรภายนอก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190625" y="1538288"/>
            <a:ext cx="79248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thaiDist" eaLnBrk="1" hangingPunct="1"/>
            <a:r>
              <a:rPr lang="th-TH" altLang="th-TH" sz="3200" b="1" dirty="0">
                <a:latin typeface="Angsana New" panose="02020603050405020304" pitchFamily="18" charset="-34"/>
              </a:rPr>
              <a:t>ตัวแปรภายใน</a:t>
            </a:r>
            <a:r>
              <a:rPr lang="en-US" altLang="th-TH" sz="3200" b="1" dirty="0">
                <a:latin typeface="Angsana New" panose="02020603050405020304" pitchFamily="18" charset="-34"/>
              </a:rPr>
              <a:t> </a:t>
            </a:r>
            <a:r>
              <a:rPr lang="en-US" altLang="th-TH" sz="3200" dirty="0">
                <a:latin typeface="Angsana New" panose="02020603050405020304" pitchFamily="18" charset="-34"/>
              </a:rPr>
              <a:t>(Local Variable) </a:t>
            </a:r>
            <a:r>
              <a:rPr lang="th-TH" altLang="th-TH" sz="3200" dirty="0">
                <a:latin typeface="Angsana New" panose="02020603050405020304" pitchFamily="18" charset="-34"/>
              </a:rPr>
              <a:t>คือ ตัวแปรที่ถูกสร้างขึ้นภายในฟังก์ชัน สามารถเรียกใช้งานได้เฉพาะภายในฟังก์ชันที่สร้างขึ้น และจะถูกทำลายลงเมื่อเสร็จสิ้นการทำงานของฟังก์ชันนั้นๆ</a:t>
            </a:r>
            <a:endParaRPr lang="en-US" altLang="th-TH" sz="3200" dirty="0">
              <a:latin typeface="Angsana New" panose="02020603050405020304" pitchFamily="18" charset="-34"/>
            </a:endParaRPr>
          </a:p>
          <a:p>
            <a:pPr algn="thaiDist" eaLnBrk="1" hangingPunct="1"/>
            <a:r>
              <a:rPr lang="th-TH" altLang="th-TH" sz="3200" dirty="0">
                <a:latin typeface="Angsana New" panose="02020603050405020304" pitchFamily="18" charset="-34"/>
              </a:rPr>
              <a:t/>
            </a:r>
            <a:br>
              <a:rPr lang="th-TH" altLang="th-TH" sz="3200" dirty="0">
                <a:latin typeface="Angsana New" panose="02020603050405020304" pitchFamily="18" charset="-34"/>
              </a:rPr>
            </a:br>
            <a:r>
              <a:rPr lang="th-TH" altLang="th-TH" sz="3200" b="1" dirty="0">
                <a:latin typeface="Angsana New" panose="02020603050405020304" pitchFamily="18" charset="-34"/>
              </a:rPr>
              <a:t>ตัวแปรภายนอก </a:t>
            </a:r>
            <a:r>
              <a:rPr lang="en-US" altLang="th-TH" sz="3200" dirty="0">
                <a:latin typeface="Angsana New" panose="02020603050405020304" pitchFamily="18" charset="-34"/>
              </a:rPr>
              <a:t>(Global Variable) </a:t>
            </a:r>
            <a:r>
              <a:rPr lang="th-TH" altLang="th-TH" sz="3200" dirty="0">
                <a:latin typeface="Angsana New" panose="02020603050405020304" pitchFamily="18" charset="-34"/>
              </a:rPr>
              <a:t>คือ ตัวแปรที่ถูกสร้างขึ้นภายนอกฟังก์ชัน สามารถใช้งานได้ในทุกฟังก์ชัน หรือทั้งโปรแกรม </a:t>
            </a:r>
            <a:r>
              <a:rPr lang="en-US" altLang="th-TH" sz="3200" dirty="0">
                <a:latin typeface="Angsana New" panose="02020603050405020304" pitchFamily="18" charset="-34"/>
              </a:rPr>
              <a:t>(</a:t>
            </a:r>
            <a:r>
              <a:rPr lang="th-TH" altLang="th-TH" sz="3200" dirty="0">
                <a:latin typeface="Angsana New" panose="02020603050405020304" pitchFamily="18" charset="-34"/>
              </a:rPr>
              <a:t>ยกเว้นฟังก์ชันที่มีตัวแปรภายในชื่อเดียวกับตัวแปรภายนอก ซึ่งมีความเป็นไปได้</a:t>
            </a:r>
            <a:r>
              <a:rPr lang="en-US" altLang="th-TH" sz="3200" dirty="0">
                <a:latin typeface="Angsana New" panose="02020603050405020304" pitchFamily="18" charset="-34"/>
              </a:rPr>
              <a:t>) </a:t>
            </a:r>
            <a:r>
              <a:rPr lang="th-TH" altLang="th-TH" sz="3200" dirty="0">
                <a:latin typeface="Angsana New" panose="02020603050405020304" pitchFamily="18" charset="-34"/>
              </a:rPr>
              <a:t>และจะคงอยู่ตลอดการทำงานของโปรแกรม</a:t>
            </a:r>
            <a:endParaRPr lang="en-US" altLang="th-TH" sz="3200" dirty="0">
              <a:latin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1118640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95BF0A7E-052B-4945-A5C7-253F3336C68D}" type="slidenum">
              <a:rPr lang="en-US" altLang="th-TH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19</a:t>
            </a:fld>
            <a:endParaRPr lang="th-TH" altLang="th-TH">
              <a:solidFill>
                <a:srgbClr val="898989"/>
              </a:solidFill>
              <a:latin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395" y="609601"/>
            <a:ext cx="8610600" cy="7159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th-TH" b="1" dirty="0" smtClean="0"/>
              <a:t>ตัวแปรภายใน และตัวแปรภายนอก</a:t>
            </a:r>
          </a:p>
        </p:txBody>
      </p:sp>
      <p:sp>
        <p:nvSpPr>
          <p:cNvPr id="21508" name="Text Box 2"/>
          <p:cNvSpPr txBox="1">
            <a:spLocks noChangeArrowheads="1"/>
          </p:cNvSpPr>
          <p:nvPr/>
        </p:nvSpPr>
        <p:spPr bwMode="auto">
          <a:xfrm>
            <a:off x="990595" y="1219200"/>
            <a:ext cx="4343400" cy="541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th-TH" sz="1600" b="1">
                <a:latin typeface="Courier New" panose="02070309020205020404" pitchFamily="49" charset="0"/>
                <a:cs typeface="Courier New" panose="02070309020205020404" pitchFamily="49" charset="0"/>
              </a:rPr>
              <a:t>#include &lt;stdio.h&gt;</a:t>
            </a:r>
          </a:p>
          <a:p>
            <a:pPr eaLnBrk="1" hangingPunct="1"/>
            <a:endParaRPr lang="en-US" altLang="th-TH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th-TH" sz="1600" b="1">
                <a:latin typeface="Courier New" panose="02070309020205020404" pitchFamily="49" charset="0"/>
                <a:cs typeface="Courier New" panose="02070309020205020404" pitchFamily="49" charset="0"/>
              </a:rPr>
              <a:t>int ans = 0;</a:t>
            </a:r>
          </a:p>
          <a:p>
            <a:pPr eaLnBrk="1" hangingPunct="1"/>
            <a:endParaRPr lang="en-US" altLang="th-TH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th-TH" sz="1600" b="1">
                <a:latin typeface="Courier New" panose="02070309020205020404" pitchFamily="49" charset="0"/>
                <a:cs typeface="Courier New" panose="02070309020205020404" pitchFamily="49" charset="0"/>
              </a:rPr>
              <a:t>/* function prototype */</a:t>
            </a:r>
          </a:p>
          <a:p>
            <a:pPr eaLnBrk="1" hangingPunct="1"/>
            <a:r>
              <a:rPr lang="en-US" altLang="th-TH" sz="1600" b="1">
                <a:latin typeface="Courier New" panose="02070309020205020404" pitchFamily="49" charset="0"/>
                <a:cs typeface="Courier New" panose="02070309020205020404" pitchFamily="49" charset="0"/>
              </a:rPr>
              <a:t>int inc_one(int);	</a:t>
            </a:r>
          </a:p>
          <a:p>
            <a:pPr eaLnBrk="1" hangingPunct="1"/>
            <a:r>
              <a:rPr lang="en-US" altLang="th-TH" sz="1600" b="1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eaLnBrk="1" hangingPunct="1"/>
            <a:r>
              <a:rPr lang="en-US" altLang="th-TH" sz="1600" b="1">
                <a:latin typeface="Courier New" panose="02070309020205020404" pitchFamily="49" charset="0"/>
                <a:cs typeface="Courier New" panose="02070309020205020404" pitchFamily="49" charset="0"/>
              </a:rPr>
              <a:t>void main()</a:t>
            </a:r>
          </a:p>
          <a:p>
            <a:pPr eaLnBrk="1" hangingPunct="1"/>
            <a:r>
              <a:rPr lang="en-US" altLang="th-TH" sz="1600" b="1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/>
            <a:r>
              <a:rPr lang="en-US" altLang="th-TH" sz="1600" b="1">
                <a:latin typeface="Courier New" panose="02070309020205020404" pitchFamily="49" charset="0"/>
                <a:cs typeface="Courier New" panose="02070309020205020404" pitchFamily="49" charset="0"/>
              </a:rPr>
              <a:t>   ans = inc_one(3);</a:t>
            </a:r>
          </a:p>
          <a:p>
            <a:pPr eaLnBrk="1" hangingPunct="1"/>
            <a:r>
              <a:rPr lang="en-US" altLang="th-TH" sz="1600" b="1">
                <a:latin typeface="Courier New" panose="02070309020205020404" pitchFamily="49" charset="0"/>
                <a:cs typeface="Courier New" panose="02070309020205020404" pitchFamily="49" charset="0"/>
              </a:rPr>
              <a:t>   printf(“Answer is %d\n”, ans);</a:t>
            </a:r>
          </a:p>
          <a:p>
            <a:pPr eaLnBrk="1" hangingPunct="1"/>
            <a:r>
              <a:rPr lang="en-US" altLang="th-TH" sz="1600" b="1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eaLnBrk="1" hangingPunct="1"/>
            <a:r>
              <a:rPr lang="en-US" altLang="th-TH" sz="16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/>
            <a:endParaRPr lang="en-US" altLang="th-TH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th-TH" sz="1600" b="1">
                <a:latin typeface="Courier New" panose="02070309020205020404" pitchFamily="49" charset="0"/>
                <a:cs typeface="Courier New" panose="02070309020205020404" pitchFamily="49" charset="0"/>
              </a:rPr>
              <a:t>int inc_one(int x)</a:t>
            </a:r>
          </a:p>
          <a:p>
            <a:pPr eaLnBrk="1" hangingPunct="1"/>
            <a:r>
              <a:rPr lang="en-US" altLang="th-TH" sz="1600" b="1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/>
            <a:r>
              <a:rPr lang="en-US" altLang="th-TH" sz="1600" b="1">
                <a:latin typeface="Courier New" panose="02070309020205020404" pitchFamily="49" charset="0"/>
                <a:cs typeface="Courier New" panose="02070309020205020404" pitchFamily="49" charset="0"/>
              </a:rPr>
              <a:t>   int ans, b;</a:t>
            </a:r>
          </a:p>
          <a:p>
            <a:pPr eaLnBrk="1" hangingPunct="1"/>
            <a:r>
              <a:rPr lang="en-US" altLang="th-TH" sz="1600" b="1">
                <a:latin typeface="Courier New" panose="02070309020205020404" pitchFamily="49" charset="0"/>
                <a:cs typeface="Courier New" panose="02070309020205020404" pitchFamily="49" charset="0"/>
              </a:rPr>
              <a:t>   b = 2;</a:t>
            </a:r>
          </a:p>
          <a:p>
            <a:pPr eaLnBrk="1" hangingPunct="1"/>
            <a:r>
              <a:rPr lang="en-US" altLang="th-TH" sz="1600" b="1">
                <a:latin typeface="Courier New" panose="02070309020205020404" pitchFamily="49" charset="0"/>
                <a:cs typeface="Courier New" panose="02070309020205020404" pitchFamily="49" charset="0"/>
              </a:rPr>
              <a:t>   ans = x + b;</a:t>
            </a:r>
          </a:p>
          <a:p>
            <a:pPr eaLnBrk="1" hangingPunct="1"/>
            <a:r>
              <a:rPr lang="en-US" altLang="th-TH" sz="1600" b="1">
                <a:latin typeface="Courier New" panose="02070309020205020404" pitchFamily="49" charset="0"/>
                <a:cs typeface="Courier New" panose="02070309020205020404" pitchFamily="49" charset="0"/>
              </a:rPr>
              <a:t>   return ans;	</a:t>
            </a:r>
          </a:p>
          <a:p>
            <a:pPr eaLnBrk="1" hangingPunct="1"/>
            <a:r>
              <a:rPr lang="en-US" altLang="th-TH" sz="16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/>
            <a:r>
              <a:rPr lang="en-US" altLang="th-TH" sz="1400" b="1"/>
              <a:t> </a:t>
            </a: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5562595" y="1385889"/>
            <a:ext cx="39624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361950" algn="l"/>
                <a:tab pos="541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tabLst>
                <a:tab pos="361950" algn="l"/>
                <a:tab pos="541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tabLst>
                <a:tab pos="361950" algn="l"/>
                <a:tab pos="541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tabLst>
                <a:tab pos="361950" algn="l"/>
                <a:tab pos="541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tabLst>
                <a:tab pos="361950" algn="l"/>
                <a:tab pos="541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  <a:tab pos="541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  <a:tab pos="541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  <a:tab pos="541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  <a:tab pos="541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th-TH" b="1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ans</a:t>
            </a:r>
            <a:r>
              <a:rPr lang="en-US" alt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  </a:t>
            </a:r>
            <a:r>
              <a:rPr lang="th-TH" alt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เป็นตัวแปรภายนอกเพราะประกาศไว้ข้างนอก  ซึ่งจะเห็นว่าฟังก์ชัน</a:t>
            </a:r>
            <a:r>
              <a:rPr lang="en-US" alt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 main </a:t>
            </a:r>
            <a:r>
              <a:rPr lang="th-TH" alt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สามารถเรียกใช้ได้โดยไม่ต้องประกาศตัวแปร </a:t>
            </a:r>
            <a:r>
              <a:rPr lang="en-US" alt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ans</a:t>
            </a:r>
            <a:r>
              <a:rPr lang="en-US" alt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alt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อีก</a:t>
            </a:r>
          </a:p>
          <a:p>
            <a:pPr eaLnBrk="1" hangingPunct="1"/>
            <a:endParaRPr lang="th-TH" altLang="th-TH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r>
              <a:rPr lang="en-US" alt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x, </a:t>
            </a:r>
            <a:r>
              <a:rPr lang="en-US" altLang="th-TH" b="1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ans</a:t>
            </a:r>
            <a:r>
              <a:rPr lang="en-US" alt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, b  </a:t>
            </a:r>
            <a:r>
              <a:rPr lang="th-TH" alt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เป็นตัวแปรภายในฟังก์ชัน </a:t>
            </a:r>
            <a:r>
              <a:rPr lang="en-US" alt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inc_one</a:t>
            </a:r>
            <a:r>
              <a:rPr lang="en-US" alt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alt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ที่รู้จักแต่ในฟังก์ชันนี้เท่านั้น  และตัวแปร </a:t>
            </a:r>
            <a:r>
              <a:rPr lang="en-US" alt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ans</a:t>
            </a:r>
            <a:r>
              <a:rPr lang="en-US" alt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alt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ที่ประกาศในฟังก์ชันนี้จะเป็นคนละตัวกับตัวแปร </a:t>
            </a:r>
            <a:r>
              <a:rPr lang="en-US" altLang="th-TH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ans</a:t>
            </a:r>
            <a:r>
              <a:rPr lang="en-US" alt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alt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</a:t>
            </a:r>
            <a:br>
              <a:rPr lang="th-TH" alt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alt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ประกาศข้างนอกไม่เกี่ยวข้องกัน</a:t>
            </a:r>
          </a:p>
          <a:p>
            <a:pPr eaLnBrk="1" hangingPunct="1"/>
            <a:endParaRPr lang="th-TH" altLang="th-TH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endParaRPr lang="th-TH" altLang="th-TH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5983209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5850" y="606425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th-TH" sz="4400" b="1" dirty="0" smtClean="0">
                <a:cs typeface="Angsana New" panose="02020603050405020304" pitchFamily="18" charset="-34"/>
              </a:rPr>
              <a:t>Outline</a:t>
            </a:r>
            <a:endParaRPr lang="th-TH" altLang="th-TH" sz="4400" b="1" dirty="0" smtClean="0">
              <a:cs typeface="Angsana New" panose="02020603050405020304" pitchFamily="18" charset="-34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5850" y="1828800"/>
            <a:ext cx="8007350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</a:pPr>
            <a:r>
              <a:rPr lang="th-TH" altLang="th-TH" sz="3600" dirty="0"/>
              <a:t>บทนำ</a:t>
            </a:r>
            <a:endParaRPr lang="en-US" altLang="th-TH" sz="3600" dirty="0"/>
          </a:p>
          <a:p>
            <a:pPr eaLnBrk="1" hangingPunct="1">
              <a:lnSpc>
                <a:spcPct val="120000"/>
              </a:lnSpc>
            </a:pPr>
            <a:r>
              <a:rPr lang="th-TH" altLang="th-TH" sz="3600" dirty="0"/>
              <a:t>โปรแกรมย่อยภาษาซี </a:t>
            </a:r>
            <a:endParaRPr lang="en-US" altLang="th-TH" sz="3600" dirty="0"/>
          </a:p>
          <a:p>
            <a:pPr eaLnBrk="1" hangingPunct="1">
              <a:lnSpc>
                <a:spcPct val="120000"/>
              </a:lnSpc>
            </a:pPr>
            <a:r>
              <a:rPr lang="th-TH" altLang="th-TH" sz="3600" dirty="0"/>
              <a:t>การนิยามฟังก์ชัน</a:t>
            </a:r>
            <a:endParaRPr lang="en-US" altLang="th-TH" sz="3600" dirty="0"/>
          </a:p>
          <a:p>
            <a:pPr eaLnBrk="1" hangingPunct="1">
              <a:lnSpc>
                <a:spcPct val="120000"/>
              </a:lnSpc>
            </a:pPr>
            <a:r>
              <a:rPr lang="th-TH" altLang="th-TH" sz="3600" dirty="0"/>
              <a:t>ต้นแบบของ</a:t>
            </a:r>
            <a:r>
              <a:rPr lang="th-TH" altLang="th-TH" sz="3600" dirty="0" smtClean="0"/>
              <a:t>ฟังก์ชัน</a:t>
            </a:r>
            <a:r>
              <a:rPr lang="en-US" altLang="th-TH" sz="3600" dirty="0" smtClean="0"/>
              <a:t> (Prototype)</a:t>
            </a:r>
            <a:endParaRPr lang="th-TH" altLang="th-TH" sz="3600" dirty="0"/>
          </a:p>
          <a:p>
            <a:pPr eaLnBrk="1" hangingPunct="1">
              <a:lnSpc>
                <a:spcPct val="120000"/>
              </a:lnSpc>
            </a:pPr>
            <a:r>
              <a:rPr lang="th-TH" altLang="th-TH" sz="3600" dirty="0"/>
              <a:t>ตัวแปรภายใน และตัวแปรภายนอก</a:t>
            </a:r>
          </a:p>
        </p:txBody>
      </p:sp>
    </p:spTree>
    <p:extLst>
      <p:ext uri="{BB962C8B-B14F-4D97-AF65-F5344CB8AC3E}">
        <p14:creationId xmlns:p14="http://schemas.microsoft.com/office/powerpoint/2010/main" val="17406260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61D0F417-5DAC-4E7B-AB77-BF2C12130573}" type="slidenum">
              <a:rPr lang="en-US" altLang="th-TH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20</a:t>
            </a:fld>
            <a:endParaRPr lang="th-TH" altLang="th-TH">
              <a:solidFill>
                <a:srgbClr val="898989"/>
              </a:solidFill>
              <a:latin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>
          <a:xfrm>
            <a:off x="1006817" y="402562"/>
            <a:ext cx="8610600" cy="7159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th-TH" b="1" dirty="0" smtClean="0"/>
              <a:t>ตัวแปรภายใน และตัวแปรภายนอก</a:t>
            </a:r>
          </a:p>
        </p:txBody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995357" y="1219200"/>
            <a:ext cx="5562600" cy="434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th-TH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th-TH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eaLnBrk="1" hangingPunct="1"/>
            <a:endParaRPr lang="en-US" altLang="th-TH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 prototype of </a:t>
            </a:r>
            <a:r>
              <a:rPr lang="en-US" altLang="th-TH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</a:t>
            </a:r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</a:p>
          <a:p>
            <a:pPr eaLnBrk="1" hangingPunct="1"/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altLang="th-TH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</a:t>
            </a:r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</a:p>
          <a:p>
            <a:pPr eaLnBrk="1" hangingPunct="1"/>
            <a:endParaRPr lang="en-US" altLang="th-TH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main()</a:t>
            </a:r>
          </a:p>
          <a:p>
            <a:pPr eaLnBrk="1" hangingPunct="1"/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/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th-TH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x=3;</a:t>
            </a:r>
          </a:p>
          <a:p>
            <a:pPr eaLnBrk="1" hangingPunct="1"/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th-TH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(“Main: Before call function x=%d\n”, x);</a:t>
            </a:r>
          </a:p>
          <a:p>
            <a:pPr eaLnBrk="1" hangingPunct="1"/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th-TH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</a:t>
            </a:r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        /* call </a:t>
            </a:r>
            <a:r>
              <a:rPr lang="en-US" altLang="th-TH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</a:t>
            </a:r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</a:p>
          <a:p>
            <a:pPr eaLnBrk="1" hangingPunct="1"/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th-TH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(“Main: After call function x=%d\n”, x);</a:t>
            </a:r>
          </a:p>
          <a:p>
            <a:pPr eaLnBrk="1" hangingPunct="1"/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/>
            <a:endParaRPr lang="en-US" altLang="th-TH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altLang="th-TH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</a:t>
            </a:r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eaLnBrk="1" hangingPunct="1"/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/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th-TH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eaLnBrk="1" hangingPunct="1"/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x=2;</a:t>
            </a:r>
          </a:p>
          <a:p>
            <a:pPr eaLnBrk="1" hangingPunct="1"/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th-TH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</a:t>
            </a:r>
            <a:r>
              <a:rPr lang="en-US" altLang="th-TH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</a:t>
            </a:r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x=%d\n”, x);</a:t>
            </a:r>
          </a:p>
          <a:p>
            <a:pPr eaLnBrk="1" hangingPunct="1"/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/>
            <a:r>
              <a:rPr lang="en-US" altLang="th-TH" sz="1400" b="1" dirty="0"/>
              <a:t> </a:t>
            </a:r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6736110" y="1194725"/>
            <a:ext cx="2971800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361950" algn="l"/>
                <a:tab pos="541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tabLst>
                <a:tab pos="361950" algn="l"/>
                <a:tab pos="541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tabLst>
                <a:tab pos="361950" algn="l"/>
                <a:tab pos="541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tabLst>
                <a:tab pos="361950" algn="l"/>
                <a:tab pos="541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tabLst>
                <a:tab pos="361950" algn="l"/>
                <a:tab pos="541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  <a:tab pos="541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  <a:tab pos="541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  <a:tab pos="541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  <a:tab pos="541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ตัวอย่างนี้แสดงถึงตัวแปรภายในฟังก์ชัน </a:t>
            </a:r>
            <a:r>
              <a:rPr lang="en-US" alt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main </a:t>
            </a:r>
            <a:r>
              <a:rPr lang="th-TH" alt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ชื่อ </a:t>
            </a:r>
            <a:r>
              <a:rPr lang="en-US" alt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x </a:t>
            </a:r>
            <a:r>
              <a:rPr lang="th-TH" alt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และตัวแปรภายในฟังก์ชัน </a:t>
            </a:r>
            <a:r>
              <a:rPr lang="en-US" altLang="th-TH" sz="2400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my_func</a:t>
            </a:r>
            <a:r>
              <a:rPr lang="en-US" alt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alt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ชื่อ </a:t>
            </a:r>
            <a:r>
              <a:rPr lang="en-US" alt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x </a:t>
            </a:r>
            <a:r>
              <a:rPr lang="th-TH" alt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ซึ่งแม้จะมีชื่อเดียวกันแต่ค่าที่เก็บก็ไม่เกี่ยวข้องกัน  ดังนั้นแม้เมื่อฟังก์ชัน </a:t>
            </a:r>
            <a:r>
              <a:rPr lang="en-US" altLang="th-TH" sz="2400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my_func</a:t>
            </a:r>
            <a:r>
              <a:rPr lang="en-US" alt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alt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ถูกเรียกใช้ซึ่งค่าในตัวแปร </a:t>
            </a:r>
            <a:r>
              <a:rPr lang="en-US" alt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x </a:t>
            </a:r>
            <a:r>
              <a:rPr lang="th-TH" alt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ในฟังก์ชัน </a:t>
            </a:r>
            <a:r>
              <a:rPr lang="en-US" altLang="th-TH" sz="2400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my_func</a:t>
            </a:r>
            <a:r>
              <a:rPr lang="en-US" alt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alt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ถูกกำหนดเป็น 2 ค่า </a:t>
            </a:r>
            <a:r>
              <a:rPr lang="en-US" alt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x </a:t>
            </a:r>
            <a:r>
              <a:rPr lang="th-TH" alt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ในฟังก์ชัน </a:t>
            </a:r>
            <a:r>
              <a:rPr lang="en-US" alt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main </a:t>
            </a:r>
            <a:r>
              <a:rPr lang="th-TH" alt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ก็ยังมีค่าเป็น 3 เหมือนเดิม ดังผลการทำงานของโปรแกรม</a:t>
            </a:r>
          </a:p>
          <a:p>
            <a:pPr eaLnBrk="1" hangingPunct="1"/>
            <a:endParaRPr lang="th-TH" altLang="th-TH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endParaRPr lang="th-TH" altLang="th-TH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22534" name="Text Box 2"/>
          <p:cNvSpPr txBox="1">
            <a:spLocks noChangeArrowheads="1"/>
          </p:cNvSpPr>
          <p:nvPr/>
        </p:nvSpPr>
        <p:spPr bwMode="auto">
          <a:xfrm>
            <a:off x="1071557" y="5715000"/>
            <a:ext cx="4191000" cy="838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th-TH" sz="1400" b="1">
                <a:latin typeface="Courier New" panose="02070309020205020404" pitchFamily="49" charset="0"/>
                <a:cs typeface="Courier New" panose="02070309020205020404" pitchFamily="49" charset="0"/>
              </a:rPr>
              <a:t>Main: Before call function x=3</a:t>
            </a:r>
          </a:p>
          <a:p>
            <a:pPr eaLnBrk="1" hangingPunct="1"/>
            <a:r>
              <a:rPr lang="en-US" altLang="th-TH" sz="1400" b="1">
                <a:latin typeface="Courier New" panose="02070309020205020404" pitchFamily="49" charset="0"/>
                <a:cs typeface="Courier New" panose="02070309020205020404" pitchFamily="49" charset="0"/>
              </a:rPr>
              <a:t>My_func: x=2</a:t>
            </a:r>
          </a:p>
          <a:p>
            <a:pPr eaLnBrk="1" hangingPunct="1"/>
            <a:r>
              <a:rPr lang="en-US" altLang="th-TH" sz="1400" b="1">
                <a:latin typeface="Courier New" panose="02070309020205020404" pitchFamily="49" charset="0"/>
                <a:cs typeface="Courier New" panose="02070309020205020404" pitchFamily="49" charset="0"/>
              </a:rPr>
              <a:t>Main: After call function x=3</a:t>
            </a:r>
          </a:p>
          <a:p>
            <a:pPr eaLnBrk="1" hangingPunct="1"/>
            <a:r>
              <a:rPr lang="en-US" altLang="th-TH" sz="1400" b="1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4992749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7F1FEC04-2AE8-4274-8E93-7F5BD04671F4}" type="slidenum">
              <a:rPr lang="en-US" altLang="th-TH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21</a:t>
            </a:fld>
            <a:endParaRPr lang="th-TH" altLang="th-TH">
              <a:solidFill>
                <a:srgbClr val="898989"/>
              </a:solidFill>
              <a:latin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>
          <a:xfrm>
            <a:off x="600068" y="400051"/>
            <a:ext cx="8610600" cy="7159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th-TH" b="1" dirty="0" smtClean="0"/>
              <a:t>ตัวแปรภายใน และตัวแปรภายนอก</a:t>
            </a:r>
          </a:p>
        </p:txBody>
      </p:sp>
      <p:sp>
        <p:nvSpPr>
          <p:cNvPr id="23556" name="Text Box 2"/>
          <p:cNvSpPr txBox="1">
            <a:spLocks noChangeArrowheads="1"/>
          </p:cNvSpPr>
          <p:nvPr/>
        </p:nvSpPr>
        <p:spPr bwMode="auto">
          <a:xfrm>
            <a:off x="600068" y="1295400"/>
            <a:ext cx="6096000" cy="3886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th-TH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eaLnBrk="1" hangingPunct="1"/>
            <a:endParaRPr lang="en-US" altLang="th-TH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altLang="th-TH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</a:t>
            </a:r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/* prototype of </a:t>
            </a:r>
            <a:r>
              <a:rPr lang="en-US" altLang="th-TH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</a:t>
            </a:r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</a:p>
          <a:p>
            <a:pPr eaLnBrk="1" hangingPunct="1"/>
            <a:endParaRPr lang="en-US" altLang="th-TH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th-TH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eaLnBrk="1" hangingPunct="1"/>
            <a:endParaRPr lang="en-US" altLang="th-TH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main()</a:t>
            </a:r>
          </a:p>
          <a:p>
            <a:pPr eaLnBrk="1" hangingPunct="1"/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/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th-TH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(“Main: Before call function x=%d\n”, x);</a:t>
            </a:r>
          </a:p>
          <a:p>
            <a:pPr eaLnBrk="1" hangingPunct="1"/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th-TH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</a:t>
            </a:r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        /* call </a:t>
            </a:r>
            <a:r>
              <a:rPr lang="en-US" altLang="th-TH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</a:t>
            </a:r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</a:p>
          <a:p>
            <a:pPr eaLnBrk="1" hangingPunct="1"/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th-TH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(“Main: After call function x=%d\n”, x);</a:t>
            </a:r>
          </a:p>
          <a:p>
            <a:pPr eaLnBrk="1" hangingPunct="1"/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/>
            <a:endParaRPr lang="en-US" altLang="th-TH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altLang="th-TH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</a:t>
            </a:r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eaLnBrk="1" hangingPunct="1"/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/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x=2;</a:t>
            </a:r>
          </a:p>
          <a:p>
            <a:pPr eaLnBrk="1" hangingPunct="1"/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th-TH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</a:t>
            </a:r>
            <a:r>
              <a:rPr lang="en-US" altLang="th-TH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</a:t>
            </a:r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x=%d\n”, x);</a:t>
            </a:r>
          </a:p>
          <a:p>
            <a:pPr eaLnBrk="1" hangingPunct="1"/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/>
            <a:r>
              <a:rPr lang="en-US" altLang="th-TH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600068" y="5181601"/>
            <a:ext cx="8382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361950" algn="l"/>
                <a:tab pos="541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tabLst>
                <a:tab pos="361950" algn="l"/>
                <a:tab pos="541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tabLst>
                <a:tab pos="361950" algn="l"/>
                <a:tab pos="541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tabLst>
                <a:tab pos="361950" algn="l"/>
                <a:tab pos="541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tabLst>
                <a:tab pos="361950" algn="l"/>
                <a:tab pos="541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  <a:tab pos="541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  <a:tab pos="541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  <a:tab pos="541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  <a:tab pos="541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ตัวอย่างนี้แสดงถึงตัวแปรภายนอกชื่อ </a:t>
            </a:r>
            <a:r>
              <a:rPr lang="en-US" alt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x </a:t>
            </a:r>
            <a:r>
              <a:rPr lang="th-TH" alt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ซึ่งเป็นที่รู้จักในทุก ๆ ฟังก์ชันของโปรแกรม (ฟังก์ชันไม่ต้องประกาศก็สามารถเรียกตัวแปร </a:t>
            </a:r>
            <a:r>
              <a:rPr lang="en-US" alt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x </a:t>
            </a:r>
            <a:r>
              <a:rPr lang="th-TH" alt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ใช้ได้)</a:t>
            </a:r>
            <a:r>
              <a:rPr lang="en-US" alt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alt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ดังนั้น  ดังนั้นเมื่อฟังก์ชัน </a:t>
            </a:r>
            <a:r>
              <a:rPr lang="en-US" altLang="th-TH" sz="2400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my_func</a:t>
            </a:r>
            <a:r>
              <a:rPr lang="en-US" alt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alt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ถูกเรียกใช้ซึ่งค่าในตัวแปร </a:t>
            </a:r>
            <a:r>
              <a:rPr lang="en-US" alt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x </a:t>
            </a:r>
            <a:r>
              <a:rPr lang="th-TH" alt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ในฟังก์ชัน </a:t>
            </a:r>
            <a:r>
              <a:rPr lang="en-US" altLang="th-TH" sz="2400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my_func</a:t>
            </a:r>
            <a:r>
              <a:rPr lang="en-US" alt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alt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ถูกเปลี่ยนค่าให้เป็น 2 ดังนั้นค่า </a:t>
            </a:r>
            <a:r>
              <a:rPr lang="en-US" alt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x </a:t>
            </a:r>
            <a:r>
              <a:rPr lang="th-TH" alt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ที่แสดงในฟัง </a:t>
            </a:r>
            <a:r>
              <a:rPr lang="en-US" alt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main </a:t>
            </a:r>
            <a:r>
              <a:rPr lang="th-TH" alt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จึงเปลี่ยนเป็น 2 เหมือนกัน ดังผลการทำงานของโปรแกรม</a:t>
            </a:r>
          </a:p>
          <a:p>
            <a:pPr algn="thaiDist" eaLnBrk="1" hangingPunct="1"/>
            <a:endParaRPr lang="th-TH" altLang="th-TH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algn="thaiDist" eaLnBrk="1" hangingPunct="1"/>
            <a:endParaRPr lang="th-TH" altLang="th-TH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23558" name="Text Box 2"/>
          <p:cNvSpPr txBox="1">
            <a:spLocks noChangeArrowheads="1"/>
          </p:cNvSpPr>
          <p:nvPr/>
        </p:nvSpPr>
        <p:spPr bwMode="auto">
          <a:xfrm>
            <a:off x="6134100" y="1985502"/>
            <a:ext cx="3733800" cy="117203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th-TH" sz="1600" b="1">
                <a:latin typeface="Courier New" panose="02070309020205020404" pitchFamily="49" charset="0"/>
                <a:cs typeface="Courier New" panose="02070309020205020404" pitchFamily="49" charset="0"/>
              </a:rPr>
              <a:t>Main: Before call function x=3</a:t>
            </a:r>
          </a:p>
          <a:p>
            <a:pPr eaLnBrk="1" hangingPunct="1"/>
            <a:r>
              <a:rPr lang="en-US" altLang="th-TH" sz="1600" b="1">
                <a:latin typeface="Courier New" panose="02070309020205020404" pitchFamily="49" charset="0"/>
                <a:cs typeface="Courier New" panose="02070309020205020404" pitchFamily="49" charset="0"/>
              </a:rPr>
              <a:t>My_func: x=2</a:t>
            </a:r>
          </a:p>
          <a:p>
            <a:pPr eaLnBrk="1" hangingPunct="1"/>
            <a:r>
              <a:rPr lang="en-US" altLang="th-TH" sz="1600" b="1">
                <a:latin typeface="Courier New" panose="02070309020205020404" pitchFamily="49" charset="0"/>
                <a:cs typeface="Courier New" panose="02070309020205020404" pitchFamily="49" charset="0"/>
              </a:rPr>
              <a:t>Main: After call function x=2</a:t>
            </a:r>
          </a:p>
          <a:p>
            <a:pPr eaLnBrk="1" hangingPunct="1"/>
            <a:r>
              <a:rPr lang="en-US" altLang="th-TH" sz="1400" b="1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012916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957618" y="459475"/>
            <a:ext cx="8596668" cy="1320800"/>
          </a:xfrm>
        </p:spPr>
        <p:txBody>
          <a:bodyPr>
            <a:normAutofit/>
          </a:bodyPr>
          <a:lstStyle/>
          <a:p>
            <a:pPr eaLnBrk="1" hangingPunct="1"/>
            <a:r>
              <a:rPr lang="th-TH" altLang="th-TH" sz="4000" b="1" dirty="0" smtClean="0"/>
              <a:t>บทนำ</a:t>
            </a:r>
            <a:r>
              <a:rPr lang="en-US" altLang="th-TH" sz="4000" b="1" dirty="0" smtClean="0"/>
              <a:t> </a:t>
            </a:r>
            <a:endParaRPr lang="en-US" altLang="th-TH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7618" y="1357952"/>
            <a:ext cx="8458200" cy="51054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th-TH" kern="0" dirty="0"/>
              <a:t>โปรแกรมมีขนาดใหญ่  ทำให้การเขียนไว้ภายใต้ </a:t>
            </a:r>
            <a:r>
              <a:rPr lang="en-US" kern="0" dirty="0"/>
              <a:t>main() </a:t>
            </a:r>
            <a:r>
              <a:rPr lang="th-TH" kern="0" dirty="0"/>
              <a:t>เกิดความยุ่งยาก ผิดพลาดง่าย </a:t>
            </a:r>
            <a:r>
              <a:rPr lang="th-TH" kern="0" dirty="0" smtClean="0"/>
              <a:t>นอกจา</a:t>
            </a:r>
            <a:r>
              <a:rPr lang="th-TH" kern="0" dirty="0"/>
              <a:t>ก</a:t>
            </a:r>
            <a:r>
              <a:rPr lang="th-TH" kern="0" dirty="0" smtClean="0"/>
              <a:t>นั้น</a:t>
            </a:r>
            <a:r>
              <a:rPr lang="th-TH" kern="0" dirty="0"/>
              <a:t>เมื่อต้องการตรวจสอบความผิดพลาดที่เกิดจากโปรแกรมยังทำได้ยากอีกด้วย</a:t>
            </a: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Divide and Conquer </a:t>
            </a:r>
            <a:r>
              <a:rPr lang="th-TH" dirty="0"/>
              <a:t>คือการแก้ไขปัญหาข้างต้น  โดยแบ่งโปรแกรมออกเป็นส่วนย่อย ๆ ที่มีขนาดเล็ก (</a:t>
            </a:r>
            <a:r>
              <a:rPr lang="en-US" dirty="0"/>
              <a:t>Module) </a:t>
            </a:r>
            <a:r>
              <a:rPr lang="th-TH" dirty="0"/>
              <a:t> โดยเมื่อสร้างและทดสอบโปรแกรมย่อย ๆ แล้ว  ก็ประกอบเป็นโปรแกรมใหญ่ที่สมบูรณ์ในขั้นตอนสุดท้าย</a:t>
            </a:r>
            <a:endParaRPr lang="en-US" dirty="0"/>
          </a:p>
          <a:p>
            <a:pPr lvl="1">
              <a:buNone/>
              <a:defRPr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983154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A0BD268E-1E53-4B90-A9CE-BD10EF627C54}" type="slidenum">
              <a:rPr lang="en-US" altLang="th-TH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4</a:t>
            </a:fld>
            <a:endParaRPr lang="th-TH" altLang="th-TH">
              <a:solidFill>
                <a:srgbClr val="898989"/>
              </a:solidFill>
              <a:latin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>
          <a:xfrm>
            <a:off x="1277407" y="498591"/>
            <a:ext cx="7654925" cy="7159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th-TH" b="1" dirty="0" smtClean="0"/>
              <a:t>โปรแกรมย่อย ในภาษาซี</a:t>
            </a:r>
          </a:p>
        </p:txBody>
      </p:sp>
      <p:grpSp>
        <p:nvGrpSpPr>
          <p:cNvPr id="1030" name="Group 17"/>
          <p:cNvGrpSpPr>
            <a:grpSpLocks/>
          </p:cNvGrpSpPr>
          <p:nvPr/>
        </p:nvGrpSpPr>
        <p:grpSpPr bwMode="auto">
          <a:xfrm>
            <a:off x="1525160" y="1554480"/>
            <a:ext cx="6856831" cy="2171359"/>
            <a:chOff x="1728" y="1872"/>
            <a:chExt cx="8640" cy="3600"/>
          </a:xfrm>
        </p:grpSpPr>
        <p:grpSp>
          <p:nvGrpSpPr>
            <p:cNvPr id="1043" name="Group 18"/>
            <p:cNvGrpSpPr>
              <a:grpSpLocks/>
            </p:cNvGrpSpPr>
            <p:nvPr/>
          </p:nvGrpSpPr>
          <p:grpSpPr bwMode="auto">
            <a:xfrm>
              <a:off x="1728" y="1872"/>
              <a:ext cx="8640" cy="3600"/>
              <a:chOff x="1728" y="1872"/>
              <a:chExt cx="8640" cy="3600"/>
            </a:xfrm>
          </p:grpSpPr>
          <p:graphicFrame>
            <p:nvGraphicFramePr>
              <p:cNvPr id="1026" name="Object 2"/>
              <p:cNvGraphicFramePr>
                <a:graphicFrameLocks noChangeAspect="1"/>
              </p:cNvGraphicFramePr>
              <p:nvPr/>
            </p:nvGraphicFramePr>
            <p:xfrm>
              <a:off x="2322" y="2016"/>
              <a:ext cx="1998" cy="24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6" r:id="rId4" imgW="3212280" imgH="3935520" progId="">
                      <p:embed/>
                    </p:oleObj>
                  </mc:Choice>
                  <mc:Fallback>
                    <p:oleObj r:id="rId4" imgW="3212280" imgH="393552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lum bright="70000"/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22" y="2016"/>
                            <a:ext cx="1998" cy="24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27" name="Object 3"/>
              <p:cNvGraphicFramePr>
                <a:graphicFrameLocks noChangeAspect="1"/>
              </p:cNvGraphicFramePr>
              <p:nvPr/>
            </p:nvGraphicFramePr>
            <p:xfrm>
              <a:off x="7056" y="1872"/>
              <a:ext cx="2808" cy="263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7" r:id="rId6" imgW="4218480" imgH="3951360" progId="">
                      <p:embed/>
                    </p:oleObj>
                  </mc:Choice>
                  <mc:Fallback>
                    <p:oleObj r:id="rId6" imgW="4218480" imgH="395136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lum bright="70000"/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056" y="1872"/>
                            <a:ext cx="2808" cy="263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45" name="Text Box 21"/>
              <p:cNvSpPr txBox="1">
                <a:spLocks noChangeArrowheads="1"/>
              </p:cNvSpPr>
              <p:nvPr/>
            </p:nvSpPr>
            <p:spPr bwMode="auto">
              <a:xfrm>
                <a:off x="1728" y="4641"/>
                <a:ext cx="3024" cy="8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9pPr>
              </a:lstStyle>
              <a:p>
                <a:pPr algn="ctr" eaLnBrk="1" hangingPunct="1"/>
                <a:r>
                  <a:rPr lang="en-US" altLang="th-TH" sz="1400" b="1" dirty="0">
                    <a:latin typeface="Times New Roman" panose="02020603050405020304" pitchFamily="18" charset="0"/>
                    <a:ea typeface="Cordia New" panose="020B0304020202020204" pitchFamily="34" charset="-34"/>
                    <a:cs typeface="Times New Roman" panose="02020603050405020304" pitchFamily="18" charset="0"/>
                  </a:rPr>
                  <a:t>BOSS</a:t>
                </a:r>
              </a:p>
              <a:p>
                <a:pPr algn="ctr" eaLnBrk="1" hangingPunct="1">
                  <a:spcAft>
                    <a:spcPts val="1000"/>
                  </a:spcAft>
                </a:pPr>
                <a:r>
                  <a:rPr lang="en-US" altLang="th-TH" sz="1400" dirty="0">
                    <a:latin typeface="Times New Roman" panose="02020603050405020304" pitchFamily="18" charset="0"/>
                    <a:ea typeface="Angsana New" panose="02020603050405020304" pitchFamily="18" charset="-34"/>
                    <a:cs typeface="Times New Roman" panose="02020603050405020304" pitchFamily="18" charset="0"/>
                  </a:rPr>
                  <a:t>(calling </a:t>
                </a:r>
                <a:r>
                  <a:rPr lang="en-US" altLang="th-TH" sz="1400" dirty="0" err="1" smtClean="0">
                    <a:latin typeface="Times New Roman" panose="02020603050405020304" pitchFamily="18" charset="0"/>
                    <a:ea typeface="Angsana New" panose="02020603050405020304" pitchFamily="18" charset="-34"/>
                    <a:cs typeface="Times New Roman" panose="02020603050405020304" pitchFamily="18" charset="0"/>
                  </a:rPr>
                  <a:t>funcion</a:t>
                </a:r>
                <a:r>
                  <a:rPr lang="en-US" altLang="th-TH" sz="1400" dirty="0" smtClean="0">
                    <a:latin typeface="Times New Roman" panose="02020603050405020304" pitchFamily="18" charset="0"/>
                    <a:ea typeface="Angsana New" panose="02020603050405020304" pitchFamily="18" charset="-34"/>
                    <a:cs typeface="Times New Roman" panose="02020603050405020304" pitchFamily="18" charset="0"/>
                  </a:rPr>
                  <a:t>)</a:t>
                </a:r>
                <a:endParaRPr lang="en-US" altLang="th-TH" sz="1400" dirty="0">
                  <a:latin typeface="Times New Roman" panose="02020603050405020304" pitchFamily="18" charset="0"/>
                  <a:ea typeface="Angsana New" panose="02020603050405020304" pitchFamily="18" charset="-34"/>
                  <a:cs typeface="Times New Roman" panose="02020603050405020304" pitchFamily="18" charset="0"/>
                </a:endParaRPr>
              </a:p>
              <a:p>
                <a:pPr eaLnBrk="1" hangingPunct="1"/>
                <a:endParaRPr lang="th-TH" altLang="th-TH" dirty="0"/>
              </a:p>
            </p:txBody>
          </p:sp>
          <p:sp>
            <p:nvSpPr>
              <p:cNvPr id="1046" name="Text Box 22"/>
              <p:cNvSpPr txBox="1">
                <a:spLocks noChangeArrowheads="1"/>
              </p:cNvSpPr>
              <p:nvPr/>
            </p:nvSpPr>
            <p:spPr bwMode="auto">
              <a:xfrm>
                <a:off x="7344" y="4503"/>
                <a:ext cx="3024" cy="9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9pPr>
              </a:lstStyle>
              <a:p>
                <a:pPr algn="ctr" eaLnBrk="1" hangingPunct="1"/>
                <a:r>
                  <a:rPr lang="en-US" altLang="th-TH" sz="1400" b="1" dirty="0">
                    <a:latin typeface="Times New Roman" panose="02020603050405020304" pitchFamily="18" charset="0"/>
                    <a:ea typeface="Cordia New" panose="020B0304020202020204" pitchFamily="34" charset="-34"/>
                    <a:cs typeface="Times New Roman" panose="02020603050405020304" pitchFamily="18" charset="0"/>
                  </a:rPr>
                  <a:t>WORKER</a:t>
                </a:r>
              </a:p>
              <a:p>
                <a:pPr algn="ctr" eaLnBrk="1" hangingPunct="1">
                  <a:spcAft>
                    <a:spcPts val="1000"/>
                  </a:spcAft>
                </a:pPr>
                <a:r>
                  <a:rPr lang="en-US" altLang="th-TH" sz="1400" dirty="0">
                    <a:latin typeface="Times New Roman" panose="02020603050405020304" pitchFamily="18" charset="0"/>
                    <a:ea typeface="Angsana New" panose="02020603050405020304" pitchFamily="18" charset="-34"/>
                    <a:cs typeface="Times New Roman" panose="02020603050405020304" pitchFamily="18" charset="0"/>
                  </a:rPr>
                  <a:t>(called </a:t>
                </a:r>
                <a:r>
                  <a:rPr lang="en-US" altLang="th-TH" sz="1400" dirty="0" err="1" smtClean="0">
                    <a:latin typeface="Times New Roman" panose="02020603050405020304" pitchFamily="18" charset="0"/>
                    <a:ea typeface="Angsana New" panose="02020603050405020304" pitchFamily="18" charset="-34"/>
                    <a:cs typeface="Times New Roman" panose="02020603050405020304" pitchFamily="18" charset="0"/>
                  </a:rPr>
                  <a:t>funcion</a:t>
                </a:r>
                <a:r>
                  <a:rPr lang="en-US" altLang="th-TH" sz="1400" dirty="0" smtClean="0">
                    <a:latin typeface="Times New Roman" panose="02020603050405020304" pitchFamily="18" charset="0"/>
                    <a:ea typeface="Angsana New" panose="02020603050405020304" pitchFamily="18" charset="-34"/>
                    <a:cs typeface="Times New Roman" panose="02020603050405020304" pitchFamily="18" charset="0"/>
                  </a:rPr>
                  <a:t>)</a:t>
                </a:r>
                <a:endParaRPr lang="th-TH" altLang="th-TH" sz="1400" dirty="0"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1047" name="Group 23"/>
              <p:cNvGrpSpPr>
                <a:grpSpLocks/>
              </p:cNvGrpSpPr>
              <p:nvPr/>
            </p:nvGrpSpPr>
            <p:grpSpPr bwMode="auto">
              <a:xfrm>
                <a:off x="4464" y="2304"/>
                <a:ext cx="3024" cy="2642"/>
                <a:chOff x="4464" y="2016"/>
                <a:chExt cx="3024" cy="2642"/>
              </a:xfrm>
            </p:grpSpPr>
            <p:sp>
              <p:nvSpPr>
                <p:cNvPr id="1048" name="Line 24"/>
                <p:cNvSpPr>
                  <a:spLocks noChangeShapeType="1"/>
                </p:cNvSpPr>
                <p:nvPr/>
              </p:nvSpPr>
              <p:spPr bwMode="auto">
                <a:xfrm>
                  <a:off x="4464" y="2736"/>
                  <a:ext cx="3024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1049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4752" y="2016"/>
                  <a:ext cx="2304" cy="7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ngsana New" panose="02020603050405020304" pitchFamily="18" charset="-34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ngsana New" panose="02020603050405020304" pitchFamily="18" charset="-34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ngsana New" panose="02020603050405020304" pitchFamily="18" charset="-34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ngsana New" panose="02020603050405020304" pitchFamily="18" charset="-34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ngsana New" panose="02020603050405020304" pitchFamily="18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ngsana New" panose="02020603050405020304" pitchFamily="18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ngsana New" panose="02020603050405020304" pitchFamily="18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ngsana New" panose="02020603050405020304" pitchFamily="18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ngsana New" panose="02020603050405020304" pitchFamily="18" charset="-34"/>
                    </a:defRPr>
                  </a:lvl9pPr>
                </a:lstStyle>
                <a:p>
                  <a:pPr eaLnBrk="1" hangingPunct="1">
                    <a:spcAft>
                      <a:spcPts val="1000"/>
                    </a:spcAft>
                  </a:pPr>
                  <a:r>
                    <a:rPr lang="en-US" altLang="th-TH" sz="1600" dirty="0">
                      <a:latin typeface="Times New Roman" panose="02020603050405020304" pitchFamily="18" charset="0"/>
                      <a:ea typeface="Angsana New" panose="02020603050405020304" pitchFamily="18" charset="-34"/>
                      <a:cs typeface="Cordia New" panose="020B0304020202020204" pitchFamily="34" charset="-34"/>
                    </a:rPr>
                    <a:t>1. </a:t>
                  </a:r>
                  <a:r>
                    <a:rPr lang="th-TH" altLang="th-TH" sz="1800" dirty="0">
                      <a:latin typeface="Times New Roman" panose="02020603050405020304" pitchFamily="18" charset="0"/>
                      <a:ea typeface="Angsana New" panose="02020603050405020304" pitchFamily="18" charset="-34"/>
                      <a:cs typeface="Cordia New" panose="020B0304020202020204" pitchFamily="34" charset="-34"/>
                    </a:rPr>
                    <a:t>สั่งให้ทำงาน </a:t>
                  </a:r>
                  <a:r>
                    <a:rPr lang="en-US" altLang="th-TH" sz="1800" dirty="0">
                      <a:latin typeface="Times New Roman" panose="02020603050405020304" pitchFamily="18" charset="0"/>
                      <a:ea typeface="Angsana New" panose="02020603050405020304" pitchFamily="18" charset="-34"/>
                      <a:cs typeface="Cordia New" panose="020B0304020202020204" pitchFamily="34" charset="-34"/>
                    </a:rPr>
                    <a:t> </a:t>
                  </a:r>
                  <a:r>
                    <a:rPr lang="en-US" altLang="th-TH" sz="1600" dirty="0">
                      <a:latin typeface="Times New Roman" panose="02020603050405020304" pitchFamily="18" charset="0"/>
                      <a:ea typeface="Angsana New" panose="02020603050405020304" pitchFamily="18" charset="-34"/>
                      <a:cs typeface="Cordia New" panose="020B0304020202020204" pitchFamily="34" charset="-34"/>
                    </a:rPr>
                    <a:t>(call)</a:t>
                  </a:r>
                  <a:endParaRPr lang="th-TH" altLang="th-TH" sz="1600" dirty="0">
                    <a:latin typeface="Times New Roman" panose="02020603050405020304" pitchFamily="18" charset="0"/>
                    <a:ea typeface="Angsana New" panose="02020603050405020304" pitchFamily="18" charset="-34"/>
                    <a:cs typeface="Cordia New" panose="020B0304020202020204" pitchFamily="34" charset="-34"/>
                  </a:endParaRPr>
                </a:p>
              </p:txBody>
            </p:sp>
            <p:sp>
              <p:nvSpPr>
                <p:cNvPr id="1050" name="Line 26"/>
                <p:cNvSpPr>
                  <a:spLocks noChangeShapeType="1"/>
                </p:cNvSpPr>
                <p:nvPr/>
              </p:nvSpPr>
              <p:spPr bwMode="auto">
                <a:xfrm>
                  <a:off x="4464" y="3744"/>
                  <a:ext cx="3024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1051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780" y="3938"/>
                  <a:ext cx="2553" cy="7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ngsana New" panose="02020603050405020304" pitchFamily="18" charset="-34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ngsana New" panose="02020603050405020304" pitchFamily="18" charset="-34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ngsana New" panose="02020603050405020304" pitchFamily="18" charset="-34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ngsana New" panose="02020603050405020304" pitchFamily="18" charset="-34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ngsana New" panose="02020603050405020304" pitchFamily="18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ngsana New" panose="02020603050405020304" pitchFamily="18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ngsana New" panose="02020603050405020304" pitchFamily="18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ngsana New" panose="02020603050405020304" pitchFamily="18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ngsana New" panose="02020603050405020304" pitchFamily="18" charset="-34"/>
                    </a:defRPr>
                  </a:lvl9pPr>
                </a:lstStyle>
                <a:p>
                  <a:pPr eaLnBrk="1" hangingPunct="1">
                    <a:spcAft>
                      <a:spcPts val="1000"/>
                    </a:spcAft>
                  </a:pPr>
                  <a:r>
                    <a:rPr lang="en-US" altLang="th-TH" sz="1800" dirty="0">
                      <a:latin typeface="Times New Roman" panose="02020603050405020304" pitchFamily="18" charset="0"/>
                      <a:ea typeface="Angsana New" panose="02020603050405020304" pitchFamily="18" charset="-34"/>
                      <a:cs typeface="Times New Roman" panose="02020603050405020304" pitchFamily="18" charset="0"/>
                    </a:rPr>
                    <a:t>3. </a:t>
                  </a:r>
                  <a:r>
                    <a:rPr lang="th-TH" altLang="th-TH" sz="2000" dirty="0">
                      <a:latin typeface="Times New Roman" panose="02020603050405020304" pitchFamily="18" charset="0"/>
                      <a:ea typeface="Angsana New" panose="02020603050405020304" pitchFamily="18" charset="-34"/>
                      <a:cs typeface="Cordia New" panose="020B0304020202020204" pitchFamily="34" charset="-34"/>
                    </a:rPr>
                    <a:t>รายงานผล</a:t>
                  </a:r>
                  <a:r>
                    <a:rPr lang="en-US" altLang="th-TH" sz="2000" dirty="0">
                      <a:latin typeface="Times New Roman" panose="02020603050405020304" pitchFamily="18" charset="0"/>
                      <a:ea typeface="Angsana New" panose="02020603050405020304" pitchFamily="18" charset="-34"/>
                      <a:cs typeface="Times New Roman" panose="02020603050405020304" pitchFamily="18" charset="0"/>
                    </a:rPr>
                    <a:t> </a:t>
                  </a:r>
                  <a:r>
                    <a:rPr lang="en-US" altLang="th-TH" sz="1800" dirty="0">
                      <a:latin typeface="Times New Roman" panose="02020603050405020304" pitchFamily="18" charset="0"/>
                      <a:ea typeface="Angsana New" panose="02020603050405020304" pitchFamily="18" charset="-34"/>
                      <a:cs typeface="Times New Roman" panose="02020603050405020304" pitchFamily="18" charset="0"/>
                    </a:rPr>
                    <a:t>(return)</a:t>
                  </a:r>
                  <a:endParaRPr lang="th-TH" altLang="th-TH" sz="1800" dirty="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1044" name="Text Box 28"/>
            <p:cNvSpPr txBox="1">
              <a:spLocks noChangeArrowheads="1"/>
            </p:cNvSpPr>
            <p:nvPr/>
          </p:nvSpPr>
          <p:spPr bwMode="auto">
            <a:xfrm>
              <a:off x="8784" y="2592"/>
              <a:ext cx="1584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altLang="th-TH" sz="1800" dirty="0">
                  <a:latin typeface="Times New Roman" panose="02020603050405020304" pitchFamily="18" charset="0"/>
                  <a:ea typeface="Angsana New" panose="02020603050405020304" pitchFamily="18" charset="-34"/>
                  <a:cs typeface="Times New Roman" panose="02020603050405020304" pitchFamily="18" charset="0"/>
                </a:rPr>
                <a:t>2.</a:t>
              </a:r>
              <a:r>
                <a:rPr lang="en-US" altLang="th-TH" sz="2000" dirty="0">
                  <a:latin typeface="Times New Roman" panose="02020603050405020304" pitchFamily="18" charset="0"/>
                  <a:ea typeface="Angsana New" panose="02020603050405020304" pitchFamily="18" charset="-34"/>
                  <a:cs typeface="Times New Roman" panose="02020603050405020304" pitchFamily="18" charset="0"/>
                </a:rPr>
                <a:t> </a:t>
              </a:r>
              <a:r>
                <a:rPr lang="th-TH" altLang="th-TH" sz="2000" dirty="0">
                  <a:latin typeface="Times New Roman" panose="02020603050405020304" pitchFamily="18" charset="0"/>
                  <a:ea typeface="Angsana New" panose="02020603050405020304" pitchFamily="18" charset="-34"/>
                  <a:cs typeface="Cordia New" panose="020B0304020202020204" pitchFamily="34" charset="-34"/>
                </a:rPr>
                <a:t>ทำงาน</a:t>
              </a:r>
              <a:endParaRPr lang="th-TH" altLang="th-TH" sz="2000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1525160" y="4039646"/>
            <a:ext cx="6456849" cy="2265620"/>
            <a:chOff x="2304" y="7877"/>
            <a:chExt cx="7488" cy="3600"/>
          </a:xfrm>
        </p:grpSpPr>
        <p:sp>
          <p:nvSpPr>
            <p:cNvPr id="1032" name="Text Box 30"/>
            <p:cNvSpPr txBox="1">
              <a:spLocks noChangeArrowheads="1"/>
            </p:cNvSpPr>
            <p:nvPr/>
          </p:nvSpPr>
          <p:spPr bwMode="auto">
            <a:xfrm>
              <a:off x="5184" y="7877"/>
              <a:ext cx="21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en-US" altLang="th-TH" dirty="0">
                  <a:latin typeface="Times New Roman" panose="02020603050405020304" pitchFamily="18" charset="0"/>
                  <a:ea typeface="Angsana New" panose="02020603050405020304" pitchFamily="18" charset="-34"/>
                  <a:cs typeface="Cordia New" panose="020B0304020202020204" pitchFamily="34" charset="-34"/>
                </a:rPr>
                <a:t>main</a:t>
              </a:r>
              <a:endParaRPr lang="th-TH" altLang="th-TH" dirty="0">
                <a:ea typeface="Angsana New" panose="02020603050405020304" pitchFamily="18" charset="-34"/>
                <a:cs typeface="Cordia New" panose="020B0304020202020204" pitchFamily="34" charset="-34"/>
              </a:endParaRPr>
            </a:p>
          </p:txBody>
        </p:sp>
        <p:sp>
          <p:nvSpPr>
            <p:cNvPr id="1033" name="Text Box 31"/>
            <p:cNvSpPr txBox="1">
              <a:spLocks noChangeArrowheads="1"/>
            </p:cNvSpPr>
            <p:nvPr/>
          </p:nvSpPr>
          <p:spPr bwMode="auto">
            <a:xfrm>
              <a:off x="2736" y="9317"/>
              <a:ext cx="21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en-US" altLang="th-TH">
                  <a:latin typeface="Times New Roman" panose="02020603050405020304" pitchFamily="18" charset="0"/>
                  <a:ea typeface="Angsana New" panose="02020603050405020304" pitchFamily="18" charset="-34"/>
                  <a:cs typeface="Cordia New" panose="020B0304020202020204" pitchFamily="34" charset="-34"/>
                </a:rPr>
                <a:t>worker1</a:t>
              </a:r>
              <a:endParaRPr lang="th-TH" altLang="th-TH">
                <a:ea typeface="Angsana New" panose="02020603050405020304" pitchFamily="18" charset="-34"/>
                <a:cs typeface="Cordia New" panose="020B0304020202020204" pitchFamily="34" charset="-34"/>
              </a:endParaRPr>
            </a:p>
          </p:txBody>
        </p:sp>
        <p:sp>
          <p:nvSpPr>
            <p:cNvPr id="1034" name="Text Box 32"/>
            <p:cNvSpPr txBox="1">
              <a:spLocks noChangeArrowheads="1"/>
            </p:cNvSpPr>
            <p:nvPr/>
          </p:nvSpPr>
          <p:spPr bwMode="auto">
            <a:xfrm>
              <a:off x="7632" y="9317"/>
              <a:ext cx="21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en-US" altLang="th-TH">
                  <a:latin typeface="Times New Roman" panose="02020603050405020304" pitchFamily="18" charset="0"/>
                  <a:ea typeface="Angsana New" panose="02020603050405020304" pitchFamily="18" charset="-34"/>
                  <a:cs typeface="Cordia New" panose="020B0304020202020204" pitchFamily="34" charset="-34"/>
                </a:rPr>
                <a:t>worker3</a:t>
              </a:r>
              <a:endParaRPr lang="th-TH" altLang="th-TH">
                <a:ea typeface="Angsana New" panose="02020603050405020304" pitchFamily="18" charset="-34"/>
                <a:cs typeface="Cordia New" panose="020B0304020202020204" pitchFamily="34" charset="-34"/>
              </a:endParaRPr>
            </a:p>
          </p:txBody>
        </p:sp>
        <p:sp>
          <p:nvSpPr>
            <p:cNvPr id="1035" name="Text Box 33"/>
            <p:cNvSpPr txBox="1">
              <a:spLocks noChangeArrowheads="1"/>
            </p:cNvSpPr>
            <p:nvPr/>
          </p:nvSpPr>
          <p:spPr bwMode="auto">
            <a:xfrm>
              <a:off x="5184" y="9317"/>
              <a:ext cx="21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en-US" altLang="th-TH">
                  <a:latin typeface="Times New Roman" panose="02020603050405020304" pitchFamily="18" charset="0"/>
                  <a:ea typeface="Angsana New" panose="02020603050405020304" pitchFamily="18" charset="-34"/>
                  <a:cs typeface="Cordia New" panose="020B0304020202020204" pitchFamily="34" charset="-34"/>
                </a:rPr>
                <a:t>worker2</a:t>
              </a:r>
              <a:endParaRPr lang="th-TH" altLang="th-TH">
                <a:ea typeface="Angsana New" panose="02020603050405020304" pitchFamily="18" charset="-34"/>
                <a:cs typeface="Cordia New" panose="020B0304020202020204" pitchFamily="34" charset="-34"/>
              </a:endParaRPr>
            </a:p>
          </p:txBody>
        </p:sp>
        <p:sp>
          <p:nvSpPr>
            <p:cNvPr id="1036" name="Text Box 34"/>
            <p:cNvSpPr txBox="1">
              <a:spLocks noChangeArrowheads="1"/>
            </p:cNvSpPr>
            <p:nvPr/>
          </p:nvSpPr>
          <p:spPr bwMode="auto">
            <a:xfrm>
              <a:off x="2304" y="10757"/>
              <a:ext cx="21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en-US" altLang="th-TH">
                  <a:latin typeface="Times New Roman" panose="02020603050405020304" pitchFamily="18" charset="0"/>
                  <a:ea typeface="Angsana New" panose="02020603050405020304" pitchFamily="18" charset="-34"/>
                  <a:cs typeface="Cordia New" panose="020B0304020202020204" pitchFamily="34" charset="-34"/>
                </a:rPr>
                <a:t>worker4</a:t>
              </a:r>
              <a:endParaRPr lang="th-TH" altLang="th-TH">
                <a:ea typeface="Angsana New" panose="02020603050405020304" pitchFamily="18" charset="-34"/>
                <a:cs typeface="Cordia New" panose="020B0304020202020204" pitchFamily="34" charset="-34"/>
              </a:endParaRPr>
            </a:p>
          </p:txBody>
        </p:sp>
        <p:sp>
          <p:nvSpPr>
            <p:cNvPr id="1037" name="Text Box 35"/>
            <p:cNvSpPr txBox="1">
              <a:spLocks noChangeArrowheads="1"/>
            </p:cNvSpPr>
            <p:nvPr/>
          </p:nvSpPr>
          <p:spPr bwMode="auto">
            <a:xfrm>
              <a:off x="4752" y="10757"/>
              <a:ext cx="2356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en-US" altLang="th-TH" dirty="0">
                  <a:latin typeface="Times New Roman" panose="02020603050405020304" pitchFamily="18" charset="0"/>
                  <a:ea typeface="Angsana New" panose="02020603050405020304" pitchFamily="18" charset="-34"/>
                  <a:cs typeface="Cordia New" panose="020B0304020202020204" pitchFamily="34" charset="-34"/>
                </a:rPr>
                <a:t>worker5</a:t>
              </a:r>
              <a:endParaRPr lang="th-TH" altLang="th-TH" dirty="0">
                <a:ea typeface="Angsana New" panose="02020603050405020304" pitchFamily="18" charset="-34"/>
                <a:cs typeface="Cordia New" panose="020B0304020202020204" pitchFamily="34" charset="-34"/>
              </a:endParaRPr>
            </a:p>
          </p:txBody>
        </p:sp>
        <p:sp>
          <p:nvSpPr>
            <p:cNvPr id="1038" name="Line 36"/>
            <p:cNvSpPr>
              <a:spLocks noChangeShapeType="1"/>
            </p:cNvSpPr>
            <p:nvPr/>
          </p:nvSpPr>
          <p:spPr bwMode="auto">
            <a:xfrm flipH="1">
              <a:off x="3888" y="8597"/>
              <a:ext cx="1296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039" name="Line 37"/>
            <p:cNvSpPr>
              <a:spLocks noChangeShapeType="1"/>
            </p:cNvSpPr>
            <p:nvPr/>
          </p:nvSpPr>
          <p:spPr bwMode="auto">
            <a:xfrm>
              <a:off x="6192" y="8597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040" name="Line 38"/>
            <p:cNvSpPr>
              <a:spLocks noChangeShapeType="1"/>
            </p:cNvSpPr>
            <p:nvPr/>
          </p:nvSpPr>
          <p:spPr bwMode="auto">
            <a:xfrm>
              <a:off x="7344" y="8597"/>
              <a:ext cx="144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041" name="Line 39"/>
            <p:cNvSpPr>
              <a:spLocks noChangeShapeType="1"/>
            </p:cNvSpPr>
            <p:nvPr/>
          </p:nvSpPr>
          <p:spPr bwMode="auto">
            <a:xfrm flipH="1">
              <a:off x="3024" y="10037"/>
              <a:ext cx="432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042" name="Line 40"/>
            <p:cNvSpPr>
              <a:spLocks noChangeShapeType="1"/>
            </p:cNvSpPr>
            <p:nvPr/>
          </p:nvSpPr>
          <p:spPr bwMode="auto">
            <a:xfrm>
              <a:off x="4176" y="10037"/>
              <a:ext cx="1728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</p:grpSp>
    </p:spTree>
    <p:extLst>
      <p:ext uri="{BB962C8B-B14F-4D97-AF65-F5344CB8AC3E}">
        <p14:creationId xmlns:p14="http://schemas.microsoft.com/office/powerpoint/2010/main" val="25347897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4C495195-ABAA-4FE1-B92C-B648E01289F7}" type="slidenum">
              <a:rPr lang="en-US" altLang="th-TH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th-TH" altLang="th-TH">
              <a:solidFill>
                <a:srgbClr val="898989"/>
              </a:solidFill>
              <a:latin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1456971" y="473388"/>
            <a:ext cx="7654925" cy="7159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h-TH" altLang="th-TH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โปรแกรมย่อย ในภาษาซี</a:t>
            </a:r>
          </a:p>
        </p:txBody>
      </p:sp>
      <p:grpSp>
        <p:nvGrpSpPr>
          <p:cNvPr id="12292" name="Group 9"/>
          <p:cNvGrpSpPr>
            <a:grpSpLocks/>
          </p:cNvGrpSpPr>
          <p:nvPr/>
        </p:nvGrpSpPr>
        <p:grpSpPr bwMode="auto">
          <a:xfrm>
            <a:off x="3733801" y="1189351"/>
            <a:ext cx="5281574" cy="1630049"/>
            <a:chOff x="2592" y="10316"/>
            <a:chExt cx="7056" cy="3168"/>
          </a:xfrm>
        </p:grpSpPr>
        <p:sp>
          <p:nvSpPr>
            <p:cNvPr id="20" name="Text Box 10"/>
            <p:cNvSpPr txBox="1">
              <a:spLocks noChangeArrowheads="1"/>
            </p:cNvSpPr>
            <p:nvPr/>
          </p:nvSpPr>
          <p:spPr bwMode="auto">
            <a:xfrm>
              <a:off x="4175" y="10316"/>
              <a:ext cx="4033" cy="7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en-US" dirty="0">
                  <a:latin typeface="Cordia New" pitchFamily="34" charset="-34"/>
                  <a:ea typeface="Cordia New" pitchFamily="34" charset="-34"/>
                </a:rPr>
                <a:t>FUNCTIONS IN C</a:t>
              </a:r>
              <a:endParaRPr lang="th-TH" dirty="0"/>
            </a:p>
          </p:txBody>
        </p:sp>
        <p:sp>
          <p:nvSpPr>
            <p:cNvPr id="21" name="Text Box 11"/>
            <p:cNvSpPr txBox="1">
              <a:spLocks noChangeArrowheads="1"/>
            </p:cNvSpPr>
            <p:nvPr/>
          </p:nvSpPr>
          <p:spPr bwMode="auto">
            <a:xfrm>
              <a:off x="2592" y="12042"/>
              <a:ext cx="3169" cy="14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en-US" sz="2000" dirty="0">
                  <a:latin typeface="Cordia New" pitchFamily="34" charset="-34"/>
                  <a:ea typeface="Cordia New" pitchFamily="34" charset="-34"/>
                </a:rPr>
                <a:t>C STANDARD</a:t>
              </a:r>
            </a:p>
            <a:p>
              <a:pPr algn="ctr">
                <a:spcAft>
                  <a:spcPts val="1000"/>
                </a:spcAft>
                <a:defRPr/>
              </a:pPr>
              <a:r>
                <a:rPr lang="en-US" sz="2000" dirty="0">
                  <a:latin typeface="Calibri" pitchFamily="34" charset="0"/>
                  <a:ea typeface="Angsana New" pitchFamily="18" charset="-34"/>
                  <a:cs typeface="Cordia New" pitchFamily="34" charset="-34"/>
                </a:rPr>
                <a:t>LIBRARY</a:t>
              </a:r>
              <a:endParaRPr lang="th-TH" sz="2000" dirty="0"/>
            </a:p>
          </p:txBody>
        </p:sp>
        <p:sp>
          <p:nvSpPr>
            <p:cNvPr id="22" name="Text Box 12"/>
            <p:cNvSpPr txBox="1">
              <a:spLocks noChangeArrowheads="1"/>
            </p:cNvSpPr>
            <p:nvPr/>
          </p:nvSpPr>
          <p:spPr bwMode="auto">
            <a:xfrm>
              <a:off x="6479" y="12042"/>
              <a:ext cx="3169" cy="14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en-US" sz="2400" dirty="0">
                  <a:latin typeface="Cordia New" pitchFamily="34" charset="-34"/>
                  <a:ea typeface="Cordia New" pitchFamily="34" charset="-34"/>
                </a:rPr>
                <a:t>PROGRAMMER DEFINED FUNCTION</a:t>
              </a:r>
              <a:endParaRPr lang="th-TH" sz="2400" dirty="0"/>
            </a:p>
          </p:txBody>
        </p:sp>
        <p:sp>
          <p:nvSpPr>
            <p:cNvPr id="12298" name="Line 13"/>
            <p:cNvSpPr>
              <a:spLocks noChangeShapeType="1"/>
            </p:cNvSpPr>
            <p:nvPr/>
          </p:nvSpPr>
          <p:spPr bwMode="auto">
            <a:xfrm>
              <a:off x="6192" y="11036"/>
              <a:ext cx="0" cy="4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2299" name="Line 14"/>
            <p:cNvSpPr>
              <a:spLocks noChangeShapeType="1"/>
            </p:cNvSpPr>
            <p:nvPr/>
          </p:nvSpPr>
          <p:spPr bwMode="auto">
            <a:xfrm>
              <a:off x="4032" y="11468"/>
              <a:ext cx="403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2300" name="Line 15"/>
            <p:cNvSpPr>
              <a:spLocks noChangeShapeType="1"/>
            </p:cNvSpPr>
            <p:nvPr/>
          </p:nvSpPr>
          <p:spPr bwMode="auto">
            <a:xfrm>
              <a:off x="4032" y="11468"/>
              <a:ext cx="0" cy="5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2301" name="Line 16"/>
            <p:cNvSpPr>
              <a:spLocks noChangeShapeType="1"/>
            </p:cNvSpPr>
            <p:nvPr/>
          </p:nvSpPr>
          <p:spPr bwMode="auto">
            <a:xfrm>
              <a:off x="8064" y="11468"/>
              <a:ext cx="0" cy="5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</p:grpSp>
      <p:sp>
        <p:nvSpPr>
          <p:cNvPr id="12293" name="Content Placeholder 2"/>
          <p:cNvSpPr>
            <a:spLocks noGrp="1"/>
          </p:cNvSpPr>
          <p:nvPr>
            <p:ph idx="1"/>
          </p:nvPr>
        </p:nvSpPr>
        <p:spPr>
          <a:xfrm>
            <a:off x="1456971" y="3132353"/>
            <a:ext cx="8458200" cy="3429000"/>
          </a:xfrm>
        </p:spPr>
        <p:txBody>
          <a:bodyPr/>
          <a:lstStyle/>
          <a:p>
            <a:pPr algn="thaiDist" eaLnBrk="1" hangingPunct="1"/>
            <a:r>
              <a:rPr lang="th-TH" alt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ฟังก์ชันมาตรฐานในภาษาซี  </a:t>
            </a:r>
            <a:r>
              <a:rPr lang="en-US" alt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(C Standard Function)</a:t>
            </a:r>
          </a:p>
          <a:p>
            <a:pPr lvl="1" algn="thaiDist" eaLnBrk="1" hangingPunct="1"/>
            <a:r>
              <a:rPr lang="th-TH" alt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ฟังก์ชันซึ่งอยู่ในไลบรารีภาษาซีมาตรฐาน (</a:t>
            </a:r>
            <a:r>
              <a:rPr lang="en-US" alt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C Standard Library) </a:t>
            </a:r>
            <a:r>
              <a:rPr lang="th-TH" alt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ซึ่งประกอบไปด้วยฟังก์ชันพื้นฐานที่จำเป็นสำหรับการทำงาน เช่น การจัดการกับ </a:t>
            </a:r>
            <a:r>
              <a:rPr lang="en-US" alt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input/output </a:t>
            </a:r>
            <a:r>
              <a:rPr lang="th-TH" alt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(</a:t>
            </a:r>
            <a:r>
              <a:rPr lang="en-US" altLang="th-TH" sz="3200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printf</a:t>
            </a:r>
            <a:r>
              <a:rPr lang="en-US" alt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alt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ซึ่งอยู่ในไลบรารี </a:t>
            </a:r>
            <a:r>
              <a:rPr lang="en-US" altLang="th-TH" sz="3200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stdio</a:t>
            </a:r>
            <a:r>
              <a:rPr lang="en-US" alt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) </a:t>
            </a:r>
            <a:r>
              <a:rPr lang="th-TH" alt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การคำนวณทางคณิตศาสตร์ (</a:t>
            </a:r>
            <a:r>
              <a:rPr lang="en-US" altLang="th-TH" sz="3200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sqrt</a:t>
            </a:r>
            <a:r>
              <a:rPr lang="en-US" alt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alt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ซึ่งอยู่ในไลบรารี </a:t>
            </a:r>
            <a:r>
              <a:rPr lang="en-US" alt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math)</a:t>
            </a:r>
          </a:p>
          <a:p>
            <a:pPr lvl="1" algn="thaiDist" eaLnBrk="1" hangingPunct="1">
              <a:buFont typeface="Arial" panose="020B0604020202020204" pitchFamily="34" charset="0"/>
              <a:buNone/>
            </a:pPr>
            <a:r>
              <a:rPr lang="en-US" altLang="th-TH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th-TH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th-TH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          #include &lt;</a:t>
            </a:r>
            <a:r>
              <a:rPr lang="en-US" altLang="th-TH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th-TH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     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5029200" y="5943600"/>
            <a:ext cx="914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670948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870B19B4-B269-4F61-861D-5D54A5177805}" type="slidenum">
              <a:rPr lang="en-US" altLang="th-TH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6</a:t>
            </a:fld>
            <a:endParaRPr lang="th-TH" altLang="th-TH">
              <a:solidFill>
                <a:srgbClr val="898989"/>
              </a:solidFill>
              <a:latin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>
          <a:xfrm>
            <a:off x="1277407" y="544820"/>
            <a:ext cx="7654925" cy="715963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th-TH" sz="4800" dirty="0"/>
              <a:t>โปรแกรมย่อย ในภาษาซี</a:t>
            </a:r>
          </a:p>
        </p:txBody>
      </p:sp>
      <p:sp>
        <p:nvSpPr>
          <p:cNvPr id="13316" name="Content Placeholder 2"/>
          <p:cNvSpPr>
            <a:spLocks noGrp="1"/>
          </p:cNvSpPr>
          <p:nvPr>
            <p:ph idx="1"/>
          </p:nvPr>
        </p:nvSpPr>
        <p:spPr>
          <a:xfrm>
            <a:off x="1183943" y="1502391"/>
            <a:ext cx="7924800" cy="3581400"/>
          </a:xfrm>
        </p:spPr>
        <p:txBody>
          <a:bodyPr/>
          <a:lstStyle/>
          <a:p>
            <a:pPr algn="thaiDist" eaLnBrk="1" hangingPunct="1"/>
            <a:r>
              <a:rPr lang="th-TH" alt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ฟังก์ชันที่สร้างขึ้นใหม่โดยโปรแกรมเมอร์ </a:t>
            </a:r>
            <a:r>
              <a:rPr lang="en-US" alt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(Programmer-Defined Function) </a:t>
            </a:r>
            <a:endParaRPr lang="th-TH" altLang="th-TH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lvl="1" algn="thaiDist" eaLnBrk="1" hangingPunct="1"/>
            <a:r>
              <a:rPr lang="th-TH" alt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โปรแกรมเมอร์สามารถเขียนฟังก์ชันเพื่อนิยามการทำงานที่จะเรียกใช้ในส่วนต่างๆของโปรแกรม   โดยฟังก์ชันการทำงานดังกล่าวจะถูกเขียนไว้ในฟังก์ชันเพียงครั้งเดียวเท่านั้น แต่สามารถเรียกใช้งานได้หลายครั้ง</a:t>
            </a:r>
            <a:endParaRPr lang="en-US" altLang="th-TH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lvl="1" algn="thaiDist" eaLnBrk="1" hangingPunct="1">
              <a:buFont typeface="Arial" panose="020B0604020202020204" pitchFamily="34" charset="0"/>
              <a:buNone/>
            </a:pPr>
            <a:endParaRPr lang="en-US" altLang="th-TH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621648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E6A78179-B77A-474B-8858-96699D6D84D6}" type="slidenum">
              <a:rPr lang="en-US" altLang="th-TH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7</a:t>
            </a:fld>
            <a:endParaRPr lang="th-TH" altLang="th-TH">
              <a:solidFill>
                <a:srgbClr val="898989"/>
              </a:solidFill>
              <a:latin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>
          <a:xfrm>
            <a:off x="2262189" y="457201"/>
            <a:ext cx="7654925" cy="715963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th-TH" sz="4800" dirty="0"/>
              <a:t>การนิยามฟังก์ชัน</a:t>
            </a:r>
          </a:p>
        </p:txBody>
      </p:sp>
      <p:sp>
        <p:nvSpPr>
          <p:cNvPr id="14340" name="Text Box 2"/>
          <p:cNvSpPr txBox="1">
            <a:spLocks noChangeArrowheads="1"/>
          </p:cNvSpPr>
          <p:nvPr/>
        </p:nvSpPr>
        <p:spPr bwMode="auto">
          <a:xfrm>
            <a:off x="1828800" y="1905000"/>
            <a:ext cx="3429000" cy="3733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th-TH" sz="190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#include&lt;stdio.h&gt;</a:t>
            </a:r>
          </a:p>
          <a:p>
            <a:pPr eaLnBrk="1" hangingPunct="1"/>
            <a:endParaRPr lang="en-US" altLang="th-TH" sz="1900">
              <a:latin typeface="Times New Roman" panose="02020603050405020304" pitchFamily="18" charset="0"/>
              <a:ea typeface="Arial" panose="020B0604020202020204" pitchFamily="34" charset="0"/>
              <a:cs typeface="Cordia New" panose="020B0304020202020204" pitchFamily="34" charset="-34"/>
            </a:endParaRPr>
          </a:p>
          <a:p>
            <a:pPr eaLnBrk="1" hangingPunct="1"/>
            <a:r>
              <a:rPr lang="en-US" altLang="th-TH" sz="190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int main( )</a:t>
            </a:r>
          </a:p>
          <a:p>
            <a:pPr eaLnBrk="1" hangingPunct="1"/>
            <a:r>
              <a:rPr lang="en-US" altLang="th-TH" sz="190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{</a:t>
            </a:r>
          </a:p>
          <a:p>
            <a:pPr eaLnBrk="1" hangingPunct="1"/>
            <a:r>
              <a:rPr lang="en-US" altLang="th-TH" sz="190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	int i;</a:t>
            </a:r>
          </a:p>
          <a:p>
            <a:pPr eaLnBrk="1" hangingPunct="1"/>
            <a:r>
              <a:rPr lang="en-US" altLang="th-TH" sz="190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			</a:t>
            </a:r>
          </a:p>
          <a:p>
            <a:pPr eaLnBrk="1" hangingPunct="1"/>
            <a:r>
              <a:rPr lang="en-US" altLang="th-TH" sz="190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	for(i = 1; i &lt;= 10; i++)</a:t>
            </a:r>
          </a:p>
          <a:p>
            <a:pPr eaLnBrk="1" hangingPunct="1"/>
            <a:r>
              <a:rPr lang="en-US" altLang="th-TH" sz="190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	      printf("%d ", i * i);</a:t>
            </a:r>
          </a:p>
          <a:p>
            <a:pPr eaLnBrk="1" hangingPunct="1"/>
            <a:endParaRPr lang="en-US" altLang="th-TH" sz="1900">
              <a:latin typeface="Times New Roman" panose="02020603050405020304" pitchFamily="18" charset="0"/>
              <a:ea typeface="Arial" panose="020B0604020202020204" pitchFamily="34" charset="0"/>
              <a:cs typeface="Cordia New" panose="020B0304020202020204" pitchFamily="34" charset="-34"/>
            </a:endParaRPr>
          </a:p>
          <a:p>
            <a:pPr eaLnBrk="1" hangingPunct="1"/>
            <a:r>
              <a:rPr lang="en-US" altLang="th-TH" sz="190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	printf("\n”);	</a:t>
            </a:r>
          </a:p>
          <a:p>
            <a:pPr eaLnBrk="1" hangingPunct="1"/>
            <a:r>
              <a:rPr lang="en-US" altLang="th-TH" sz="190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	return 0;</a:t>
            </a:r>
          </a:p>
          <a:p>
            <a:pPr eaLnBrk="1" hangingPunct="1"/>
            <a:r>
              <a:rPr lang="en-US" altLang="th-TH" sz="190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}</a:t>
            </a:r>
            <a:endParaRPr lang="en-US" altLang="th-TH" sz="190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341" name="Text Box 2"/>
          <p:cNvSpPr txBox="1">
            <a:spLocks noChangeArrowheads="1"/>
          </p:cNvSpPr>
          <p:nvPr/>
        </p:nvSpPr>
        <p:spPr bwMode="auto">
          <a:xfrm>
            <a:off x="6172200" y="1143000"/>
            <a:ext cx="4038600" cy="5562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th-TH" sz="190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#include&lt;stdio.h&gt;</a:t>
            </a:r>
          </a:p>
          <a:p>
            <a:pPr eaLnBrk="1" hangingPunct="1"/>
            <a:endParaRPr lang="en-US" altLang="th-TH" sz="1900">
              <a:latin typeface="Times New Roman" panose="02020603050405020304" pitchFamily="18" charset="0"/>
              <a:ea typeface="Arial" panose="020B0604020202020204" pitchFamily="34" charset="0"/>
              <a:cs typeface="Cordia New" panose="020B0304020202020204" pitchFamily="34" charset="-34"/>
            </a:endParaRPr>
          </a:p>
          <a:p>
            <a:pPr eaLnBrk="1" hangingPunct="1"/>
            <a:r>
              <a:rPr lang="en-US" altLang="th-TH" sz="190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int square(int);</a:t>
            </a:r>
          </a:p>
          <a:p>
            <a:pPr eaLnBrk="1" hangingPunct="1"/>
            <a:endParaRPr lang="en-US" altLang="th-TH" sz="1900">
              <a:latin typeface="Times New Roman" panose="02020603050405020304" pitchFamily="18" charset="0"/>
              <a:ea typeface="Arial" panose="020B0604020202020204" pitchFamily="34" charset="0"/>
              <a:cs typeface="Cordia New" panose="020B0304020202020204" pitchFamily="34" charset="-34"/>
            </a:endParaRPr>
          </a:p>
          <a:p>
            <a:pPr eaLnBrk="1" hangingPunct="1"/>
            <a:r>
              <a:rPr lang="en-US" altLang="th-TH" sz="190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int main( )</a:t>
            </a:r>
          </a:p>
          <a:p>
            <a:pPr eaLnBrk="1" hangingPunct="1"/>
            <a:r>
              <a:rPr lang="en-US" altLang="th-TH" sz="190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{</a:t>
            </a:r>
          </a:p>
          <a:p>
            <a:pPr eaLnBrk="1" hangingPunct="1"/>
            <a:r>
              <a:rPr lang="en-US" altLang="th-TH" sz="190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	int i;</a:t>
            </a:r>
          </a:p>
          <a:p>
            <a:pPr eaLnBrk="1" hangingPunct="1"/>
            <a:r>
              <a:rPr lang="en-US" altLang="th-TH" sz="190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			</a:t>
            </a:r>
          </a:p>
          <a:p>
            <a:pPr eaLnBrk="1" hangingPunct="1"/>
            <a:r>
              <a:rPr lang="en-US" altLang="th-TH" sz="190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	for(i = 1; i &lt;= 10; i++)</a:t>
            </a:r>
          </a:p>
          <a:p>
            <a:pPr eaLnBrk="1" hangingPunct="1"/>
            <a:r>
              <a:rPr lang="en-US" altLang="th-TH" sz="190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	      printf("%d ", square(i));</a:t>
            </a:r>
          </a:p>
          <a:p>
            <a:pPr eaLnBrk="1" hangingPunct="1"/>
            <a:endParaRPr lang="en-US" altLang="th-TH" sz="1900">
              <a:latin typeface="Times New Roman" panose="02020603050405020304" pitchFamily="18" charset="0"/>
              <a:ea typeface="Arial" panose="020B0604020202020204" pitchFamily="34" charset="0"/>
              <a:cs typeface="Cordia New" panose="020B0304020202020204" pitchFamily="34" charset="-34"/>
            </a:endParaRPr>
          </a:p>
          <a:p>
            <a:pPr eaLnBrk="1" hangingPunct="1"/>
            <a:r>
              <a:rPr lang="en-US" altLang="th-TH" sz="190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	printf("\n”);	</a:t>
            </a:r>
          </a:p>
          <a:p>
            <a:pPr eaLnBrk="1" hangingPunct="1"/>
            <a:r>
              <a:rPr lang="en-US" altLang="th-TH" sz="190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	return 0;</a:t>
            </a:r>
          </a:p>
          <a:p>
            <a:pPr eaLnBrk="1" hangingPunct="1"/>
            <a:r>
              <a:rPr lang="en-US" altLang="th-TH" sz="190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}</a:t>
            </a:r>
          </a:p>
          <a:p>
            <a:pPr eaLnBrk="1" hangingPunct="1"/>
            <a:endParaRPr lang="en-US" altLang="th-TH" sz="1900">
              <a:latin typeface="Times New Roman" panose="02020603050405020304" pitchFamily="18" charset="0"/>
              <a:ea typeface="Arial" panose="020B0604020202020204" pitchFamily="34" charset="0"/>
              <a:cs typeface="Cordia New" panose="020B0304020202020204" pitchFamily="34" charset="-34"/>
            </a:endParaRPr>
          </a:p>
          <a:p>
            <a:pPr eaLnBrk="1" hangingPunct="1"/>
            <a:r>
              <a:rPr lang="en-US" altLang="th-TH" sz="190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int square(int y)</a:t>
            </a:r>
          </a:p>
          <a:p>
            <a:pPr eaLnBrk="1" hangingPunct="1"/>
            <a:r>
              <a:rPr lang="en-US" altLang="th-TH" sz="190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{</a:t>
            </a:r>
          </a:p>
          <a:p>
            <a:pPr eaLnBrk="1" hangingPunct="1"/>
            <a:r>
              <a:rPr lang="en-US" altLang="th-TH" sz="190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                return(y*y);</a:t>
            </a:r>
          </a:p>
          <a:p>
            <a:pPr eaLnBrk="1" hangingPunct="1"/>
            <a:r>
              <a:rPr lang="en-US" altLang="th-TH" sz="190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}</a:t>
            </a:r>
            <a:endParaRPr lang="en-US" altLang="th-TH" sz="190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410200" y="3808414"/>
            <a:ext cx="609600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12565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A56ECB6D-0702-4DCF-A4E3-C67CB71514E4}" type="slidenum">
              <a:rPr lang="en-US" altLang="th-TH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8</a:t>
            </a:fld>
            <a:endParaRPr lang="th-TH" altLang="th-TH">
              <a:solidFill>
                <a:srgbClr val="898989"/>
              </a:solidFill>
              <a:latin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2262189" y="457201"/>
            <a:ext cx="7654925" cy="7159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h-TH" altLang="th-TH" sz="4800">
                <a:latin typeface="Angsana New" panose="02020603050405020304" pitchFamily="18" charset="-34"/>
                <a:cs typeface="Angsana New" panose="02020603050405020304" pitchFamily="18" charset="-34"/>
              </a:rPr>
              <a:t>การนิยามฟังก์ชัน</a:t>
            </a:r>
          </a:p>
        </p:txBody>
      </p:sp>
      <p:grpSp>
        <p:nvGrpSpPr>
          <p:cNvPr id="15364" name="Group 2"/>
          <p:cNvGrpSpPr>
            <a:grpSpLocks/>
          </p:cNvGrpSpPr>
          <p:nvPr/>
        </p:nvGrpSpPr>
        <p:grpSpPr bwMode="auto">
          <a:xfrm>
            <a:off x="5257800" y="1960880"/>
            <a:ext cx="5257800" cy="3068320"/>
            <a:chOff x="2160" y="4224"/>
            <a:chExt cx="7920" cy="3624"/>
          </a:xfrm>
        </p:grpSpPr>
        <p:grpSp>
          <p:nvGrpSpPr>
            <p:cNvPr id="15366" name="Group 3"/>
            <p:cNvGrpSpPr>
              <a:grpSpLocks/>
            </p:cNvGrpSpPr>
            <p:nvPr/>
          </p:nvGrpSpPr>
          <p:grpSpPr bwMode="auto">
            <a:xfrm>
              <a:off x="3456" y="4224"/>
              <a:ext cx="5164" cy="3624"/>
              <a:chOff x="3168" y="4224"/>
              <a:chExt cx="5164" cy="3624"/>
            </a:xfrm>
          </p:grpSpPr>
          <p:sp>
            <p:nvSpPr>
              <p:cNvPr id="15369" name="Text Box 4"/>
              <p:cNvSpPr txBox="1">
                <a:spLocks noChangeArrowheads="1"/>
              </p:cNvSpPr>
              <p:nvPr/>
            </p:nvSpPr>
            <p:spPr bwMode="auto">
              <a:xfrm>
                <a:off x="3168" y="4608"/>
                <a:ext cx="2284" cy="210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9pPr>
              </a:lstStyle>
              <a:p>
                <a:pPr eaLnBrk="1" hangingPunct="1"/>
                <a:endParaRPr lang="th-TH" altLang="th-TH" sz="1200"/>
              </a:p>
            </p:txBody>
          </p:sp>
          <p:sp>
            <p:nvSpPr>
              <p:cNvPr id="15370" name="AutoShape 5"/>
              <p:cNvSpPr>
                <a:spLocks noChangeArrowheads="1"/>
              </p:cNvSpPr>
              <p:nvPr/>
            </p:nvSpPr>
            <p:spPr bwMode="auto">
              <a:xfrm>
                <a:off x="3367" y="5499"/>
                <a:ext cx="893" cy="648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en-US" altLang="th-TH" sz="1200" b="1">
                    <a:latin typeface="Courier New" panose="02070309020205020404" pitchFamily="49" charset="0"/>
                    <a:ea typeface="Angsana New" panose="02020603050405020304" pitchFamily="18" charset="-34"/>
                    <a:cs typeface="Cordia New" panose="020B0304020202020204" pitchFamily="34" charset="-34"/>
                  </a:rPr>
                  <a:t>x</a:t>
                </a:r>
                <a:endParaRPr lang="th-TH" altLang="th-TH" sz="1200">
                  <a:ea typeface="Angsana New" panose="02020603050405020304" pitchFamily="18" charset="-34"/>
                  <a:cs typeface="Cordia New" panose="020B0304020202020204" pitchFamily="34" charset="-34"/>
                </a:endParaRPr>
              </a:p>
            </p:txBody>
          </p:sp>
          <p:sp>
            <p:nvSpPr>
              <p:cNvPr id="15371" name="AutoShape 6"/>
              <p:cNvSpPr>
                <a:spLocks noChangeArrowheads="1"/>
              </p:cNvSpPr>
              <p:nvPr/>
            </p:nvSpPr>
            <p:spPr bwMode="auto">
              <a:xfrm>
                <a:off x="4260" y="5985"/>
                <a:ext cx="894" cy="648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9pPr>
              </a:lstStyle>
              <a:p>
                <a:pPr eaLnBrk="1" hangingPunct="1"/>
                <a:endParaRPr lang="th-TH" altLang="th-TH" sz="1200"/>
              </a:p>
            </p:txBody>
          </p:sp>
          <p:sp>
            <p:nvSpPr>
              <p:cNvPr id="15372" name="Text Box 7"/>
              <p:cNvSpPr txBox="1">
                <a:spLocks noChangeArrowheads="1"/>
              </p:cNvSpPr>
              <p:nvPr/>
            </p:nvSpPr>
            <p:spPr bwMode="auto">
              <a:xfrm>
                <a:off x="6048" y="4608"/>
                <a:ext cx="2284" cy="210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9pPr>
              </a:lstStyle>
              <a:p>
                <a:pPr eaLnBrk="1" hangingPunct="1">
                  <a:spcAft>
                    <a:spcPts val="1000"/>
                  </a:spcAft>
                </a:pPr>
                <a:r>
                  <a:rPr lang="en-US" altLang="th-TH" sz="1600" b="1" dirty="0">
                    <a:latin typeface="Times New Roman" panose="02020603050405020304" pitchFamily="18" charset="0"/>
                    <a:ea typeface="Angsana New" panose="02020603050405020304" pitchFamily="18" charset="-34"/>
                    <a:cs typeface="Cordia New" panose="020B0304020202020204" pitchFamily="34" charset="-34"/>
                  </a:rPr>
                  <a:t>square( )</a:t>
                </a:r>
              </a:p>
              <a:p>
                <a:pPr eaLnBrk="1" hangingPunct="1"/>
                <a:endParaRPr lang="th-TH" altLang="th-TH" sz="1200" dirty="0">
                  <a:ea typeface="Angsana New" panose="02020603050405020304" pitchFamily="18" charset="-34"/>
                  <a:cs typeface="Cordia New" panose="020B0304020202020204" pitchFamily="34" charset="-34"/>
                </a:endParaRPr>
              </a:p>
            </p:txBody>
          </p:sp>
          <p:sp>
            <p:nvSpPr>
              <p:cNvPr id="15373" name="AutoShape 8"/>
              <p:cNvSpPr>
                <a:spLocks noChangeArrowheads="1"/>
              </p:cNvSpPr>
              <p:nvPr/>
            </p:nvSpPr>
            <p:spPr bwMode="auto">
              <a:xfrm>
                <a:off x="6247" y="5499"/>
                <a:ext cx="893" cy="648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en-US" altLang="th-TH" sz="1200" b="1">
                    <a:latin typeface="Courier New" panose="02070309020205020404" pitchFamily="49" charset="0"/>
                    <a:ea typeface="Angsana New" panose="02020603050405020304" pitchFamily="18" charset="-34"/>
                    <a:cs typeface="Cordia New" panose="020B0304020202020204" pitchFamily="34" charset="-34"/>
                  </a:rPr>
                  <a:t>y</a:t>
                </a:r>
                <a:endParaRPr lang="th-TH" altLang="th-TH" sz="1200">
                  <a:ea typeface="Angsana New" panose="02020603050405020304" pitchFamily="18" charset="-34"/>
                  <a:cs typeface="Cordia New" panose="020B0304020202020204" pitchFamily="34" charset="-34"/>
                </a:endParaRPr>
              </a:p>
            </p:txBody>
          </p:sp>
          <p:sp>
            <p:nvSpPr>
              <p:cNvPr id="15374" name="AutoShape 9"/>
              <p:cNvSpPr>
                <a:spLocks noChangeArrowheads="1"/>
              </p:cNvSpPr>
              <p:nvPr/>
            </p:nvSpPr>
            <p:spPr bwMode="auto">
              <a:xfrm>
                <a:off x="7140" y="5985"/>
                <a:ext cx="894" cy="648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9pPr>
              </a:lstStyle>
              <a:p>
                <a:pPr eaLnBrk="1" hangingPunct="1"/>
                <a:endParaRPr lang="th-TH" altLang="th-TH" sz="1200"/>
              </a:p>
            </p:txBody>
          </p:sp>
          <p:sp>
            <p:nvSpPr>
              <p:cNvPr id="15375" name="AutoShape 10"/>
              <p:cNvSpPr>
                <a:spLocks noChangeArrowheads="1"/>
              </p:cNvSpPr>
              <p:nvPr/>
            </p:nvSpPr>
            <p:spPr bwMode="auto">
              <a:xfrm>
                <a:off x="3565" y="5013"/>
                <a:ext cx="3873" cy="486"/>
              </a:xfrm>
              <a:prstGeom prst="curvedDownArrow">
                <a:avLst>
                  <a:gd name="adj1" fmla="val 144441"/>
                  <a:gd name="adj2" fmla="val 303823"/>
                  <a:gd name="adj3" fmla="val 33333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9pPr>
              </a:lstStyle>
              <a:p>
                <a:pPr eaLnBrk="1" hangingPunct="1"/>
                <a:endParaRPr lang="th-TH" altLang="th-TH" sz="1200"/>
              </a:p>
            </p:txBody>
          </p:sp>
          <p:sp>
            <p:nvSpPr>
              <p:cNvPr id="15376" name="Text Box 11"/>
              <p:cNvSpPr txBox="1">
                <a:spLocks noChangeArrowheads="1"/>
              </p:cNvSpPr>
              <p:nvPr/>
            </p:nvSpPr>
            <p:spPr bwMode="auto">
              <a:xfrm>
                <a:off x="4590" y="4224"/>
                <a:ext cx="2627" cy="6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9pPr>
              </a:lstStyle>
              <a:p>
                <a:pPr algn="thaiDist" eaLnBrk="1" hangingPunct="1">
                  <a:spcAft>
                    <a:spcPts val="600"/>
                  </a:spcAft>
                </a:pPr>
                <a:r>
                  <a:rPr lang="en-US" altLang="th-TH" sz="1600" b="1" dirty="0">
                    <a:latin typeface="Cordia New" panose="020B0304020202020204" pitchFamily="34" charset="-34"/>
                    <a:cs typeface="Cordia New" panose="020B0304020202020204" pitchFamily="34" charset="-34"/>
                  </a:rPr>
                  <a:t>COPY ARGUMENTS</a:t>
                </a:r>
                <a:endParaRPr lang="th-TH" altLang="th-TH" sz="1600" dirty="0"/>
              </a:p>
            </p:txBody>
          </p:sp>
          <p:sp>
            <p:nvSpPr>
              <p:cNvPr id="15377" name="AutoShape 12"/>
              <p:cNvSpPr>
                <a:spLocks noChangeArrowheads="1"/>
              </p:cNvSpPr>
              <p:nvPr/>
            </p:nvSpPr>
            <p:spPr bwMode="auto">
              <a:xfrm rot="10800000">
                <a:off x="3863" y="6633"/>
                <a:ext cx="3973" cy="486"/>
              </a:xfrm>
              <a:prstGeom prst="curvedDownArrow">
                <a:avLst>
                  <a:gd name="adj1" fmla="val 143439"/>
                  <a:gd name="adj2" fmla="val 324801"/>
                  <a:gd name="adj3" fmla="val 33333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9pPr>
              </a:lstStyle>
              <a:p>
                <a:pPr eaLnBrk="1" hangingPunct="1"/>
                <a:endParaRPr lang="th-TH" altLang="th-TH" sz="1200"/>
              </a:p>
            </p:txBody>
          </p:sp>
          <p:sp>
            <p:nvSpPr>
              <p:cNvPr id="15378" name="Text Box 13"/>
              <p:cNvSpPr txBox="1">
                <a:spLocks noChangeArrowheads="1"/>
              </p:cNvSpPr>
              <p:nvPr/>
            </p:nvSpPr>
            <p:spPr bwMode="auto">
              <a:xfrm>
                <a:off x="3686" y="7236"/>
                <a:ext cx="2736" cy="6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9pPr>
              </a:lstStyle>
              <a:p>
                <a:pPr algn="thaiDist" eaLnBrk="1" hangingPunct="1">
                  <a:spcAft>
                    <a:spcPts val="600"/>
                  </a:spcAft>
                </a:pPr>
                <a:r>
                  <a:rPr lang="en-US" altLang="th-TH" sz="1600" b="1" dirty="0">
                    <a:latin typeface="Cordia New" panose="020B0304020202020204" pitchFamily="34" charset="-34"/>
                    <a:cs typeface="Cordia New" panose="020B0304020202020204" pitchFamily="34" charset="-34"/>
                  </a:rPr>
                  <a:t>COPY RETURN-VALUE</a:t>
                </a:r>
                <a:endParaRPr lang="th-TH" altLang="th-TH" sz="1600" dirty="0"/>
              </a:p>
            </p:txBody>
          </p:sp>
        </p:grpSp>
        <p:sp>
          <p:nvSpPr>
            <p:cNvPr id="15367" name="AutoShape 14"/>
            <p:cNvSpPr>
              <a:spLocks noChangeArrowheads="1"/>
            </p:cNvSpPr>
            <p:nvPr/>
          </p:nvSpPr>
          <p:spPr bwMode="auto">
            <a:xfrm>
              <a:off x="8352" y="6336"/>
              <a:ext cx="1728" cy="720"/>
            </a:xfrm>
            <a:prstGeom prst="cloudCallout">
              <a:avLst>
                <a:gd name="adj1" fmla="val -71356"/>
                <a:gd name="adj2" fmla="val -3291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en-US" altLang="th-TH" sz="1200">
                  <a:latin typeface="Courier New" panose="02070309020205020404" pitchFamily="49" charset="0"/>
                  <a:ea typeface="Angsana New" panose="02020603050405020304" pitchFamily="18" charset="-34"/>
                  <a:cs typeface="Cordia New" panose="020B0304020202020204" pitchFamily="34" charset="-34"/>
                </a:rPr>
                <a:t>y * y</a:t>
              </a:r>
              <a:endParaRPr lang="th-TH" altLang="th-TH" sz="1200">
                <a:ea typeface="Angsana New" panose="02020603050405020304" pitchFamily="18" charset="-34"/>
                <a:cs typeface="Cordia New" panose="020B0304020202020204" pitchFamily="34" charset="-34"/>
              </a:endParaRPr>
            </a:p>
          </p:txBody>
        </p:sp>
        <p:sp>
          <p:nvSpPr>
            <p:cNvPr id="15368" name="AutoShape 15"/>
            <p:cNvSpPr>
              <a:spLocks noChangeArrowheads="1"/>
            </p:cNvSpPr>
            <p:nvPr/>
          </p:nvSpPr>
          <p:spPr bwMode="auto">
            <a:xfrm>
              <a:off x="2160" y="6336"/>
              <a:ext cx="1728" cy="720"/>
            </a:xfrm>
            <a:prstGeom prst="cloudCallout">
              <a:avLst>
                <a:gd name="adj1" fmla="val 96875"/>
                <a:gd name="adj2" fmla="val -50139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en-US" altLang="th-TH" sz="1200" dirty="0" err="1">
                  <a:latin typeface="Courier New" panose="02070309020205020404" pitchFamily="49" charset="0"/>
                  <a:ea typeface="Angsana New" panose="02020603050405020304" pitchFamily="18" charset="-34"/>
                  <a:cs typeface="Cordia New" panose="020B0304020202020204" pitchFamily="34" charset="-34"/>
                </a:rPr>
                <a:t>printf</a:t>
              </a:r>
              <a:endParaRPr lang="th-TH" altLang="th-TH" sz="1200" dirty="0">
                <a:ea typeface="Angsana New" panose="02020603050405020304" pitchFamily="18" charset="-34"/>
                <a:cs typeface="Cordia New" panose="020B0304020202020204" pitchFamily="34" charset="-34"/>
              </a:endParaRPr>
            </a:p>
          </p:txBody>
        </p:sp>
      </p:grpSp>
      <p:sp>
        <p:nvSpPr>
          <p:cNvPr id="15365" name="Text Box 2"/>
          <p:cNvSpPr txBox="1">
            <a:spLocks noChangeArrowheads="1"/>
          </p:cNvSpPr>
          <p:nvPr/>
        </p:nvSpPr>
        <p:spPr bwMode="auto">
          <a:xfrm>
            <a:off x="1676400" y="1066800"/>
            <a:ext cx="3429000" cy="5562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th-TH" sz="190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#include&lt;stdio.h&gt;</a:t>
            </a:r>
          </a:p>
          <a:p>
            <a:pPr eaLnBrk="1" hangingPunct="1"/>
            <a:endParaRPr lang="en-US" altLang="th-TH" sz="1900">
              <a:latin typeface="Times New Roman" panose="02020603050405020304" pitchFamily="18" charset="0"/>
              <a:ea typeface="Arial" panose="020B0604020202020204" pitchFamily="34" charset="0"/>
              <a:cs typeface="Cordia New" panose="020B0304020202020204" pitchFamily="34" charset="-34"/>
            </a:endParaRPr>
          </a:p>
          <a:p>
            <a:pPr eaLnBrk="1" hangingPunct="1"/>
            <a:r>
              <a:rPr lang="en-US" altLang="th-TH" sz="190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int square(int);</a:t>
            </a:r>
          </a:p>
          <a:p>
            <a:pPr eaLnBrk="1" hangingPunct="1"/>
            <a:endParaRPr lang="en-US" altLang="th-TH" sz="1900">
              <a:latin typeface="Times New Roman" panose="02020603050405020304" pitchFamily="18" charset="0"/>
              <a:ea typeface="Arial" panose="020B0604020202020204" pitchFamily="34" charset="0"/>
              <a:cs typeface="Cordia New" panose="020B0304020202020204" pitchFamily="34" charset="-34"/>
            </a:endParaRPr>
          </a:p>
          <a:p>
            <a:pPr eaLnBrk="1" hangingPunct="1"/>
            <a:r>
              <a:rPr lang="en-US" altLang="th-TH" sz="190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int main( )</a:t>
            </a:r>
          </a:p>
          <a:p>
            <a:pPr eaLnBrk="1" hangingPunct="1"/>
            <a:r>
              <a:rPr lang="en-US" altLang="th-TH" sz="190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{</a:t>
            </a:r>
          </a:p>
          <a:p>
            <a:pPr eaLnBrk="1" hangingPunct="1"/>
            <a:r>
              <a:rPr lang="en-US" altLang="th-TH" sz="190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        int i;</a:t>
            </a:r>
          </a:p>
          <a:p>
            <a:pPr eaLnBrk="1" hangingPunct="1"/>
            <a:r>
              <a:rPr lang="en-US" altLang="th-TH" sz="190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			</a:t>
            </a:r>
          </a:p>
          <a:p>
            <a:pPr eaLnBrk="1" hangingPunct="1"/>
            <a:r>
              <a:rPr lang="en-US" altLang="th-TH" sz="190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        for(i = 1; i &lt;= 10; i++)</a:t>
            </a:r>
          </a:p>
          <a:p>
            <a:pPr eaLnBrk="1" hangingPunct="1"/>
            <a:r>
              <a:rPr lang="en-US" altLang="th-TH" sz="190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	printf("%d ", square(i));</a:t>
            </a:r>
          </a:p>
          <a:p>
            <a:pPr eaLnBrk="1" hangingPunct="1"/>
            <a:endParaRPr lang="en-US" altLang="th-TH" sz="1900">
              <a:latin typeface="Times New Roman" panose="02020603050405020304" pitchFamily="18" charset="0"/>
              <a:ea typeface="Arial" panose="020B0604020202020204" pitchFamily="34" charset="0"/>
              <a:cs typeface="Cordia New" panose="020B0304020202020204" pitchFamily="34" charset="-34"/>
            </a:endParaRPr>
          </a:p>
          <a:p>
            <a:pPr eaLnBrk="1" hangingPunct="1"/>
            <a:r>
              <a:rPr lang="en-US" altLang="th-TH" sz="190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        printf("\n”);	</a:t>
            </a:r>
          </a:p>
          <a:p>
            <a:pPr eaLnBrk="1" hangingPunct="1"/>
            <a:r>
              <a:rPr lang="en-US" altLang="th-TH" sz="190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        return 0;</a:t>
            </a:r>
          </a:p>
          <a:p>
            <a:pPr eaLnBrk="1" hangingPunct="1"/>
            <a:r>
              <a:rPr lang="en-US" altLang="th-TH" sz="190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}</a:t>
            </a:r>
          </a:p>
          <a:p>
            <a:pPr eaLnBrk="1" hangingPunct="1"/>
            <a:endParaRPr lang="en-US" altLang="th-TH" sz="1900">
              <a:latin typeface="Times New Roman" panose="02020603050405020304" pitchFamily="18" charset="0"/>
              <a:ea typeface="Arial" panose="020B0604020202020204" pitchFamily="34" charset="0"/>
              <a:cs typeface="Cordia New" panose="020B0304020202020204" pitchFamily="34" charset="-34"/>
            </a:endParaRPr>
          </a:p>
          <a:p>
            <a:pPr eaLnBrk="1" hangingPunct="1"/>
            <a:r>
              <a:rPr lang="en-US" altLang="th-TH" sz="190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int square(int y)</a:t>
            </a:r>
          </a:p>
          <a:p>
            <a:pPr eaLnBrk="1" hangingPunct="1"/>
            <a:r>
              <a:rPr lang="en-US" altLang="th-TH" sz="190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{</a:t>
            </a:r>
          </a:p>
          <a:p>
            <a:pPr eaLnBrk="1" hangingPunct="1"/>
            <a:r>
              <a:rPr lang="en-US" altLang="th-TH" sz="190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        return(y*y);</a:t>
            </a:r>
          </a:p>
          <a:p>
            <a:pPr eaLnBrk="1" hangingPunct="1"/>
            <a:r>
              <a:rPr lang="en-US" altLang="th-TH" sz="1900">
                <a:latin typeface="Times New Roman" panose="02020603050405020304" pitchFamily="18" charset="0"/>
                <a:ea typeface="Arial" panose="020B0604020202020204" pitchFamily="34" charset="0"/>
                <a:cs typeface="Cordia New" panose="020B0304020202020204" pitchFamily="34" charset="-34"/>
              </a:rPr>
              <a:t>}</a:t>
            </a:r>
            <a:endParaRPr lang="en-US" altLang="th-TH" sz="190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25832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CD61E31F-20A5-4C27-9196-0CA21DDCA98D}" type="slidenum">
              <a:rPr lang="en-US" altLang="th-TH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9</a:t>
            </a:fld>
            <a:endParaRPr lang="th-TH" altLang="th-TH">
              <a:solidFill>
                <a:srgbClr val="898989"/>
              </a:solidFill>
              <a:latin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48574"/>
            <a:ext cx="7654925" cy="715963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th-TH" sz="4800" dirty="0"/>
              <a:t>การนิยามฟังก์ชัน</a:t>
            </a:r>
          </a:p>
        </p:txBody>
      </p:sp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1905000" y="1295400"/>
            <a:ext cx="8229600" cy="19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th-TH" altLang="th-TH"/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2057400" y="1064549"/>
            <a:ext cx="8153400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th-TH" sz="2000" b="1" dirty="0" smtClean="0">
              <a:latin typeface="Courier New" panose="02070309020205020404" pitchFamily="49" charset="0"/>
              <a:ea typeface="Cordia New" panose="020B0304020202020204" pitchFamily="34" charset="-34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th-TH" sz="2000" b="1" dirty="0" smtClean="0">
                <a:latin typeface="Courier New" panose="02070309020205020404" pitchFamily="49" charset="0"/>
                <a:ea typeface="Cordia New" panose="020B0304020202020204" pitchFamily="34" charset="-34"/>
                <a:cs typeface="Courier New" panose="02070309020205020404" pitchFamily="49" charset="0"/>
              </a:rPr>
              <a:t>return-value-type </a:t>
            </a:r>
            <a:r>
              <a:rPr lang="en-US" altLang="th-TH" sz="2000" b="1" dirty="0">
                <a:latin typeface="Courier New" panose="02070309020205020404" pitchFamily="49" charset="0"/>
                <a:ea typeface="Cordia New" panose="020B0304020202020204" pitchFamily="34" charset="-34"/>
                <a:cs typeface="Courier New" panose="02070309020205020404" pitchFamily="49" charset="0"/>
              </a:rPr>
              <a:t>function-name(parameter-list)</a:t>
            </a:r>
          </a:p>
          <a:p>
            <a:r>
              <a:rPr lang="en-US" altLang="th-TH" sz="2000" b="1" dirty="0">
                <a:latin typeface="Courier New" panose="02070309020205020404" pitchFamily="49" charset="0"/>
                <a:ea typeface="Cordia New" panose="020B0304020202020204" pitchFamily="34" charset="-34"/>
                <a:cs typeface="Courier New" panose="02070309020205020404" pitchFamily="49" charset="0"/>
              </a:rPr>
              <a:t>{</a:t>
            </a:r>
          </a:p>
          <a:p>
            <a:r>
              <a:rPr lang="en-US" altLang="th-TH" sz="2000" b="1" dirty="0">
                <a:latin typeface="Courier New" panose="02070309020205020404" pitchFamily="49" charset="0"/>
                <a:ea typeface="Cordia New" panose="020B0304020202020204" pitchFamily="34" charset="-34"/>
                <a:cs typeface="Courier New" panose="02070309020205020404" pitchFamily="49" charset="0"/>
              </a:rPr>
              <a:t>	declarations;</a:t>
            </a:r>
          </a:p>
          <a:p>
            <a:r>
              <a:rPr lang="en-US" altLang="th-TH" sz="2000" b="1" dirty="0">
                <a:latin typeface="Courier New" panose="02070309020205020404" pitchFamily="49" charset="0"/>
                <a:ea typeface="Cordia New" panose="020B0304020202020204" pitchFamily="34" charset="-34"/>
                <a:cs typeface="Courier New" panose="02070309020205020404" pitchFamily="49" charset="0"/>
              </a:rPr>
              <a:t>	statements;</a:t>
            </a:r>
          </a:p>
          <a:p>
            <a:r>
              <a:rPr lang="en-US" altLang="th-TH" sz="2000" b="1" dirty="0">
                <a:latin typeface="Courier New" panose="02070309020205020404" pitchFamily="49" charset="0"/>
                <a:ea typeface="Cordia New" panose="020B0304020202020204" pitchFamily="34" charset="-34"/>
                <a:cs typeface="Courier New" panose="02070309020205020404" pitchFamily="49" charset="0"/>
              </a:rPr>
              <a:t>}</a:t>
            </a:r>
          </a:p>
          <a:p>
            <a:endParaRPr lang="en-US" altLang="th-TH" dirty="0">
              <a:latin typeface="Calibri" panose="020F0502020204030204" pitchFamily="34" charset="0"/>
              <a:ea typeface="Cordia New" panose="020B0304020202020204" pitchFamily="34" charset="-34"/>
              <a:cs typeface="Times New Roman" panose="02020603050405020304" pitchFamily="18" charset="0"/>
            </a:endParaRP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2057400" y="3321050"/>
            <a:ext cx="81534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th-TH" sz="2400" dirty="0">
                <a:latin typeface="Times New Roman" panose="02020603050405020304" pitchFamily="18" charset="0"/>
                <a:ea typeface="Cordia New" panose="020B0304020202020204" pitchFamily="34" charset="-34"/>
                <a:cs typeface="Times New Roman" panose="02020603050405020304" pitchFamily="18" charset="0"/>
              </a:rPr>
              <a:t> 	</a:t>
            </a:r>
            <a:r>
              <a:rPr lang="en-US" altLang="th-TH" sz="2000" dirty="0" smtClean="0">
                <a:latin typeface="Times New Roman" panose="02020603050405020304" pitchFamily="18" charset="0"/>
                <a:ea typeface="Cordia New" panose="020B0304020202020204" pitchFamily="34" charset="-34"/>
                <a:cs typeface="Times New Roman" panose="02020603050405020304" pitchFamily="18" charset="0"/>
              </a:rPr>
              <a:t>return-type-value </a:t>
            </a:r>
            <a:r>
              <a:rPr lang="th-TH" altLang="th-TH" sz="2000" dirty="0" smtClean="0">
                <a:latin typeface="Times New Roman" panose="02020603050405020304" pitchFamily="18" charset="0"/>
                <a:ea typeface="Cordia New" panose="020B0304020202020204" pitchFamily="34" charset="-34"/>
                <a:cs typeface="Times New Roman" panose="02020603050405020304" pitchFamily="18" charset="0"/>
              </a:rPr>
              <a:t>คือ </a:t>
            </a:r>
            <a:r>
              <a:rPr lang="th-TH" altLang="th-TH" sz="2000" dirty="0">
                <a:latin typeface="Times New Roman" panose="02020603050405020304" pitchFamily="18" charset="0"/>
                <a:ea typeface="Cordia New" panose="020B0304020202020204" pitchFamily="34" charset="-34"/>
                <a:cs typeface="Times New Roman" panose="02020603050405020304" pitchFamily="18" charset="0"/>
              </a:rPr>
              <a:t>ชนิดของข้อมูลที่ต้องการจะส่งค่าผ่านกลับออกไปยัง</a:t>
            </a:r>
            <a:br>
              <a:rPr lang="th-TH" altLang="th-TH" sz="2000" dirty="0">
                <a:latin typeface="Times New Roman" panose="02020603050405020304" pitchFamily="18" charset="0"/>
                <a:ea typeface="Cordia New" panose="020B0304020202020204" pitchFamily="34" charset="-34"/>
                <a:cs typeface="Times New Roman" panose="02020603050405020304" pitchFamily="18" charset="0"/>
              </a:rPr>
            </a:br>
            <a:r>
              <a:rPr lang="th-TH" altLang="th-TH" sz="2000" dirty="0">
                <a:latin typeface="Times New Roman" panose="02020603050405020304" pitchFamily="18" charset="0"/>
                <a:ea typeface="Cordia New" panose="020B0304020202020204" pitchFamily="34" charset="-34"/>
                <a:cs typeface="Times New Roman" panose="02020603050405020304" pitchFamily="18" charset="0"/>
              </a:rPr>
              <a:t> 	ฟังก์ชันผู้เรียกใช้หรือจุดที่เรียกใช้งานเช่น </a:t>
            </a:r>
            <a:r>
              <a:rPr lang="en-US" altLang="th-TH" sz="2000" dirty="0" err="1">
                <a:latin typeface="Times New Roman" panose="02020603050405020304" pitchFamily="18" charset="0"/>
                <a:ea typeface="Cordia New" panose="020B0304020202020204" pitchFamily="34" charset="-34"/>
                <a:cs typeface="Times New Roman" panose="02020603050405020304" pitchFamily="18" charset="0"/>
              </a:rPr>
              <a:t>int</a:t>
            </a:r>
            <a:r>
              <a:rPr lang="th-TH" altLang="th-TH" sz="2000" dirty="0">
                <a:latin typeface="Times New Roman" panose="02020603050405020304" pitchFamily="18" charset="0"/>
                <a:ea typeface="Cordia New" panose="020B0304020202020204" pitchFamily="34" charset="-34"/>
                <a:cs typeface="Times New Roman" panose="02020603050405020304" pitchFamily="18" charset="0"/>
              </a:rPr>
              <a:t> หรือ </a:t>
            </a:r>
            <a:r>
              <a:rPr lang="en-US" altLang="th-TH" sz="2000" dirty="0">
                <a:latin typeface="Times New Roman" panose="02020603050405020304" pitchFamily="18" charset="0"/>
                <a:ea typeface="Cordia New" panose="020B0304020202020204" pitchFamily="34" charset="-34"/>
                <a:cs typeface="Times New Roman" panose="02020603050405020304" pitchFamily="18" charset="0"/>
              </a:rPr>
              <a:t>float</a:t>
            </a:r>
            <a:r>
              <a:rPr lang="th-TH" altLang="th-TH" sz="2000" dirty="0">
                <a:latin typeface="Times New Roman" panose="02020603050405020304" pitchFamily="18" charset="0"/>
                <a:ea typeface="Cordia New" panose="020B0304020202020204" pitchFamily="34" charset="-34"/>
                <a:cs typeface="Times New Roman" panose="02020603050405020304" pitchFamily="18" charset="0"/>
              </a:rPr>
              <a:t> หากไม่ส่งค่ากลับให้ใช้ </a:t>
            </a:r>
            <a:r>
              <a:rPr lang="en-US" altLang="th-TH" sz="2000" dirty="0">
                <a:latin typeface="Times New Roman" panose="02020603050405020304" pitchFamily="18" charset="0"/>
                <a:ea typeface="Cordia New" panose="020B0304020202020204" pitchFamily="34" charset="-34"/>
                <a:cs typeface="Times New Roman" panose="02020603050405020304" pitchFamily="18" charset="0"/>
              </a:rPr>
              <a:t/>
            </a:r>
            <a:br>
              <a:rPr lang="en-US" altLang="th-TH" sz="2000" dirty="0">
                <a:latin typeface="Times New Roman" panose="02020603050405020304" pitchFamily="18" charset="0"/>
                <a:ea typeface="Cordia New" panose="020B0304020202020204" pitchFamily="34" charset="-34"/>
                <a:cs typeface="Times New Roman" panose="02020603050405020304" pitchFamily="18" charset="0"/>
              </a:rPr>
            </a:br>
            <a:r>
              <a:rPr lang="en-US" altLang="th-TH" sz="2000" dirty="0">
                <a:latin typeface="Times New Roman" panose="02020603050405020304" pitchFamily="18" charset="0"/>
                <a:ea typeface="Cordia New" panose="020B0304020202020204" pitchFamily="34" charset="-34"/>
                <a:cs typeface="Times New Roman" panose="02020603050405020304" pitchFamily="18" charset="0"/>
              </a:rPr>
              <a:t> 	void</a:t>
            </a:r>
          </a:p>
          <a:p>
            <a:pPr algn="thaiDist">
              <a:buFont typeface="Arial" panose="020B0604020202020204" pitchFamily="34" charset="0"/>
              <a:buChar char="•"/>
            </a:pPr>
            <a:r>
              <a:rPr lang="en-US" altLang="th-TH" sz="2000" dirty="0">
                <a:latin typeface="Times New Roman" panose="02020603050405020304" pitchFamily="18" charset="0"/>
                <a:ea typeface="Cordia New" panose="020B0304020202020204" pitchFamily="34" charset="-34"/>
                <a:cs typeface="Times New Roman" panose="02020603050405020304" pitchFamily="18" charset="0"/>
              </a:rPr>
              <a:t> 	function-name </a:t>
            </a:r>
            <a:r>
              <a:rPr lang="th-TH" altLang="th-TH" sz="2000" dirty="0">
                <a:latin typeface="Times New Roman" panose="02020603050405020304" pitchFamily="18" charset="0"/>
                <a:ea typeface="Cordia New" panose="020B0304020202020204" pitchFamily="34" charset="-34"/>
                <a:cs typeface="Times New Roman" panose="02020603050405020304" pitchFamily="18" charset="0"/>
              </a:rPr>
              <a:t>คือ ชื่อของฟังก์ชันที่จะถูกสร้างขึ้น</a:t>
            </a:r>
            <a:endParaRPr lang="en-US" altLang="th-TH" sz="2000" dirty="0">
              <a:latin typeface="Times New Roman" panose="02020603050405020304" pitchFamily="18" charset="0"/>
              <a:ea typeface="Cordia New" panose="020B0304020202020204" pitchFamily="34" charset="-34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th-TH" sz="2000" dirty="0">
                <a:latin typeface="Times New Roman" panose="02020603050405020304" pitchFamily="18" charset="0"/>
                <a:ea typeface="Cordia New" panose="020B0304020202020204" pitchFamily="34" charset="-34"/>
                <a:cs typeface="Times New Roman" panose="02020603050405020304" pitchFamily="18" charset="0"/>
              </a:rPr>
              <a:t> 	parameter-list </a:t>
            </a:r>
            <a:r>
              <a:rPr lang="th-TH" altLang="th-TH" sz="2000" dirty="0">
                <a:latin typeface="Times New Roman" panose="02020603050405020304" pitchFamily="18" charset="0"/>
                <a:ea typeface="Cordia New" panose="020B0304020202020204" pitchFamily="34" charset="-34"/>
                <a:cs typeface="Times New Roman" panose="02020603050405020304" pitchFamily="18" charset="0"/>
              </a:rPr>
              <a:t>คือรายการตัวแปรพารามิเตอร์ทั้งหมดที่ต้องการส่งผ่านไป</a:t>
            </a:r>
            <a:br>
              <a:rPr lang="th-TH" altLang="th-TH" sz="2000" dirty="0">
                <a:latin typeface="Times New Roman" panose="02020603050405020304" pitchFamily="18" charset="0"/>
                <a:ea typeface="Cordia New" panose="020B0304020202020204" pitchFamily="34" charset="-34"/>
                <a:cs typeface="Times New Roman" panose="02020603050405020304" pitchFamily="18" charset="0"/>
              </a:rPr>
            </a:br>
            <a:r>
              <a:rPr lang="th-TH" altLang="th-TH" sz="2000" dirty="0">
                <a:latin typeface="Times New Roman" panose="02020603050405020304" pitchFamily="18" charset="0"/>
                <a:ea typeface="Cordia New" panose="020B0304020202020204" pitchFamily="34" charset="-34"/>
                <a:cs typeface="Times New Roman" panose="02020603050405020304" pitchFamily="18" charset="0"/>
              </a:rPr>
              <a:t> 	ยังฟังก์ชันเมื่อเรียกใช้ ตามลำดับ</a:t>
            </a:r>
            <a:endParaRPr lang="en-US" altLang="th-TH" sz="2000" dirty="0">
              <a:latin typeface="Times New Roman" panose="02020603050405020304" pitchFamily="18" charset="0"/>
              <a:ea typeface="Cordia New" panose="020B0304020202020204" pitchFamily="34" charset="-34"/>
              <a:cs typeface="Times New Roman" panose="02020603050405020304" pitchFamily="18" charset="0"/>
            </a:endParaRPr>
          </a:p>
          <a:p>
            <a:pPr algn="thaiDist">
              <a:buFont typeface="Arial" panose="020B0604020202020204" pitchFamily="34" charset="0"/>
              <a:buChar char="•"/>
            </a:pPr>
            <a:r>
              <a:rPr lang="en-US" altLang="th-TH" sz="2000" dirty="0">
                <a:latin typeface="Times New Roman" panose="02020603050405020304" pitchFamily="18" charset="0"/>
                <a:ea typeface="Cordia New" panose="020B0304020202020204" pitchFamily="34" charset="-34"/>
                <a:cs typeface="Times New Roman" panose="02020603050405020304" pitchFamily="18" charset="0"/>
              </a:rPr>
              <a:t> 	declarations </a:t>
            </a:r>
            <a:r>
              <a:rPr lang="th-TH" altLang="th-TH" sz="2000" dirty="0">
                <a:latin typeface="Times New Roman" panose="02020603050405020304" pitchFamily="18" charset="0"/>
                <a:ea typeface="Cordia New" panose="020B0304020202020204" pitchFamily="34" charset="-34"/>
                <a:cs typeface="Times New Roman" panose="02020603050405020304" pitchFamily="18" charset="0"/>
              </a:rPr>
              <a:t>คือ ส่วนของการประกาศตัวแปรภายในฟังก์ชัน</a:t>
            </a:r>
            <a:endParaRPr lang="en-US" altLang="th-TH" sz="2000" dirty="0">
              <a:latin typeface="Times New Roman" panose="02020603050405020304" pitchFamily="18" charset="0"/>
              <a:ea typeface="Cordia New" panose="020B0304020202020204" pitchFamily="34" charset="-34"/>
              <a:cs typeface="Times New Roman" panose="02020603050405020304" pitchFamily="18" charset="0"/>
            </a:endParaRPr>
          </a:p>
          <a:p>
            <a:pPr algn="thaiDist">
              <a:buFont typeface="Arial" panose="020B0604020202020204" pitchFamily="34" charset="0"/>
              <a:buChar char="•"/>
            </a:pPr>
            <a:r>
              <a:rPr lang="en-US" altLang="th-TH" sz="2000" dirty="0">
                <a:latin typeface="Times New Roman" panose="02020603050405020304" pitchFamily="18" charset="0"/>
                <a:ea typeface="Cordia New" panose="020B0304020202020204" pitchFamily="34" charset="-34"/>
                <a:cs typeface="Times New Roman" panose="02020603050405020304" pitchFamily="18" charset="0"/>
              </a:rPr>
              <a:t> 	statements </a:t>
            </a:r>
            <a:r>
              <a:rPr lang="th-TH" altLang="th-TH" sz="2000" dirty="0">
                <a:latin typeface="Times New Roman" panose="02020603050405020304" pitchFamily="18" charset="0"/>
                <a:ea typeface="Cordia New" panose="020B0304020202020204" pitchFamily="34" charset="-34"/>
                <a:cs typeface="Times New Roman" panose="02020603050405020304" pitchFamily="18" charset="0"/>
              </a:rPr>
              <a:t>คือ ส่วนของคำสั่งที่กระทำในฟังก์ชันนั้น</a:t>
            </a:r>
          </a:p>
        </p:txBody>
      </p:sp>
    </p:spTree>
    <p:extLst>
      <p:ext uri="{BB962C8B-B14F-4D97-AF65-F5344CB8AC3E}">
        <p14:creationId xmlns:p14="http://schemas.microsoft.com/office/powerpoint/2010/main" val="244617083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ustom 1">
      <a:majorFont>
        <a:latin typeface="TH SarabunPSK"/>
        <a:ea typeface=""/>
        <a:cs typeface="TH SarabunPSK"/>
      </a:majorFont>
      <a:minorFont>
        <a:latin typeface="TH SarabunPSK"/>
        <a:ea typeface=""/>
        <a:cs typeface="TH SarabunPSK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2188</TotalTime>
  <Words>1909</Words>
  <Application>Microsoft Office PowerPoint</Application>
  <PresentationFormat>Widescreen</PresentationFormat>
  <Paragraphs>428</Paragraphs>
  <Slides>21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Angsana New</vt:lpstr>
      <vt:lpstr>Arial</vt:lpstr>
      <vt:lpstr>Browallia New</vt:lpstr>
      <vt:lpstr>Calibri</vt:lpstr>
      <vt:lpstr>Cordia New</vt:lpstr>
      <vt:lpstr>Courier New</vt:lpstr>
      <vt:lpstr>TH SarabunPSK</vt:lpstr>
      <vt:lpstr>Times New Roman</vt:lpstr>
      <vt:lpstr>Wingdings 3</vt:lpstr>
      <vt:lpstr>Facet</vt:lpstr>
      <vt:lpstr>บทที่ 9 ฟังก์ชัน (Function)</vt:lpstr>
      <vt:lpstr>Outline</vt:lpstr>
      <vt:lpstr>บทนำ </vt:lpstr>
      <vt:lpstr>โปรแกรมย่อย ในภาษาซี</vt:lpstr>
      <vt:lpstr>โปรแกรมย่อย ในภาษาซี</vt:lpstr>
      <vt:lpstr>โปรแกรมย่อย ในภาษาซี</vt:lpstr>
      <vt:lpstr>การนิยามฟังก์ชัน</vt:lpstr>
      <vt:lpstr>การนิยามฟังก์ชัน</vt:lpstr>
      <vt:lpstr>การนิยามฟังก์ชัน</vt:lpstr>
      <vt:lpstr>รูปแบบที่ 1 ตัวอย่างที่ 1: ฟังก์ชันที่ไม่รับผ่านค่าตัวแปร และไม่ส่งผ่านค่ากลับ</vt:lpstr>
      <vt:lpstr>รูปแบบที่ 2  ตัวอย่างที่ 2.1: ฟังก์ชันที่มีการรับผ่านค่าตัวแปร แต่ไม่ส่งผ่านค่ากลับ</vt:lpstr>
      <vt:lpstr>รูปแบบที่ 2  ตัวอย่างที่ 2.2: ฟังก์ชันที่มีการรับผ่านค่าตัวแปร แต่ไม่ส่งผ่านค่ากลับ</vt:lpstr>
      <vt:lpstr>รูปแบบที่ 3 ตัวอย่างที่ 3: ฟังก์ชันที่มีทั้งการรับผ่านค่า และส่งผ่านค่ากลับ</vt:lpstr>
      <vt:lpstr>รูปแบบที่ 4  ตัวอย่างที่ 4:  ฟังก์ชันที่ไม่มีการรับผ่านค่า และแต่มีการส่งผ่านค่ากลับ</vt:lpstr>
      <vt:lpstr>ต้นแบบของฟังก์ชัน (Prototype)</vt:lpstr>
      <vt:lpstr>ต้นแบบของฟังก์ชัน</vt:lpstr>
      <vt:lpstr>ต้นแบบของฟังก์ชัน (ตัวอย่างที่สามารถเขียนได้)</vt:lpstr>
      <vt:lpstr>ตัวแปรภายใน และตัวแปรภายนอก</vt:lpstr>
      <vt:lpstr>ตัวแปรภายใน และตัวแปรภายนอก</vt:lpstr>
      <vt:lpstr>ตัวแปรภายใน และตัวแปรภายนอก</vt:lpstr>
      <vt:lpstr>ตัวแปรภายใน และตัวแปรภายนอก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1 ภาษาคอมพิวเตอร์และ          การโปรแกรม</dc:title>
  <dc:creator>Apipong</dc:creator>
  <cp:lastModifiedBy>Apipong</cp:lastModifiedBy>
  <cp:revision>155</cp:revision>
  <dcterms:created xsi:type="dcterms:W3CDTF">2016-01-18T07:15:41Z</dcterms:created>
  <dcterms:modified xsi:type="dcterms:W3CDTF">2016-03-14T15:44:17Z</dcterms:modified>
</cp:coreProperties>
</file>