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9"/>
  </p:notesMasterIdLst>
  <p:sldIdLst>
    <p:sldId id="256" r:id="rId2"/>
    <p:sldId id="257" r:id="rId3"/>
    <p:sldId id="272" r:id="rId4"/>
    <p:sldId id="259" r:id="rId5"/>
    <p:sldId id="258" r:id="rId6"/>
    <p:sldId id="263" r:id="rId7"/>
    <p:sldId id="260" r:id="rId8"/>
    <p:sldId id="262" r:id="rId9"/>
    <p:sldId id="261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0" r:id="rId1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5667-685E-4D22-B871-6A543155F266}" type="datetimeFigureOut">
              <a:rPr lang="th-TH" smtClean="0"/>
              <a:t>19/02/59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7424-B29B-4C1E-85DD-D97F1C5D10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4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71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0E35-AB8D-46A8-A2BF-46B8C92133CD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5650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0E0-2D1D-4733-AF4E-254302BC5BCA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13013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CFE9-6A46-45A6-A716-6A5F0EDB9AFB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4978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871A-6861-4706-8098-F1CC03BA73D3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0554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BC15-6554-4CFE-9668-7C9DF000B8A9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51597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2110-3611-4508-B3CF-604A46B46A0D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15154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BF03-713E-4939-89AF-EF48633B7CCC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4765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F108-29E0-4094-B149-4C57C0A5A8C5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37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F445E-0FB6-4D9B-BA3C-BD066C198207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8799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63D3-00E6-4753-A813-D00D5F9CE64F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95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E565-A011-4365-89D8-B3686E926040}" type="datetime1">
              <a:rPr lang="th-TH" smtClean="0"/>
              <a:t>19/02/59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9137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19A8-04CF-408E-9E8A-21023BADDC67}" type="datetime1">
              <a:rPr lang="th-TH" smtClean="0"/>
              <a:t>19/02/59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625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58B7-BBD2-4F82-B934-8AF754880622}" type="datetime1">
              <a:rPr lang="th-TH" smtClean="0"/>
              <a:t>19/02/59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6286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6307-C173-4F93-B7BA-53D2630299C0}" type="datetime1">
              <a:rPr lang="th-TH" smtClean="0"/>
              <a:t>19/02/59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312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7C4D-E3A0-4A7A-95AD-D2D790CE0AA9}" type="datetime1">
              <a:rPr lang="th-TH" smtClean="0"/>
              <a:t>19/02/59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0385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57D6-95EA-4034-AC73-36C2F95E084F}" type="datetime1">
              <a:rPr lang="th-TH" smtClean="0"/>
              <a:t>19/02/59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096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74B0-0AEE-444B-B244-11DB695C18E2}" type="datetime1">
              <a:rPr lang="th-TH" smtClean="0"/>
              <a:t>19/02/59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C83E197D-FABA-4403-B47C-93EF2E624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studiodev.blogspot.com/2012/04/visual-studio-201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th-TH" dirty="0" smtClean="0"/>
              <a:t>การแก้ไขข้อผิดพลาดโปรแกรม</a:t>
            </a:r>
            <a:r>
              <a:rPr lang="en-US" dirty="0" smtClean="0"/>
              <a:t>(</a:t>
            </a:r>
            <a:r>
              <a:rPr lang="en-US" dirty="0" smtClean="0"/>
              <a:t>Debugging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รายวิชา </a:t>
            </a:r>
            <a:r>
              <a:rPr lang="th-TH" dirty="0" err="1" smtClean="0"/>
              <a:t>สธ</a:t>
            </a:r>
            <a:r>
              <a:rPr lang="th-TH" dirty="0"/>
              <a:t> </a:t>
            </a:r>
            <a:r>
              <a:rPr lang="en-US" dirty="0" smtClean="0"/>
              <a:t>113 </a:t>
            </a:r>
            <a:r>
              <a:rPr lang="th-TH" dirty="0" smtClean="0"/>
              <a:t>การออกแบบโปรแกรมทางธุรกิจเบื้องต้น</a:t>
            </a:r>
          </a:p>
          <a:p>
            <a:r>
              <a:rPr lang="th-TH" dirty="0" smtClean="0"/>
              <a:t>อ.อภิพงศ์ </a:t>
            </a:r>
            <a:r>
              <a:rPr lang="th-TH" dirty="0" err="1" smtClean="0"/>
              <a:t>ปิง</a:t>
            </a:r>
            <a:r>
              <a:rPr lang="th-TH" dirty="0" smtClean="0"/>
              <a:t>ยศ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94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รู้จักกับ </a:t>
            </a:r>
            <a:r>
              <a:rPr lang="en-US" dirty="0" smtClean="0"/>
              <a:t>Window </a:t>
            </a:r>
            <a:r>
              <a:rPr lang="th-TH" dirty="0" smtClean="0"/>
              <a:t>สำคัญในโหมด </a:t>
            </a:r>
            <a:r>
              <a:rPr lang="en-US" dirty="0" smtClean="0"/>
              <a:t>Debug</a:t>
            </a:r>
            <a:endParaRPr lang="th-TH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07164"/>
            <a:ext cx="9742326" cy="28372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10</a:t>
            </a:fld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477672" y="3807725"/>
            <a:ext cx="2415653" cy="668741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477672" y="1746913"/>
            <a:ext cx="9941988" cy="143301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ounded Rectangular Callout 7"/>
          <p:cNvSpPr/>
          <p:nvPr/>
        </p:nvSpPr>
        <p:spPr>
          <a:xfrm>
            <a:off x="1692322" y="4954137"/>
            <a:ext cx="2702257" cy="982639"/>
          </a:xfrm>
          <a:prstGeom prst="wedgeRoundRectCallout">
            <a:avLst>
              <a:gd name="adj1" fmla="val -46214"/>
              <a:gd name="adj2" fmla="val -98611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Window </a:t>
            </a:r>
            <a:r>
              <a:rPr lang="th-T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ทั้ง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</a:t>
            </a:r>
            <a:r>
              <a:rPr lang="th-T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แบบ</a:t>
            </a:r>
            <a:endParaRPr lang="th-TH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230075" y="4341090"/>
            <a:ext cx="2702257" cy="1712818"/>
          </a:xfrm>
          <a:prstGeom prst="wedgeRoundRectCallout">
            <a:avLst>
              <a:gd name="adj1" fmla="val -44194"/>
              <a:gd name="adj2" fmla="val -119328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ชื่อตัวแปร ค่าของตัวแปร และชนิดของตัวแปรภายในโปรแกรม</a:t>
            </a:r>
            <a:endParaRPr lang="th-TH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06021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รู้จักกับ </a:t>
            </a:r>
            <a:r>
              <a:rPr lang="en-US" dirty="0"/>
              <a:t>Window </a:t>
            </a:r>
            <a:r>
              <a:rPr lang="th-TH" dirty="0"/>
              <a:t>สำคัญในโหมด </a:t>
            </a:r>
            <a:r>
              <a:rPr lang="en-US" dirty="0" smtClean="0"/>
              <a:t>Debug</a:t>
            </a:r>
            <a:r>
              <a:rPr lang="th-TH" dirty="0" smtClean="0"/>
              <a:t> </a:t>
            </a:r>
            <a:r>
              <a:rPr lang="en-US" dirty="0" smtClean="0"/>
              <a:t>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589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Autos</a:t>
            </a:r>
            <a:r>
              <a:rPr lang="en-US" dirty="0" smtClean="0"/>
              <a:t>: </a:t>
            </a:r>
            <a:r>
              <a:rPr lang="th-TH" dirty="0" smtClean="0"/>
              <a:t>เป็นหน้าต่างที่ใช้แสดงผล</a:t>
            </a:r>
            <a:r>
              <a:rPr lang="th-TH" i="1" dirty="0" smtClean="0">
                <a:solidFill>
                  <a:schemeClr val="accent2">
                    <a:lumMod val="75000"/>
                  </a:schemeClr>
                </a:solidFill>
              </a:rPr>
              <a:t>ตัวแปรที่กำลังทำงานอยู่</a:t>
            </a:r>
            <a:r>
              <a:rPr lang="th-TH" dirty="0" smtClean="0"/>
              <a:t>ในคำสั่งปัจจุบันที่ </a:t>
            </a:r>
            <a:r>
              <a:rPr lang="en-US" dirty="0" smtClean="0"/>
              <a:t>Debugger </a:t>
            </a:r>
            <a:r>
              <a:rPr lang="th-TH" dirty="0" smtClean="0"/>
              <a:t>กำลังชี้อยู่</a:t>
            </a:r>
          </a:p>
          <a:p>
            <a:r>
              <a:rPr lang="en-US" b="1" dirty="0" smtClean="0"/>
              <a:t>Locals</a:t>
            </a:r>
            <a:r>
              <a:rPr lang="en-US" dirty="0" smtClean="0"/>
              <a:t>: </a:t>
            </a:r>
            <a:r>
              <a:rPr lang="th-TH" dirty="0" smtClean="0"/>
              <a:t>เป็นหน้าต่างที่ใช้แสดงผล</a:t>
            </a:r>
            <a:r>
              <a:rPr lang="th-TH" i="1" dirty="0" smtClean="0">
                <a:solidFill>
                  <a:schemeClr val="accent2">
                    <a:lumMod val="75000"/>
                  </a:schemeClr>
                </a:solidFill>
              </a:rPr>
              <a:t>ตัวแปรทั้งหมดที่อยู่ในโปรแกรม</a:t>
            </a:r>
            <a:r>
              <a:rPr lang="th-TH" dirty="0" smtClean="0"/>
              <a:t>ที่เรากำลังทำการ </a:t>
            </a:r>
            <a:r>
              <a:rPr lang="en-US" dirty="0" smtClean="0"/>
              <a:t>Debug </a:t>
            </a:r>
            <a:r>
              <a:rPr lang="th-TH" dirty="0" smtClean="0"/>
              <a:t>อยู่ ข้อดีของหน้าต่างนี้คือเราสามารถเปลี่ยนแปลงค่าในตัวแปรในขณะ </a:t>
            </a:r>
            <a:r>
              <a:rPr lang="en-US" dirty="0" smtClean="0"/>
              <a:t>Debug </a:t>
            </a:r>
            <a:r>
              <a:rPr lang="th-TH" dirty="0" smtClean="0"/>
              <a:t>ได้โดยตรง</a:t>
            </a:r>
            <a:endParaRPr lang="en-US" dirty="0" smtClean="0"/>
          </a:p>
          <a:p>
            <a:r>
              <a:rPr lang="en-US" b="1" dirty="0" smtClean="0"/>
              <a:t>Watch</a:t>
            </a:r>
            <a:r>
              <a:rPr lang="en-US" dirty="0" smtClean="0"/>
              <a:t>: </a:t>
            </a:r>
            <a:r>
              <a:rPr lang="th-TH" dirty="0" smtClean="0"/>
              <a:t>เป็นหน้าต่างที่แสดงผล</a:t>
            </a:r>
            <a:r>
              <a:rPr lang="th-TH" i="1" dirty="0" smtClean="0">
                <a:solidFill>
                  <a:schemeClr val="accent2">
                    <a:lumMod val="75000"/>
                  </a:schemeClr>
                </a:solidFill>
              </a:rPr>
              <a:t>ตัวแปรที่โปรแกรมเมอร์สนใจเท่านั้น </a:t>
            </a:r>
            <a:r>
              <a:rPr lang="th-TH" dirty="0" smtClean="0"/>
              <a:t>วิธีการคือการแดรกเอาชื่อตัวแปรที่สนใจมาใส่ในหน้าต่างนี้ ซึ่งหน้าต่าง </a:t>
            </a:r>
            <a:r>
              <a:rPr lang="en-US" dirty="0" smtClean="0"/>
              <a:t>Watch </a:t>
            </a:r>
            <a:r>
              <a:rPr lang="th-TH" dirty="0" smtClean="0"/>
              <a:t>นี้สามารถสร้างได้หลายหน้าต่างพร้อม ๆ กัน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4692860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5702"/>
            <a:ext cx="8596668" cy="1320800"/>
          </a:xfrm>
        </p:spPr>
        <p:txBody>
          <a:bodyPr/>
          <a:lstStyle/>
          <a:p>
            <a:r>
              <a:rPr lang="th-TH" dirty="0" smtClean="0"/>
              <a:t>การเพิ่มหน้าต่าง </a:t>
            </a:r>
            <a:r>
              <a:rPr lang="en-US" dirty="0" smtClean="0"/>
              <a:t>Watch</a:t>
            </a:r>
            <a:endParaRPr lang="th-TH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344" r="25032" b="26721"/>
          <a:stretch/>
        </p:blipFill>
        <p:spPr>
          <a:xfrm>
            <a:off x="677334" y="956101"/>
            <a:ext cx="7745825" cy="56357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12</a:t>
            </a:fld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677334" y="1460310"/>
            <a:ext cx="3048505" cy="286603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3767841" y="2852381"/>
            <a:ext cx="2415653" cy="354843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ounded Rectangle 7"/>
          <p:cNvSpPr/>
          <p:nvPr/>
        </p:nvSpPr>
        <p:spPr>
          <a:xfrm>
            <a:off x="6183494" y="2872853"/>
            <a:ext cx="2239665" cy="1112293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ounded Rectangle 8"/>
          <p:cNvSpPr/>
          <p:nvPr/>
        </p:nvSpPr>
        <p:spPr>
          <a:xfrm>
            <a:off x="677333" y="1173707"/>
            <a:ext cx="687443" cy="286603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2279125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Runtime Control</a:t>
            </a:r>
            <a:endParaRPr lang="th-TH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483" t="3676" r="59389" b="26962"/>
          <a:stretch/>
        </p:blipFill>
        <p:spPr>
          <a:xfrm>
            <a:off x="491318" y="1336956"/>
            <a:ext cx="3016157" cy="53154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13</a:t>
            </a:fld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491318" y="1752978"/>
            <a:ext cx="2415653" cy="354843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491317" y="2238233"/>
            <a:ext cx="2579429" cy="28561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ounded Rectangle 7"/>
          <p:cNvSpPr/>
          <p:nvPr/>
        </p:nvSpPr>
        <p:spPr>
          <a:xfrm>
            <a:off x="491317" y="3425120"/>
            <a:ext cx="2702259" cy="655561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4285397" y="1336956"/>
            <a:ext cx="5186149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ysClr val="windowText" lastClr="000000"/>
                </a:solidFill>
              </a:rPr>
              <a:t>Continue: </a:t>
            </a:r>
            <a:r>
              <a:rPr lang="th-TH" dirty="0" smtClean="0">
                <a:solidFill>
                  <a:sysClr val="windowText" lastClr="000000"/>
                </a:solidFill>
              </a:rPr>
              <a:t>เป็นการสั่งให้โปรแกรมรันต่อเนื่องไปจนถึง </a:t>
            </a:r>
            <a:r>
              <a:rPr lang="en-US" dirty="0" smtClean="0">
                <a:solidFill>
                  <a:sysClr val="windowText" lastClr="000000"/>
                </a:solidFill>
              </a:rPr>
              <a:t>Breakpoint </a:t>
            </a:r>
            <a:r>
              <a:rPr lang="th-TH" dirty="0" smtClean="0">
                <a:solidFill>
                  <a:sysClr val="windowText" lastClr="000000"/>
                </a:solidFill>
              </a:rPr>
              <a:t>ถัดไป หรือทำงานตามคำสั่งในลูปทั้งหมดโดยรวบรัด</a:t>
            </a:r>
            <a:endParaRPr lang="th-TH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397" y="3229680"/>
            <a:ext cx="5404514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ysClr val="windowText" lastClr="000000"/>
                </a:solidFill>
              </a:rPr>
              <a:t>Stop Debugging: </a:t>
            </a:r>
            <a:r>
              <a:rPr lang="th-TH" dirty="0" smtClean="0">
                <a:solidFill>
                  <a:sysClr val="windowText" lastClr="000000"/>
                </a:solidFill>
              </a:rPr>
              <a:t>เป็นการสั่งให้โปรแกรมยุติการดีบัก</a:t>
            </a:r>
            <a:endParaRPr lang="th-TH" dirty="0">
              <a:solidFill>
                <a:sysClr val="windowText" lastClr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1316" y="2688870"/>
            <a:ext cx="2852385" cy="32022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4285397" y="4373911"/>
            <a:ext cx="5404514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ysClr val="windowText" lastClr="000000"/>
                </a:solidFill>
              </a:rPr>
              <a:t>Restart: </a:t>
            </a:r>
            <a:r>
              <a:rPr lang="th-TH" dirty="0" smtClean="0">
                <a:solidFill>
                  <a:sysClr val="windowText" lastClr="000000"/>
                </a:solidFill>
              </a:rPr>
              <a:t>เริ่มดีบักใหม่ จะใช้ในกรณีที่มีการเปลี่ยนแปลงโค้ดในโปรแกรมขณะดีบัก</a:t>
            </a:r>
            <a:endParaRPr lang="th-TH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91796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Runtime </a:t>
            </a:r>
            <a:r>
              <a:rPr lang="en-US" dirty="0" smtClean="0"/>
              <a:t>Control</a:t>
            </a:r>
            <a:r>
              <a:rPr lang="th-TH" dirty="0" smtClean="0"/>
              <a:t> </a:t>
            </a:r>
            <a:r>
              <a:rPr lang="en-US" dirty="0" smtClean="0"/>
              <a:t>[cont.]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14</a:t>
            </a:fld>
            <a:endParaRPr lang="th-TH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483" t="30184" r="59389" b="26962"/>
          <a:stretch/>
        </p:blipFill>
        <p:spPr>
          <a:xfrm>
            <a:off x="176258" y="1587807"/>
            <a:ext cx="4090221" cy="44535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176258" y="1602619"/>
            <a:ext cx="4090221" cy="97680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4588928" y="1463659"/>
            <a:ext cx="5186149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ysClr val="windowText" lastClr="000000"/>
                </a:solidFill>
              </a:rPr>
              <a:t>Step Into: </a:t>
            </a:r>
            <a:r>
              <a:rPr lang="th-TH" dirty="0" smtClean="0">
                <a:solidFill>
                  <a:sysClr val="windowText" lastClr="000000"/>
                </a:solidFill>
              </a:rPr>
              <a:t>เป็นการสั่งให้โปรแกรมดีบักโค้ดในบรรทัดถัดไป </a:t>
            </a:r>
            <a:r>
              <a:rPr lang="th-TH" i="1" dirty="0" smtClean="0">
                <a:solidFill>
                  <a:schemeClr val="tx2">
                    <a:lumMod val="75000"/>
                  </a:schemeClr>
                </a:solidFill>
              </a:rPr>
              <a:t>หากบรรทัดนั้นมีการเรียกใช้ฟังก์ชั่นอื่นด้วย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lang="th-TH" i="1" dirty="0" smtClean="0">
                <a:solidFill>
                  <a:schemeClr val="tx2">
                    <a:lumMod val="75000"/>
                  </a:schemeClr>
                </a:solidFill>
              </a:rPr>
              <a:t>ดีบัก</a:t>
            </a:r>
            <a:r>
              <a:rPr lang="th-TH" i="1" dirty="0" err="1" smtClean="0">
                <a:solidFill>
                  <a:schemeClr val="tx2">
                    <a:lumMod val="75000"/>
                  </a:schemeClr>
                </a:solidFill>
              </a:rPr>
              <a:t>เกอร์</a:t>
            </a:r>
            <a:r>
              <a:rPr lang="th-TH" i="1" dirty="0" smtClean="0">
                <a:solidFill>
                  <a:schemeClr val="tx2">
                    <a:lumMod val="75000"/>
                  </a:schemeClr>
                </a:solidFill>
              </a:rPr>
              <a:t>จะ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jump </a:t>
            </a:r>
            <a:r>
              <a:rPr lang="th-TH" i="1" dirty="0" smtClean="0">
                <a:solidFill>
                  <a:schemeClr val="tx2">
                    <a:lumMod val="75000"/>
                  </a:schemeClr>
                </a:solidFill>
              </a:rPr>
              <a:t>ไปดีบักในฟังก์ชั่นนั้นๆ</a:t>
            </a:r>
            <a:endParaRPr lang="th-TH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8928" y="3077940"/>
            <a:ext cx="5186149" cy="181588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ysClr val="windowText" lastClr="000000"/>
                </a:solidFill>
              </a:rPr>
              <a:t>Step Over: </a:t>
            </a:r>
            <a:r>
              <a:rPr lang="th-TH" dirty="0" smtClean="0">
                <a:solidFill>
                  <a:sysClr val="windowText" lastClr="000000"/>
                </a:solidFill>
              </a:rPr>
              <a:t>เป็นการสั่งให้โปรแกรมดีบักโค้ดในบรรทัดถัดไป </a:t>
            </a:r>
            <a:r>
              <a:rPr lang="th-TH" i="1" dirty="0" smtClean="0">
                <a:solidFill>
                  <a:schemeClr val="tx2">
                    <a:lumMod val="75000"/>
                  </a:schemeClr>
                </a:solidFill>
              </a:rPr>
              <a:t>แต่ดีบัก</a:t>
            </a:r>
            <a:r>
              <a:rPr lang="th-TH" i="1" dirty="0" err="1" smtClean="0">
                <a:solidFill>
                  <a:schemeClr val="tx2">
                    <a:lumMod val="75000"/>
                  </a:schemeClr>
                </a:solidFill>
              </a:rPr>
              <a:t>เกอร์</a:t>
            </a:r>
            <a:r>
              <a:rPr lang="th-TH" i="1" dirty="0" smtClean="0">
                <a:solidFill>
                  <a:schemeClr val="tx2">
                    <a:lumMod val="75000"/>
                  </a:schemeClr>
                </a:solidFill>
              </a:rPr>
              <a:t>จะไม่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jump </a:t>
            </a:r>
            <a:r>
              <a:rPr lang="th-TH" i="1" dirty="0" smtClean="0">
                <a:solidFill>
                  <a:schemeClr val="tx2">
                    <a:lumMod val="75000"/>
                  </a:schemeClr>
                </a:solidFill>
              </a:rPr>
              <a:t>ไปดีบักในฟังก์ชั่นที่ถูกเรียกใช้ </a:t>
            </a:r>
            <a:r>
              <a:rPr lang="th-TH" dirty="0" smtClean="0">
                <a:solidFill>
                  <a:schemeClr val="tx1"/>
                </a:solidFill>
              </a:rPr>
              <a:t>โดยการดีบักในโปรแกรมปกติที่ไม่มีความซับซ้อนมาก มักจะใช้คำสั่งนี้ในการดีบัก</a:t>
            </a:r>
            <a:endParaRPr lang="th-TH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8928" y="4953611"/>
            <a:ext cx="5186149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ysClr val="windowText" lastClr="000000"/>
                </a:solidFill>
              </a:rPr>
              <a:t>Step Out: </a:t>
            </a:r>
            <a:r>
              <a:rPr lang="th-TH" dirty="0" smtClean="0">
                <a:solidFill>
                  <a:sysClr val="windowText" lastClr="000000"/>
                </a:solidFill>
              </a:rPr>
              <a:t>คล้ายกับการทำงานในคำสั่ง </a:t>
            </a:r>
            <a:r>
              <a:rPr lang="en-US" dirty="0" smtClean="0">
                <a:solidFill>
                  <a:sysClr val="windowText" lastClr="000000"/>
                </a:solidFill>
              </a:rPr>
              <a:t>Continue</a:t>
            </a:r>
            <a:endParaRPr lang="th-TH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42998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Runtime Control </a:t>
            </a:r>
            <a:r>
              <a:rPr lang="th-TH" dirty="0" smtClean="0"/>
              <a:t>แบบรวดเร็ว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15</a:t>
            </a:fld>
            <a:endParaRPr lang="th-TH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57" y="1749670"/>
            <a:ext cx="11304048" cy="12118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57" y="3322698"/>
            <a:ext cx="9146670" cy="26408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732833" y="4871724"/>
            <a:ext cx="5186149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ysClr val="windowText" lastClr="000000"/>
                </a:solidFill>
              </a:rPr>
              <a:t>ค่าในตัวแปรที่มีการเปลี่ยนแปลงไปตามจำนวนรอบการทำงาน</a:t>
            </a:r>
            <a:endParaRPr lang="th-TH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56141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Tips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3267"/>
            <a:ext cx="8596668" cy="4308096"/>
          </a:xfrm>
        </p:spPr>
        <p:txBody>
          <a:bodyPr/>
          <a:lstStyle/>
          <a:p>
            <a:r>
              <a:rPr lang="th-TH" dirty="0" smtClean="0"/>
              <a:t>ขณะเข้าโหมดดีบัก เราสามารถนำเมาส์ไปชี้ตัวแปรที่เราต้องการดูค่าได้โดยตรง</a:t>
            </a:r>
          </a:p>
          <a:p>
            <a:r>
              <a:rPr lang="th-TH" dirty="0" smtClean="0"/>
              <a:t>เราสามารถเปลี่ยนแปลงค่าที่อยู่ในตัวแปรได้ โดยการเปลี่ยน </a:t>
            </a:r>
            <a:r>
              <a:rPr lang="en-US" dirty="0" smtClean="0"/>
              <a:t>Value            </a:t>
            </a:r>
            <a:r>
              <a:rPr lang="th-TH" dirty="0" smtClean="0"/>
              <a:t>ในหน้าต่าง </a:t>
            </a:r>
            <a:r>
              <a:rPr lang="en-US" dirty="0" smtClean="0"/>
              <a:t>Locals</a:t>
            </a:r>
            <a:r>
              <a:rPr lang="th-TH" dirty="0" smtClean="0"/>
              <a:t> ด้วยการดับเบิ้ลคลิกค่าที่จะเปลี่ยน กรอกค่าใหม่ลงไป แล้วกด </a:t>
            </a:r>
            <a:r>
              <a:rPr lang="en-US" dirty="0" smtClean="0"/>
              <a:t>Enter </a:t>
            </a:r>
            <a:r>
              <a:rPr lang="th-TH" dirty="0" smtClean="0"/>
              <a:t>เพียงเท่านี้ค่าในตัวแปรก็จะเปลี่ยนแปลงไป</a:t>
            </a:r>
            <a:endParaRPr lang="en-US" dirty="0" smtClean="0"/>
          </a:p>
          <a:p>
            <a:r>
              <a:rPr lang="th-TH" dirty="0" smtClean="0"/>
              <a:t>เราสามารถสั่งข้ามการทำคำสั่งที่เราไม่ต้องการได้ โดยการเลื่อนลูกศรสีเหลืองไปยังบรรทัดอื่นที่เราต้องการ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6392284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ศึกษาเพิ่มเติมได้ที่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pstudiodev.blogspot.com/2012/04/visual-studio-2010.html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9197868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bug?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7731"/>
            <a:ext cx="8596668" cy="4403631"/>
          </a:xfrm>
        </p:spPr>
        <p:txBody>
          <a:bodyPr/>
          <a:lstStyle/>
          <a:p>
            <a:r>
              <a:rPr lang="en-US" dirty="0" smtClean="0"/>
              <a:t>Bug </a:t>
            </a:r>
            <a:r>
              <a:rPr lang="th-TH" dirty="0" smtClean="0"/>
              <a:t>คือข้อผิดพลาดที่เกิดขึ้นในโปรแกรม</a:t>
            </a:r>
          </a:p>
          <a:p>
            <a:r>
              <a:rPr lang="en-US" dirty="0" smtClean="0"/>
              <a:t>Bug </a:t>
            </a:r>
            <a:r>
              <a:rPr lang="th-TH" dirty="0" smtClean="0"/>
              <a:t>อาจเกิดจากการเขียนโค้ดผิดรูปแบบ ตรรกะ หรือแม้กระทั่งการใช้งานในโปรแกรมที่ต่างเวอร์ชันกัน</a:t>
            </a:r>
          </a:p>
          <a:p>
            <a:r>
              <a:rPr lang="th-TH" dirty="0" smtClean="0"/>
              <a:t>การแก้ไขข้อผิดพลาดของโปรแกรม เรียกว่า “ดีบัก </a:t>
            </a:r>
            <a:r>
              <a:rPr lang="en-US" dirty="0" smtClean="0"/>
              <a:t>(Debug)</a:t>
            </a:r>
            <a:r>
              <a:rPr lang="th-TH" dirty="0" smtClean="0"/>
              <a:t>”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</a:t>
            </a:fld>
            <a:endParaRPr lang="th-TH"/>
          </a:p>
        </p:txBody>
      </p:sp>
      <p:pic>
        <p:nvPicPr>
          <p:cNvPr id="1026" name="Picture 2" descr="http://cdn1.tnwcdn.com/wp-content/blogs.dir/1/files/2013/09/bug-500x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832" y="4153362"/>
            <a:ext cx="4762500" cy="23336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tfortress.co.uk/ESW/Images/Bug.png?xcache=1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895" y="2881774"/>
            <a:ext cx="24384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0156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3</a:t>
            </a:fld>
            <a:endParaRPr lang="th-TH"/>
          </a:p>
        </p:txBody>
      </p:sp>
      <p:pic>
        <p:nvPicPr>
          <p:cNvPr id="3074" name="Picture 2" descr="https://i.ytimg.com/vi/Z6p5wkY8RxQ/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80" y="140719"/>
            <a:ext cx="10279838" cy="57824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536007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dirty="0" smtClean="0"/>
              <a:t>Debugger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51379"/>
            <a:ext cx="8876099" cy="4389983"/>
          </a:xfrm>
        </p:spPr>
        <p:txBody>
          <a:bodyPr/>
          <a:lstStyle/>
          <a:p>
            <a:r>
              <a:rPr lang="en-US" dirty="0" smtClean="0"/>
              <a:t>Debugger </a:t>
            </a:r>
            <a:r>
              <a:rPr lang="th-TH" dirty="0" smtClean="0"/>
              <a:t>เป็นเครื่องมือที่ใช้ในการตรวจสอบหาข้อผิดพลาดในโปรแกรม </a:t>
            </a:r>
            <a:r>
              <a:rPr lang="en-US" dirty="0" smtClean="0"/>
              <a:t>(Bug) </a:t>
            </a:r>
            <a:r>
              <a:rPr lang="th-TH" dirty="0" smtClean="0"/>
              <a:t>ในขณะที่โปรแกรมกำลังรันอยู่ได้</a:t>
            </a:r>
          </a:p>
          <a:p>
            <a:r>
              <a:rPr lang="th-TH" dirty="0" smtClean="0"/>
              <a:t>ปกติแล้วเราจะใช้ค้นหาข้อผิดพลาดทางตรรกะ </a:t>
            </a:r>
            <a:r>
              <a:rPr lang="en-US" dirty="0" smtClean="0"/>
              <a:t>(Logic Error) </a:t>
            </a:r>
            <a:r>
              <a:rPr lang="th-TH" dirty="0" smtClean="0"/>
              <a:t>มากกว่าการค้นหาข้อผิดพลาดทางไวยากรณ์ </a:t>
            </a:r>
            <a:r>
              <a:rPr lang="en-US" dirty="0" smtClean="0"/>
              <a:t>(Syntax Error) </a:t>
            </a:r>
            <a:r>
              <a:rPr lang="th-TH" dirty="0" smtClean="0"/>
              <a:t>เพราะข้อผิดพลาดทางไวยากรณ์จะถูกตรวจสอบโดยคอมไพเลอร์อยู่แล้ว</a:t>
            </a:r>
          </a:p>
          <a:p>
            <a:r>
              <a:rPr lang="en-US" dirty="0" smtClean="0"/>
              <a:t>Debugger </a:t>
            </a:r>
            <a:r>
              <a:rPr lang="th-TH" dirty="0" smtClean="0"/>
              <a:t>สามารถใช้ในการมอนิเตอร์ค่าของตัวแปรทุกตัวที่อยู่ในโปรแกรมได้ ทำให้เราสามารถหาบักที่แท้จริงในโปรแกรมได้</a:t>
            </a:r>
            <a:endParaRPr lang="en-US" dirty="0" smtClean="0"/>
          </a:p>
          <a:p>
            <a:r>
              <a:rPr lang="en-US" dirty="0" smtClean="0"/>
              <a:t>MS Visual Studio </a:t>
            </a:r>
            <a:r>
              <a:rPr lang="th-TH" dirty="0" smtClean="0"/>
              <a:t>มี </a:t>
            </a:r>
            <a:r>
              <a:rPr lang="en-US" dirty="0" smtClean="0"/>
              <a:t>Built-in Debugger </a:t>
            </a:r>
            <a:r>
              <a:rPr lang="th-TH" dirty="0" smtClean="0"/>
              <a:t>อยู่แล้ว จึงไม่จำเป็นต้องติดตั้งเพิ่ม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7515165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5</a:t>
            </a:fld>
            <a:endParaRPr lang="th-TH"/>
          </a:p>
        </p:txBody>
      </p:sp>
      <p:pic>
        <p:nvPicPr>
          <p:cNvPr id="2050" name="Picture 2" descr="http://izquotes.com/quotes-pictures/quote-if-debugging-is-the-process-of-removing-bugs-then-programming-must-be-the-process-of-putting-them-edsger-dijkstra-29919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44" y="285619"/>
            <a:ext cx="11621923" cy="54691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1062" y="5863017"/>
            <a:ext cx="402609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classic quote.</a:t>
            </a:r>
            <a:endParaRPr lang="th-TH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95830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ขั้นตอนการ </a:t>
            </a:r>
            <a:r>
              <a:rPr lang="en-US" dirty="0" smtClean="0"/>
              <a:t>Debug </a:t>
            </a:r>
            <a:r>
              <a:rPr lang="th-TH" dirty="0" smtClean="0"/>
              <a:t>โปรแกรมขั้นพื้นฐาน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th-TH" dirty="0" smtClean="0"/>
              <a:t>กำหนด </a:t>
            </a:r>
            <a:r>
              <a:rPr lang="en-US" dirty="0" smtClean="0"/>
              <a:t>Breakpoint</a:t>
            </a:r>
          </a:p>
          <a:p>
            <a:r>
              <a:rPr lang="en-US" dirty="0" smtClean="0"/>
              <a:t>2) Start debugging</a:t>
            </a:r>
            <a:endParaRPr lang="th-TH" dirty="0" smtClean="0"/>
          </a:p>
          <a:p>
            <a:r>
              <a:rPr lang="en-US" dirty="0" smtClean="0"/>
              <a:t>3) Runtime control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0597102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th-TH" dirty="0" smtClean="0"/>
              <a:t>กำหนด </a:t>
            </a:r>
            <a:r>
              <a:rPr lang="en-US" dirty="0" smtClean="0"/>
              <a:t>Breakpoint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5153"/>
            <a:ext cx="8596668" cy="4226210"/>
          </a:xfrm>
        </p:spPr>
        <p:txBody>
          <a:bodyPr/>
          <a:lstStyle/>
          <a:p>
            <a:r>
              <a:rPr lang="en-US" dirty="0" smtClean="0"/>
              <a:t>Breakpoint </a:t>
            </a:r>
            <a:r>
              <a:rPr lang="th-TH" dirty="0" smtClean="0"/>
              <a:t>ใช้ในการหยุด </a:t>
            </a:r>
            <a:r>
              <a:rPr lang="en-US" dirty="0" smtClean="0"/>
              <a:t>Debugger </a:t>
            </a:r>
            <a:r>
              <a:rPr lang="th-TH" dirty="0" smtClean="0"/>
              <a:t>จากการรันโปรแกรมชั่วขณะ และอนุญาตให้โปรแกรมเมอร์ควบคุมการรันต่อไป </a:t>
            </a:r>
          </a:p>
          <a:p>
            <a:r>
              <a:rPr lang="th-TH" dirty="0" smtClean="0"/>
              <a:t>ทำให้โปรแกรมเมอร์สามารถดูค่าตัวแปรและลำดับการทำงานได้ทุก ๆ ขั้นตอนไปจนกว่าโปรแกรมจะรันเสร็จ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8765919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Breakpoint</a:t>
            </a:r>
            <a:endParaRPr lang="th-TH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4" b="11456"/>
          <a:stretch/>
        </p:blipFill>
        <p:spPr>
          <a:xfrm>
            <a:off x="6127916" y="1728894"/>
            <a:ext cx="5858338" cy="19060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8</a:t>
            </a:fld>
            <a:endParaRPr lang="th-TH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58" r="12091"/>
          <a:stretch/>
        </p:blipFill>
        <p:spPr>
          <a:xfrm>
            <a:off x="382137" y="1728894"/>
            <a:ext cx="5156544" cy="19060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77672" y="3985146"/>
            <a:ext cx="469483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th-TH" dirty="0" smtClean="0"/>
              <a:t>คลิกซ้ายที่แถบสีเทาหน้าบรรทัดที่ต้องการวาง </a:t>
            </a:r>
            <a:r>
              <a:rPr lang="en-US" dirty="0" smtClean="0"/>
              <a:t>Breakpoint (</a:t>
            </a:r>
            <a:r>
              <a:rPr lang="th-TH" dirty="0" smtClean="0"/>
              <a:t>สามารถใส่ได้หลายตัว</a:t>
            </a:r>
            <a:r>
              <a:rPr lang="en-US" dirty="0" smtClean="0"/>
              <a:t>)</a:t>
            </a:r>
            <a:r>
              <a:rPr lang="th-TH" dirty="0" smtClean="0"/>
              <a:t> ปกติจะกำหนดที่คำสั่งรับค่า เงื่อนไข หรือลูป          </a:t>
            </a:r>
            <a:r>
              <a:rPr lang="en-US" dirty="0" smtClean="0"/>
              <a:t>    - </a:t>
            </a:r>
            <a:r>
              <a:rPr lang="th-TH" dirty="0" smtClean="0"/>
              <a:t>หากต้องการนำ </a:t>
            </a:r>
            <a:r>
              <a:rPr lang="en-US" dirty="0" smtClean="0"/>
              <a:t>Breakpoint </a:t>
            </a:r>
            <a:r>
              <a:rPr lang="th-TH" dirty="0" smtClean="0"/>
              <a:t>ออก ให้คลิกที่ตัว </a:t>
            </a:r>
            <a:r>
              <a:rPr lang="en-US" dirty="0" smtClean="0"/>
              <a:t>Breakpoint </a:t>
            </a:r>
            <a:r>
              <a:rPr lang="th-TH" dirty="0" smtClean="0"/>
              <a:t>อีกครั้งหนึ่ง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127916" y="3985146"/>
            <a:ext cx="469483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ขณะรันโปรแกรม กระบวนการรันจะมาหยุดที่ </a:t>
            </a:r>
            <a:r>
              <a:rPr lang="en-US" dirty="0" smtClean="0"/>
              <a:t>Breakpoint </a:t>
            </a:r>
            <a:r>
              <a:rPr lang="th-TH" dirty="0" smtClean="0"/>
              <a:t>เป็นการชั่วคราว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5719536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Start Debugging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หลังจากกำหนด </a:t>
            </a:r>
            <a:r>
              <a:rPr lang="en-US" dirty="0" smtClean="0"/>
              <a:t>Breakpoint </a:t>
            </a:r>
            <a:r>
              <a:rPr lang="th-TH" dirty="0" smtClean="0"/>
              <a:t>เรียบร้อยแล้ว ให้เลือกเมนู </a:t>
            </a:r>
            <a:r>
              <a:rPr lang="en-US" dirty="0" smtClean="0"/>
              <a:t>Debug </a:t>
            </a:r>
          </a:p>
          <a:p>
            <a:r>
              <a:rPr lang="th-TH" dirty="0" smtClean="0"/>
              <a:t>เลือกคำสั่ง </a:t>
            </a:r>
            <a:r>
              <a:rPr lang="en-US" dirty="0" smtClean="0"/>
              <a:t>Start Debugging</a:t>
            </a:r>
            <a:r>
              <a:rPr lang="th-TH" dirty="0" smtClean="0"/>
              <a:t> หรือกด </a:t>
            </a:r>
            <a:r>
              <a:rPr lang="en-US" dirty="0" smtClean="0"/>
              <a:t>F5</a:t>
            </a:r>
          </a:p>
          <a:p>
            <a:r>
              <a:rPr lang="th-TH" dirty="0" smtClean="0"/>
              <a:t>โปรแกรมจะเข้าสู่โหมด </a:t>
            </a:r>
            <a:r>
              <a:rPr lang="en-US" dirty="0" smtClean="0"/>
              <a:t>Debug </a:t>
            </a:r>
            <a:r>
              <a:rPr lang="th-TH" dirty="0" smtClean="0"/>
              <a:t>แล้วโปรแกรมจะรันคำสั่งต่างๆ จนมาหยุดที่บรรทัดที่มี </a:t>
            </a:r>
            <a:r>
              <a:rPr lang="en-US" dirty="0" smtClean="0"/>
              <a:t>Breakpoint</a:t>
            </a:r>
          </a:p>
          <a:p>
            <a:r>
              <a:rPr lang="th-TH" dirty="0" smtClean="0"/>
              <a:t>ลูกศรสีเหลืองจะชี้โค้ดในบรรทัดที่กำลังจะดีบักในขั้นตอนต่อไป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1475572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2139</TotalTime>
  <Words>775</Words>
  <Application>Microsoft Office PowerPoint</Application>
  <PresentationFormat>Widescreen</PresentationFormat>
  <Paragraphs>69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Cordia New</vt:lpstr>
      <vt:lpstr>TH SarabunPSK</vt:lpstr>
      <vt:lpstr>Wingdings 3</vt:lpstr>
      <vt:lpstr>Facet</vt:lpstr>
      <vt:lpstr>บทที่ 8 การแก้ไขข้อผิดพลาดโปรแกรม(Debugging)</vt:lpstr>
      <vt:lpstr>What is bug?</vt:lpstr>
      <vt:lpstr>PowerPoint Presentation</vt:lpstr>
      <vt:lpstr>Debugger</vt:lpstr>
      <vt:lpstr>PowerPoint Presentation</vt:lpstr>
      <vt:lpstr>ขั้นตอนการ Debug โปรแกรมขั้นพื้นฐาน</vt:lpstr>
      <vt:lpstr>1. กำหนด Breakpoint</vt:lpstr>
      <vt:lpstr>การใช้ Breakpoint</vt:lpstr>
      <vt:lpstr>2) Start Debugging</vt:lpstr>
      <vt:lpstr>รู้จักกับ Window สำคัญในโหมด Debug</vt:lpstr>
      <vt:lpstr>รู้จักกับ Window สำคัญในโหมด Debug [cont.]</vt:lpstr>
      <vt:lpstr>การเพิ่มหน้าต่าง Watch</vt:lpstr>
      <vt:lpstr>3) Runtime Control</vt:lpstr>
      <vt:lpstr>3) Runtime Control [cont.]</vt:lpstr>
      <vt:lpstr>คำสั่ง Runtime Control แบบรวดเร็ว</vt:lpstr>
      <vt:lpstr>Debug Tips</vt:lpstr>
      <vt:lpstr>ศึกษาเพิ่มเติมได้ที่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ภาษาคอมพิวเตอร์และ          การโปรแกรม</dc:title>
  <dc:creator>Apipong</dc:creator>
  <cp:lastModifiedBy>Apipong</cp:lastModifiedBy>
  <cp:revision>149</cp:revision>
  <dcterms:created xsi:type="dcterms:W3CDTF">2016-01-18T07:15:41Z</dcterms:created>
  <dcterms:modified xsi:type="dcterms:W3CDTF">2016-02-20T08:13:22Z</dcterms:modified>
</cp:coreProperties>
</file>