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15/02/59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15/02/59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15/02/59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15/02/59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15/02/59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15/02/59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15/02/59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15/02/59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 smtClean="0"/>
              <a:t>7 </a:t>
            </a:r>
            <a:r>
              <a:rPr lang="th-TH" dirty="0" smtClean="0"/>
              <a:t>การ</a:t>
            </a:r>
            <a:r>
              <a:rPr lang="th-TH" dirty="0" smtClean="0"/>
              <a:t>เขียน</a:t>
            </a:r>
            <a:r>
              <a:rPr lang="th-TH" dirty="0" smtClean="0"/>
              <a:t>โปรแกรม</a:t>
            </a:r>
            <a:r>
              <a:rPr lang="en-US" dirty="0" smtClean="0"/>
              <a:t>                      </a:t>
            </a:r>
            <a:r>
              <a:rPr lang="th-TH" dirty="0" smtClean="0"/>
              <a:t>แบบ</a:t>
            </a:r>
            <a:r>
              <a:rPr lang="th-TH" dirty="0" smtClean="0"/>
              <a:t>วนรอบทำซ้ำ</a:t>
            </a:r>
            <a:r>
              <a:rPr lang="en-US" dirty="0" smtClean="0"/>
              <a:t> (Loop)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2: Output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sp>
        <p:nvSpPr>
          <p:cNvPr id="5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677334" y="1463646"/>
            <a:ext cx="8596668" cy="476027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1. </a:t>
            </a:r>
            <a:r>
              <a:rPr lang="en-US" altLang="th-TH" sz="2000" dirty="0" smtClean="0">
                <a:solidFill>
                  <a:schemeClr val="bg1"/>
                </a:solidFill>
              </a:rPr>
              <a:t>Withdraw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2. </a:t>
            </a:r>
            <a:r>
              <a:rPr lang="en-US" altLang="th-TH" sz="2000" dirty="0" smtClean="0">
                <a:solidFill>
                  <a:schemeClr val="bg1"/>
                </a:solidFill>
              </a:rPr>
              <a:t>Show Balance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3. </a:t>
            </a:r>
            <a:r>
              <a:rPr lang="en-US" altLang="th-TH" sz="2000" dirty="0" smtClean="0">
                <a:solidFill>
                  <a:schemeClr val="bg1"/>
                </a:solidFill>
              </a:rPr>
              <a:t>Transfer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Enter your choice (1-3): </a:t>
            </a:r>
            <a:r>
              <a:rPr lang="en-US" altLang="th-TH" sz="2000" dirty="0" smtClean="0">
                <a:solidFill>
                  <a:schemeClr val="bg1"/>
                </a:solidFill>
              </a:rPr>
              <a:t>5</a:t>
            </a: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Please input your choice correctly.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1. Withdraw</a:t>
            </a: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2. Show Balance</a:t>
            </a: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3. Transfer</a:t>
            </a: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Enter </a:t>
            </a:r>
            <a:r>
              <a:rPr lang="en-US" altLang="th-TH" sz="2000" dirty="0">
                <a:solidFill>
                  <a:schemeClr val="bg1"/>
                </a:solidFill>
              </a:rPr>
              <a:t>your choice (1-3): 1</a:t>
            </a: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Withdraw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eaLnBrk="1" hangingPunct="1"/>
            <a:endParaRPr lang="en-US" altLang="th-TH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58457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while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7"/>
            <a:ext cx="8596668" cy="4553756"/>
          </a:xfrm>
        </p:spPr>
        <p:txBody>
          <a:bodyPr/>
          <a:lstStyle/>
          <a:p>
            <a:r>
              <a:rPr lang="th-TH" dirty="0"/>
              <a:t>จะแตกต่างจาก </a:t>
            </a:r>
            <a:r>
              <a:rPr lang="en-US" dirty="0"/>
              <a:t>while Statement </a:t>
            </a:r>
            <a:r>
              <a:rPr lang="th-TH" dirty="0" smtClean="0"/>
              <a:t>ตรงที่โปรแกรม</a:t>
            </a:r>
            <a:r>
              <a:rPr lang="th-TH" dirty="0"/>
              <a:t>จะเริ่มทำงานตาม </a:t>
            </a:r>
            <a:r>
              <a:rPr lang="en-US" dirty="0"/>
              <a:t>Statement </a:t>
            </a:r>
            <a:r>
              <a:rPr lang="th-TH" dirty="0"/>
              <a:t>ที่ระบุ</a:t>
            </a:r>
            <a:r>
              <a:rPr lang="th-TH" dirty="0" smtClean="0"/>
              <a:t>ไว้ </a:t>
            </a:r>
            <a:r>
              <a:rPr lang="th-TH" dirty="0"/>
              <a:t>โดยไม่มีการ</a:t>
            </a:r>
            <a:r>
              <a:rPr lang="th-TH" dirty="0" smtClean="0"/>
              <a:t>เช็คเงื่อนไขก่อน  </a:t>
            </a:r>
            <a:r>
              <a:rPr lang="th-TH" dirty="0"/>
              <a:t>จากนั้นเมื่อทำงานเสร็จ</a:t>
            </a:r>
            <a:r>
              <a:rPr lang="th-TH" dirty="0" smtClean="0"/>
              <a:t>แล้วหนึ่งรอบถึง</a:t>
            </a:r>
            <a:r>
              <a:rPr lang="th-TH" dirty="0"/>
              <a:t>จะเช็คเงื่อนไข หากเงื่อนไขเป็นจริง </a:t>
            </a:r>
            <a:r>
              <a:rPr lang="th-TH" dirty="0" smtClean="0"/>
              <a:t>จะวนกลับไปทำซ้ำ           แต่</a:t>
            </a:r>
            <a:r>
              <a:rPr lang="th-TH" dirty="0"/>
              <a:t>หากเงื่อนไขเป็นเท็จจะจบการทำงานแล้วออกจาก </a:t>
            </a:r>
            <a:r>
              <a:rPr lang="en-US" dirty="0" smtClean="0"/>
              <a:t>Loop</a:t>
            </a:r>
            <a:r>
              <a:rPr lang="th-TH" dirty="0" smtClean="0"/>
              <a:t> ทันที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1275463" y="3639403"/>
            <a:ext cx="7315200" cy="2938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statement1;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statement2;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th-TH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statementN</a:t>
            </a: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while (condition);</a:t>
            </a:r>
          </a:p>
          <a:p>
            <a:pPr>
              <a:buFont typeface="Arial" panose="020B0604020202020204" pitchFamily="34" charset="0"/>
              <a:buNone/>
            </a:pPr>
            <a:endParaRPr lang="en-US" altLang="th-TH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th-TH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49053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4332"/>
            <a:ext cx="8596668" cy="1320800"/>
          </a:xfrm>
        </p:spPr>
        <p:txBody>
          <a:bodyPr/>
          <a:lstStyle/>
          <a:p>
            <a:r>
              <a:rPr lang="en-US" dirty="0" smtClean="0"/>
              <a:t>do while statement flowchart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grpSp>
        <p:nvGrpSpPr>
          <p:cNvPr id="6" name="Group 5"/>
          <p:cNvGrpSpPr/>
          <p:nvPr/>
        </p:nvGrpSpPr>
        <p:grpSpPr>
          <a:xfrm>
            <a:off x="2731874" y="1417525"/>
            <a:ext cx="4078359" cy="5106979"/>
            <a:chOff x="1203325" y="1143000"/>
            <a:chExt cx="3763963" cy="4713288"/>
          </a:xfrm>
        </p:grpSpPr>
        <p:sp>
          <p:nvSpPr>
            <p:cNvPr id="7" name="แผนผังลําดับงาน: การตัดสินใจ 5"/>
            <p:cNvSpPr/>
            <p:nvPr/>
          </p:nvSpPr>
          <p:spPr>
            <a:xfrm>
              <a:off x="1600200" y="4198938"/>
              <a:ext cx="1371600" cy="990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expr</a:t>
              </a:r>
              <a:endParaRPr lang="en-US" sz="1600" dirty="0"/>
            </a:p>
          </p:txBody>
        </p:sp>
        <p:sp>
          <p:nvSpPr>
            <p:cNvPr id="8" name="แผนผังลำดับงาน: ตัวเชื่อมต่อ 6"/>
            <p:cNvSpPr/>
            <p:nvPr/>
          </p:nvSpPr>
          <p:spPr>
            <a:xfrm>
              <a:off x="2133600" y="12192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แผนผังลำดับงาน: ตัวเชื่อมต่อ 7"/>
            <p:cNvSpPr/>
            <p:nvPr/>
          </p:nvSpPr>
          <p:spPr>
            <a:xfrm>
              <a:off x="2133600" y="18288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แผนผังลำดับงาน: ตัวเชื่อมต่อ 8"/>
            <p:cNvSpPr/>
            <p:nvPr/>
          </p:nvSpPr>
          <p:spPr>
            <a:xfrm>
              <a:off x="2179638" y="5554663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แผนผังลำดับงาน: กระบวนการ 9"/>
            <p:cNvSpPr/>
            <p:nvPr/>
          </p:nvSpPr>
          <p:spPr>
            <a:xfrm>
              <a:off x="1203325" y="2278063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Statement 1</a:t>
              </a:r>
            </a:p>
          </p:txBody>
        </p:sp>
        <p:sp>
          <p:nvSpPr>
            <p:cNvPr id="12" name="แผนผังลำดับงาน: กระบวนการ 10"/>
            <p:cNvSpPr/>
            <p:nvPr/>
          </p:nvSpPr>
          <p:spPr>
            <a:xfrm>
              <a:off x="1219200" y="29718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Statement 2</a:t>
              </a:r>
            </a:p>
          </p:txBody>
        </p:sp>
        <p:cxnSp>
          <p:nvCxnSpPr>
            <p:cNvPr id="13" name="ตัวเชื่อมต่อตรง 14"/>
            <p:cNvCxnSpPr/>
            <p:nvPr/>
          </p:nvCxnSpPr>
          <p:spPr>
            <a:xfrm rot="5400000" flipH="1" flipV="1">
              <a:off x="2171700" y="3619500"/>
              <a:ext cx="228600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6"/>
            <p:cNvCxnSpPr/>
            <p:nvPr/>
          </p:nvCxnSpPr>
          <p:spPr>
            <a:xfrm rot="5400000" flipH="1" flipV="1">
              <a:off x="3565525" y="3336925"/>
              <a:ext cx="27749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ลูกศรเชื่อมต่อแบบตรง 18"/>
            <p:cNvCxnSpPr/>
            <p:nvPr/>
          </p:nvCxnSpPr>
          <p:spPr>
            <a:xfrm rot="10800000">
              <a:off x="2362200" y="1943100"/>
              <a:ext cx="2605088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ลูกศรเชื่อมต่อแบบตรง 26"/>
            <p:cNvCxnSpPr/>
            <p:nvPr/>
          </p:nvCxnSpPr>
          <p:spPr>
            <a:xfrm rot="5400000">
              <a:off x="2095501" y="4000500"/>
              <a:ext cx="3810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ลูกศรเชื่อมต่อแบบตรง 47"/>
            <p:cNvCxnSpPr>
              <a:stCxn id="8" idx="4"/>
              <a:endCxn id="9" idx="0"/>
            </p:cNvCxnSpPr>
            <p:nvPr/>
          </p:nvCxnSpPr>
          <p:spPr>
            <a:xfrm rot="5400000">
              <a:off x="2057401" y="1638300"/>
              <a:ext cx="3810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ลูกศรเชื่อมต่อแบบตรง 50"/>
            <p:cNvCxnSpPr>
              <a:endCxn id="7" idx="3"/>
            </p:cNvCxnSpPr>
            <p:nvPr/>
          </p:nvCxnSpPr>
          <p:spPr>
            <a:xfrm rot="10800000">
              <a:off x="2971800" y="4694238"/>
              <a:ext cx="1985963" cy="1587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53"/>
            <p:cNvSpPr txBox="1">
              <a:spLocks noChangeArrowheads="1"/>
            </p:cNvSpPr>
            <p:nvPr/>
          </p:nvSpPr>
          <p:spPr bwMode="auto">
            <a:xfrm>
              <a:off x="2362200" y="1143000"/>
              <a:ext cx="6794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Entry</a:t>
              </a:r>
            </a:p>
          </p:txBody>
        </p:sp>
        <p:sp>
          <p:nvSpPr>
            <p:cNvPr id="20" name="TextBox 54"/>
            <p:cNvSpPr txBox="1">
              <a:spLocks noChangeArrowheads="1"/>
            </p:cNvSpPr>
            <p:nvPr/>
          </p:nvSpPr>
          <p:spPr bwMode="auto">
            <a:xfrm>
              <a:off x="3810000" y="4267200"/>
              <a:ext cx="6000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True</a:t>
              </a:r>
            </a:p>
          </p:txBody>
        </p:sp>
        <p:sp>
          <p:nvSpPr>
            <p:cNvPr id="21" name="TextBox 55"/>
            <p:cNvSpPr txBox="1">
              <a:spLocks noChangeArrowheads="1"/>
            </p:cNvSpPr>
            <p:nvPr/>
          </p:nvSpPr>
          <p:spPr bwMode="auto">
            <a:xfrm>
              <a:off x="2438400" y="51054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False</a:t>
              </a:r>
            </a:p>
          </p:txBody>
        </p:sp>
        <p:sp>
          <p:nvSpPr>
            <p:cNvPr id="22" name="TextBox 56"/>
            <p:cNvSpPr txBox="1">
              <a:spLocks noChangeArrowheads="1"/>
            </p:cNvSpPr>
            <p:nvPr/>
          </p:nvSpPr>
          <p:spPr bwMode="auto">
            <a:xfrm>
              <a:off x="2438400" y="5486400"/>
              <a:ext cx="525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Exit</a:t>
              </a:r>
            </a:p>
          </p:txBody>
        </p:sp>
        <p:cxnSp>
          <p:nvCxnSpPr>
            <p:cNvPr id="23" name="ตัวเชื่อมต่อตรง 23"/>
            <p:cNvCxnSpPr/>
            <p:nvPr/>
          </p:nvCxnSpPr>
          <p:spPr>
            <a:xfrm rot="5400000" flipH="1" flipV="1">
              <a:off x="2133600" y="2171700"/>
              <a:ext cx="228600" cy="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ลูกศรเชื่อมต่อแบบตรง 27"/>
            <p:cNvCxnSpPr/>
            <p:nvPr/>
          </p:nvCxnSpPr>
          <p:spPr>
            <a:xfrm rot="5400000">
              <a:off x="2104232" y="5371306"/>
              <a:ext cx="3810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4638961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3: </a:t>
            </a:r>
            <a:r>
              <a:rPr lang="th-TH" dirty="0"/>
              <a:t>พิมพ์เลข 1 ถึง 10 โดยใช้ </a:t>
            </a:r>
            <a:r>
              <a:rPr lang="en-US" dirty="0" smtClean="0"/>
              <a:t>do while </a:t>
            </a:r>
            <a:r>
              <a:rPr lang="en-US" dirty="0"/>
              <a:t>loop</a:t>
            </a: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39"/>
          <a:stretch/>
        </p:blipFill>
        <p:spPr>
          <a:xfrm>
            <a:off x="677334" y="1478412"/>
            <a:ext cx="8414487" cy="39806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005385" y="5589727"/>
            <a:ext cx="6477000" cy="8617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800" dirty="0">
                <a:solidFill>
                  <a:schemeClr val="bg1"/>
                </a:solidFill>
              </a:rPr>
              <a:t>Print count from 1 to 10</a:t>
            </a:r>
          </a:p>
          <a:p>
            <a:pPr eaLnBrk="1" hangingPunct="1"/>
            <a:r>
              <a:rPr lang="en-US" altLang="th-TH" sz="1800" dirty="0">
                <a:solidFill>
                  <a:schemeClr val="bg1"/>
                </a:solidFill>
              </a:rPr>
              <a:t>1 2 3 4 5 6 7 8 9 10 </a:t>
            </a:r>
          </a:p>
          <a:p>
            <a:pPr eaLnBrk="1" hangingPunct="1"/>
            <a:endParaRPr lang="en-US" altLang="th-TH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17497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8889747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4: </a:t>
            </a:r>
            <a:r>
              <a:rPr lang="th-TH" dirty="0"/>
              <a:t>เลือกการทำงานของ </a:t>
            </a:r>
            <a:r>
              <a:rPr lang="en-US" dirty="0"/>
              <a:t>ATM </a:t>
            </a:r>
            <a:r>
              <a:rPr lang="th-TH" dirty="0"/>
              <a:t>จากตัวเลข </a:t>
            </a:r>
            <a:r>
              <a:rPr lang="en-US" dirty="0"/>
              <a:t>Menu </a:t>
            </a:r>
            <a:r>
              <a:rPr lang="th-TH" dirty="0"/>
              <a:t>ที่กำหนดไว้  </a:t>
            </a:r>
            <a:r>
              <a:rPr lang="en-US" dirty="0" smtClean="0"/>
              <a:t>        </a:t>
            </a:r>
            <a:r>
              <a:rPr lang="th-TH" dirty="0" smtClean="0"/>
              <a:t>หาก</a:t>
            </a:r>
            <a:r>
              <a:rPr lang="th-TH" dirty="0"/>
              <a:t>เลือกตัวเลขนอกเหนือที่กำหนดไว้ จะต้องใส่ตัวเลขที่เลือกใหม่ </a:t>
            </a:r>
            <a:r>
              <a:rPr lang="th-TH" dirty="0" smtClean="0"/>
              <a:t>(</a:t>
            </a:r>
            <a:r>
              <a:rPr lang="en-US" dirty="0" smtClean="0"/>
              <a:t>do-while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191596"/>
            <a:ext cx="7788766" cy="5666404"/>
          </a:xfrm>
        </p:spPr>
      </p:pic>
    </p:spTree>
    <p:extLst>
      <p:ext uri="{BB962C8B-B14F-4D97-AF65-F5344CB8AC3E}">
        <p14:creationId xmlns:p14="http://schemas.microsoft.com/office/powerpoint/2010/main" val="1777753936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Output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sp>
        <p:nvSpPr>
          <p:cNvPr id="5" name="Text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677334" y="2160589"/>
            <a:ext cx="8596668" cy="432426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1. </a:t>
            </a:r>
            <a:r>
              <a:rPr lang="en-US" altLang="th-TH" sz="2000" dirty="0" smtClean="0">
                <a:solidFill>
                  <a:schemeClr val="bg1"/>
                </a:solidFill>
              </a:rPr>
              <a:t>Withdraw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2. </a:t>
            </a:r>
            <a:r>
              <a:rPr lang="en-US" altLang="th-TH" sz="2000" dirty="0" smtClean="0">
                <a:solidFill>
                  <a:schemeClr val="bg1"/>
                </a:solidFill>
              </a:rPr>
              <a:t>Show Balance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3. </a:t>
            </a:r>
            <a:r>
              <a:rPr lang="en-US" altLang="th-TH" sz="2000" dirty="0" smtClean="0">
                <a:solidFill>
                  <a:schemeClr val="bg1"/>
                </a:solidFill>
              </a:rPr>
              <a:t>Transfer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Enter your choice (1-3): 4</a:t>
            </a:r>
            <a:endParaRPr lang="en-US" altLang="th-TH" sz="2000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Please input your choice correctly.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1. Withdraw</a:t>
            </a: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2. Show Balance</a:t>
            </a:r>
          </a:p>
          <a:p>
            <a:pPr marL="0" indent="0" eaLnBrk="1" hangingPunct="1">
              <a:buNone/>
            </a:pPr>
            <a:r>
              <a:rPr lang="en-US" altLang="th-TH" sz="2000" dirty="0">
                <a:solidFill>
                  <a:schemeClr val="bg1"/>
                </a:solidFill>
              </a:rPr>
              <a:t>3. Transfer</a:t>
            </a: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Enter </a:t>
            </a:r>
            <a:r>
              <a:rPr lang="en-US" altLang="th-TH" sz="2000" dirty="0">
                <a:solidFill>
                  <a:schemeClr val="bg1"/>
                </a:solidFill>
              </a:rPr>
              <a:t>your choice (1-3): </a:t>
            </a:r>
            <a:r>
              <a:rPr lang="en-US" altLang="th-TH" sz="2000" dirty="0" smtClean="0">
                <a:solidFill>
                  <a:schemeClr val="bg1"/>
                </a:solidFill>
              </a:rPr>
              <a:t>2</a:t>
            </a:r>
            <a:endParaRPr lang="en-US" altLang="th-TH" sz="20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altLang="th-TH" sz="2000" dirty="0" smtClean="0">
                <a:solidFill>
                  <a:schemeClr val="bg1"/>
                </a:solidFill>
              </a:rPr>
              <a:t>Show Balance</a:t>
            </a:r>
            <a:endParaRPr lang="en-US" altLang="th-TH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05802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ในการเขียนโปรแกรม เมื่อต้องการให้มีการประมวลผลซ้ำ (</a:t>
            </a:r>
            <a:r>
              <a:rPr lang="en-US" dirty="0"/>
              <a:t>Loop) </a:t>
            </a:r>
            <a:r>
              <a:rPr lang="th-TH" dirty="0"/>
              <a:t>โดยที่เรา</a:t>
            </a:r>
            <a:r>
              <a:rPr lang="th-TH" i="1" dirty="0"/>
              <a:t>ทราบจำนวนของการทำซ้ำ </a:t>
            </a:r>
            <a:r>
              <a:rPr lang="th-TH" dirty="0"/>
              <a:t>เราสามารถใช้ </a:t>
            </a:r>
            <a:r>
              <a:rPr lang="en-US" dirty="0"/>
              <a:t>for Loop </a:t>
            </a:r>
            <a:r>
              <a:rPr lang="th-TH" dirty="0"/>
              <a:t>แทน </a:t>
            </a:r>
            <a:r>
              <a:rPr lang="en-US" dirty="0"/>
              <a:t>while Loop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เช่น </a:t>
            </a:r>
            <a:r>
              <a:rPr lang="th-TH" dirty="0"/>
              <a:t>ทำการคำนวณค่าเฉลี่ยของกลุ่มตัวเลขจำนวน 10 ค่า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3125" y="4413913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แต่ก็ยังสามารถใช้งาน </a:t>
            </a:r>
            <a:r>
              <a:rPr lang="en-US" altLang="th-TH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th-TH" altLang="th-TH" sz="24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หรือ </a:t>
            </a:r>
            <a:r>
              <a:rPr lang="en-US" altLang="th-TH" sz="24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altLang="th-TH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th-TH" altLang="th-TH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ได้อยู่เช่นกัน</a:t>
            </a:r>
            <a:endParaRPr lang="en-US" altLang="th-TH" sz="24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29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 syntax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17</a:t>
            </a:fld>
            <a:endParaRPr lang="th-TH"/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457200" y="2101755"/>
            <a:ext cx="8229600" cy="44628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 (initial; condition; incrementing) 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statement </a:t>
            </a:r>
            <a:r>
              <a:rPr lang="en-US" altLang="th-TH" sz="20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statement </a:t>
            </a:r>
            <a:r>
              <a:rPr lang="en-US" altLang="th-TH" sz="2000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  statement </a:t>
            </a:r>
            <a:r>
              <a:rPr lang="en-US" altLang="th-TH" sz="2000" i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0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r>
              <a:rPr lang="th-TH" altLang="th-TH" sz="2800" dirty="0" smtClean="0">
                <a:latin typeface="+mj-lt"/>
              </a:rPr>
              <a:t>เมื่อ</a:t>
            </a:r>
            <a:endParaRPr lang="en-US" altLang="th-TH" sz="2800" dirty="0" smtClean="0">
              <a:latin typeface="+mj-lt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th-TH" sz="2800" dirty="0">
                <a:latin typeface="+mj-lt"/>
              </a:rPr>
              <a:t>initial: </a:t>
            </a:r>
            <a:r>
              <a:rPr lang="th-TH" altLang="th-TH" sz="2800" dirty="0" smtClean="0">
                <a:latin typeface="+mj-lt"/>
              </a:rPr>
              <a:t>การกำหนดค่าเริ่มต้นตัวแปรที่ใช้ในการคุมการวนรอบ</a:t>
            </a:r>
            <a:endParaRPr lang="en-US" altLang="th-TH" sz="2800" dirty="0" smtClean="0">
              <a:latin typeface="+mj-lt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th-TH" sz="2800" dirty="0">
                <a:latin typeface="+mj-lt"/>
              </a:rPr>
              <a:t>condition: </a:t>
            </a:r>
            <a:r>
              <a:rPr lang="th-TH" altLang="th-TH" sz="2800" dirty="0" smtClean="0">
                <a:latin typeface="+mj-lt"/>
              </a:rPr>
              <a:t>เงื่อนไขของการวนรอบ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800" dirty="0">
                <a:latin typeface="+mj-lt"/>
              </a:rPr>
              <a:t>incrementing: </a:t>
            </a:r>
            <a:r>
              <a:rPr lang="th-TH" altLang="th-TH" sz="2800" dirty="0" smtClean="0">
                <a:latin typeface="+mj-lt"/>
              </a:rPr>
              <a:t>การเปลี่ยนแปลงค่าของตัวแปรควบคุมแต่ละรอบ</a:t>
            </a:r>
            <a:endParaRPr lang="en-US" altLang="th-TH" sz="2800" dirty="0" smtClean="0">
              <a:latin typeface="+mj-lt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th-TH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975668" y="2326999"/>
            <a:ext cx="5486400" cy="267765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for </a:t>
            </a:r>
            <a:r>
              <a:rPr lang="th-TH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แตกต่างจาก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while 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 while 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</a:p>
          <a:p>
            <a:pPr eaLnBrk="1" hangingPunct="1"/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while(condition) 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จะมีเพียงเงื่อนไขที่จะทำซ้ำเท่านั้นส่วนค่าเริ่มต้นและการเปลี่ยนแปลงค่าของตัวแปรควบคุมการ</a:t>
            </a:r>
            <a:r>
              <a:rPr lang="th-TH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ทำซ้ำจะ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อยู่ที่อื่น เช่นการกำหนดค่าเริ่มต้นจะอยู่ </a:t>
            </a:r>
            <a:r>
              <a:rPr lang="th-TH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ภายนอกก่อน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Loop 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การเปลี่ยนแปลงค่าของตัว</a:t>
            </a:r>
            <a:r>
              <a:rPr lang="th-TH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แป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</a:t>
            </a:r>
            <a:r>
              <a:rPr lang="th-TH" alt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Statement </a:t>
            </a:r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ที่อยู่ในลูป 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2476669485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statement </a:t>
            </a:r>
            <a:r>
              <a:rPr lang="en-US" dirty="0" smtClean="0"/>
              <a:t>syntax</a:t>
            </a:r>
            <a:r>
              <a:rPr lang="th-TH" dirty="0" smtClean="0"/>
              <a:t>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alt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สามารถเปรียบเทียบกับการใช้ </a:t>
            </a:r>
            <a:r>
              <a:rPr lang="en-US" alt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while </a:t>
            </a:r>
            <a:r>
              <a:rPr lang="th-TH" altLang="th-TH" sz="3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ได้ดังนี้</a:t>
            </a:r>
          </a:p>
          <a:p>
            <a:pPr>
              <a:buNone/>
            </a:pPr>
            <a:r>
              <a:rPr lang="en-US" altLang="th-TH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initial;</a:t>
            </a:r>
            <a:endParaRPr lang="en-US" altLang="th-TH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altLang="th-TH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th-TH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condition</a:t>
            </a:r>
            <a:r>
              <a:rPr lang="en-US" altLang="th-TH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{</a:t>
            </a: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th-TH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statement1;</a:t>
            </a: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…</a:t>
            </a: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th-TH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statement</a:t>
            </a:r>
            <a:r>
              <a:rPr lang="en-US" altLang="th-TH" i="1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th-TH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incrementing;</a:t>
            </a:r>
            <a:endParaRPr lang="en-US" altLang="th-TH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altLang="th-TH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}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8729296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 flowchart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67" y="1514901"/>
            <a:ext cx="8596668" cy="4526461"/>
          </a:xfrm>
        </p:spPr>
        <p:txBody>
          <a:bodyPr/>
          <a:lstStyle/>
          <a:p>
            <a:r>
              <a:rPr lang="th-TH" dirty="0"/>
              <a:t>ตัวอย่าง สำหรับ </a:t>
            </a:r>
          </a:p>
          <a:p>
            <a:pPr marL="0" indent="0">
              <a:buNone/>
            </a:pPr>
            <a:r>
              <a:rPr lang="en-US" dirty="0"/>
              <a:t>for (counter = 1; counter &lt;=10; counter = counter+1) 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statement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19</a:t>
            </a:fld>
            <a:endParaRPr lang="th-TH"/>
          </a:p>
        </p:txBody>
      </p:sp>
      <p:grpSp>
        <p:nvGrpSpPr>
          <p:cNvPr id="5" name="Group 4"/>
          <p:cNvGrpSpPr/>
          <p:nvPr/>
        </p:nvGrpSpPr>
        <p:grpSpPr>
          <a:xfrm>
            <a:off x="7080513" y="668082"/>
            <a:ext cx="3946878" cy="5104044"/>
            <a:chOff x="3154363" y="1828800"/>
            <a:chExt cx="3703637" cy="4789488"/>
          </a:xfrm>
        </p:grpSpPr>
        <p:sp>
          <p:nvSpPr>
            <p:cNvPr id="6" name="แผนผังลำดับงาน: ตัวเชื่อมต่อ 3"/>
            <p:cNvSpPr/>
            <p:nvPr/>
          </p:nvSpPr>
          <p:spPr>
            <a:xfrm>
              <a:off x="4724400" y="19050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TextBox 53"/>
            <p:cNvSpPr txBox="1">
              <a:spLocks noChangeArrowheads="1"/>
            </p:cNvSpPr>
            <p:nvPr/>
          </p:nvSpPr>
          <p:spPr bwMode="auto">
            <a:xfrm>
              <a:off x="5111750" y="1828800"/>
              <a:ext cx="6794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 sz="1800">
                  <a:latin typeface="Calibri" panose="020F0502020204030204" pitchFamily="34" charset="0"/>
                </a:rPr>
                <a:t>Entry</a:t>
              </a:r>
            </a:p>
          </p:txBody>
        </p:sp>
        <p:sp>
          <p:nvSpPr>
            <p:cNvPr id="8" name="แผนผังลำดับงาน: กระบวนการ 5"/>
            <p:cNvSpPr/>
            <p:nvPr/>
          </p:nvSpPr>
          <p:spPr>
            <a:xfrm>
              <a:off x="3810000" y="25146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counter = 1</a:t>
              </a:r>
            </a:p>
          </p:txBody>
        </p:sp>
        <p:grpSp>
          <p:nvGrpSpPr>
            <p:cNvPr id="9" name="กลุ่ม 8"/>
            <p:cNvGrpSpPr>
              <a:grpSpLocks/>
            </p:cNvGrpSpPr>
            <p:nvPr/>
          </p:nvGrpSpPr>
          <p:grpSpPr bwMode="auto">
            <a:xfrm>
              <a:off x="3752850" y="3352800"/>
              <a:ext cx="2209800" cy="830263"/>
              <a:chOff x="1447800" y="4198938"/>
              <a:chExt cx="2209800" cy="830262"/>
            </a:xfrm>
          </p:grpSpPr>
          <p:sp>
            <p:nvSpPr>
              <p:cNvPr id="28" name="แผนผังลําดับงาน: การตัดสินใจ 6"/>
              <p:cNvSpPr/>
              <p:nvPr/>
            </p:nvSpPr>
            <p:spPr>
              <a:xfrm>
                <a:off x="1447800" y="4198938"/>
                <a:ext cx="2209800" cy="830262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TextBox 7"/>
              <p:cNvSpPr txBox="1">
                <a:spLocks noChangeArrowheads="1"/>
              </p:cNvSpPr>
              <p:nvPr/>
            </p:nvSpPr>
            <p:spPr bwMode="auto">
              <a:xfrm>
                <a:off x="1828800" y="4425696"/>
                <a:ext cx="16081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h-TH" sz="1800">
                    <a:solidFill>
                      <a:schemeClr val="bg1"/>
                    </a:solidFill>
                  </a:rPr>
                  <a:t>counter &lt;= 10</a:t>
                </a:r>
              </a:p>
            </p:txBody>
          </p:sp>
        </p:grpSp>
        <p:sp>
          <p:nvSpPr>
            <p:cNvPr id="10" name="แผนผังลำดับงาน: กระบวนการ 9"/>
            <p:cNvSpPr/>
            <p:nvPr/>
          </p:nvSpPr>
          <p:spPr>
            <a:xfrm>
              <a:off x="3786188" y="44196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statement</a:t>
              </a:r>
            </a:p>
          </p:txBody>
        </p:sp>
        <p:sp>
          <p:nvSpPr>
            <p:cNvPr id="11" name="แผนผังลำดับงาน: กระบวนการ 10"/>
            <p:cNvSpPr/>
            <p:nvPr/>
          </p:nvSpPr>
          <p:spPr>
            <a:xfrm>
              <a:off x="3810000" y="51816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/>
                <a:t>counter = counter + 1</a:t>
              </a:r>
            </a:p>
          </p:txBody>
        </p:sp>
        <p:sp>
          <p:nvSpPr>
            <p:cNvPr id="12" name="แผนผังลำดับงาน: ตัวเชื่อมต่อ 11"/>
            <p:cNvSpPr/>
            <p:nvPr/>
          </p:nvSpPr>
          <p:spPr>
            <a:xfrm>
              <a:off x="4822825" y="6340475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TextBox 56"/>
            <p:cNvSpPr txBox="1">
              <a:spLocks noChangeArrowheads="1"/>
            </p:cNvSpPr>
            <p:nvPr/>
          </p:nvSpPr>
          <p:spPr bwMode="auto">
            <a:xfrm>
              <a:off x="5029200" y="6248400"/>
              <a:ext cx="525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 sz="1800">
                  <a:latin typeface="Calibri" panose="020F0502020204030204" pitchFamily="34" charset="0"/>
                </a:rPr>
                <a:t>Exit</a:t>
              </a:r>
            </a:p>
          </p:txBody>
        </p:sp>
        <p:cxnSp>
          <p:nvCxnSpPr>
            <p:cNvPr id="14" name="ลูกศรเชื่อมต่อแบบตรง 13"/>
            <p:cNvCxnSpPr/>
            <p:nvPr/>
          </p:nvCxnSpPr>
          <p:spPr>
            <a:xfrm rot="5400000">
              <a:off x="4657726" y="2322512"/>
              <a:ext cx="3810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ลูกศรเชื่อมต่อแบบตรง 14"/>
            <p:cNvCxnSpPr>
              <a:stCxn id="8" idx="2"/>
            </p:cNvCxnSpPr>
            <p:nvPr/>
          </p:nvCxnSpPr>
          <p:spPr>
            <a:xfrm rot="5400000">
              <a:off x="4724401" y="3200400"/>
              <a:ext cx="3048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ลูกศรเชื่อมต่อแบบตรง 22"/>
            <p:cNvCxnSpPr/>
            <p:nvPr/>
          </p:nvCxnSpPr>
          <p:spPr>
            <a:xfrm rot="5400000">
              <a:off x="4715669" y="4266406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ลูกศรเชื่อมต่อแบบตรง 23"/>
            <p:cNvCxnSpPr/>
            <p:nvPr/>
          </p:nvCxnSpPr>
          <p:spPr>
            <a:xfrm rot="5400000">
              <a:off x="4723607" y="5028406"/>
              <a:ext cx="3048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ลูกศรเชื่อมต่อแบบตรง 35"/>
            <p:cNvCxnSpPr/>
            <p:nvPr/>
          </p:nvCxnSpPr>
          <p:spPr>
            <a:xfrm rot="5400000">
              <a:off x="4782344" y="5801519"/>
              <a:ext cx="182563" cy="9525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ลูกศรเชื่อมต่อแบบตรง 39"/>
            <p:cNvCxnSpPr/>
            <p:nvPr/>
          </p:nvCxnSpPr>
          <p:spPr>
            <a:xfrm rot="5400000" flipH="1" flipV="1">
              <a:off x="1813719" y="4488656"/>
              <a:ext cx="2751138" cy="22225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ลูกศรเชื่อมต่อแบบตรง 46"/>
            <p:cNvCxnSpPr/>
            <p:nvPr/>
          </p:nvCxnSpPr>
          <p:spPr>
            <a:xfrm rot="10800000">
              <a:off x="3154363" y="5883275"/>
              <a:ext cx="1714500" cy="158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54"/>
            <p:cNvCxnSpPr/>
            <p:nvPr/>
          </p:nvCxnSpPr>
          <p:spPr>
            <a:xfrm rot="10800000">
              <a:off x="3200400" y="3124200"/>
              <a:ext cx="1676400" cy="1588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60"/>
            <p:cNvCxnSpPr/>
            <p:nvPr/>
          </p:nvCxnSpPr>
          <p:spPr>
            <a:xfrm rot="10800000">
              <a:off x="5959475" y="3763963"/>
              <a:ext cx="882650" cy="1587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63"/>
            <p:cNvCxnSpPr/>
            <p:nvPr/>
          </p:nvCxnSpPr>
          <p:spPr>
            <a:xfrm rot="16200000" flipV="1">
              <a:off x="5661819" y="4914106"/>
              <a:ext cx="2332038" cy="15875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ลูกศรเชื่อมต่อแบบตรง 65"/>
            <p:cNvCxnSpPr/>
            <p:nvPr/>
          </p:nvCxnSpPr>
          <p:spPr>
            <a:xfrm rot="5400000">
              <a:off x="4807744" y="6225382"/>
              <a:ext cx="244475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ลูกศรเชื่อมต่อแบบตรง 69"/>
            <p:cNvCxnSpPr/>
            <p:nvPr/>
          </p:nvCxnSpPr>
          <p:spPr>
            <a:xfrm rot="10800000">
              <a:off x="4906963" y="6096000"/>
              <a:ext cx="1951037" cy="158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54"/>
            <p:cNvSpPr txBox="1">
              <a:spLocks noChangeArrowheads="1"/>
            </p:cNvSpPr>
            <p:nvPr/>
          </p:nvSpPr>
          <p:spPr bwMode="auto">
            <a:xfrm>
              <a:off x="4868863" y="4137025"/>
              <a:ext cx="519374" cy="31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 sz="1600" dirty="0">
                  <a:latin typeface="Calibri" panose="020F0502020204030204" pitchFamily="34" charset="0"/>
                </a:rPr>
                <a:t>True</a:t>
              </a:r>
            </a:p>
          </p:txBody>
        </p:sp>
        <p:sp>
          <p:nvSpPr>
            <p:cNvPr id="27" name="TextBox 54"/>
            <p:cNvSpPr txBox="1">
              <a:spLocks noChangeArrowheads="1"/>
            </p:cNvSpPr>
            <p:nvPr/>
          </p:nvSpPr>
          <p:spPr bwMode="auto">
            <a:xfrm>
              <a:off x="6096000" y="3505200"/>
              <a:ext cx="563719" cy="31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 sz="1600" dirty="0">
                  <a:latin typeface="Calibri" panose="020F0502020204030204" pitchFamily="34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668861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 smtClean="0"/>
              <a:t>การวนรอบทำซ้ำ </a:t>
            </a:r>
            <a:r>
              <a:rPr lang="en-US" dirty="0" smtClean="0"/>
              <a:t>(Loop)</a:t>
            </a:r>
            <a:endParaRPr lang="en-US" dirty="0"/>
          </a:p>
          <a:p>
            <a:r>
              <a:rPr lang="th-TH" dirty="0" smtClean="0"/>
              <a:t>คำสั่ง </a:t>
            </a:r>
            <a:r>
              <a:rPr lang="en-US" dirty="0"/>
              <a:t>w</a:t>
            </a:r>
            <a:r>
              <a:rPr lang="en-US" dirty="0" smtClean="0"/>
              <a:t>hile </a:t>
            </a:r>
            <a:r>
              <a:rPr lang="en-US" dirty="0"/>
              <a:t>Statement</a:t>
            </a:r>
          </a:p>
          <a:p>
            <a:r>
              <a:rPr lang="th-TH" dirty="0" smtClean="0"/>
              <a:t>คำสั่ง </a:t>
            </a:r>
            <a:r>
              <a:rPr lang="en-US" dirty="0"/>
              <a:t>d</a:t>
            </a:r>
            <a:r>
              <a:rPr lang="en-US" dirty="0" smtClean="0"/>
              <a:t>o-while Statement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for Statement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break </a:t>
            </a:r>
            <a:r>
              <a:rPr lang="th-TH" dirty="0" smtClean="0"/>
              <a:t>และ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  <a:r>
              <a:rPr lang="en-US" dirty="0" smtClean="0"/>
              <a:t>: </a:t>
            </a:r>
            <a:r>
              <a:rPr lang="th-TH" dirty="0"/>
              <a:t>พิมพ์เลข 1 ถึง 10 โดยใช้ </a:t>
            </a:r>
            <a:r>
              <a:rPr lang="en-US" dirty="0" smtClean="0"/>
              <a:t>for loop</a:t>
            </a: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649616"/>
            <a:ext cx="9866204" cy="28132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20</a:t>
            </a:fld>
            <a:endParaRPr lang="th-TH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196454" y="4821203"/>
            <a:ext cx="6477000" cy="86177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800" dirty="0">
                <a:solidFill>
                  <a:schemeClr val="bg1"/>
                </a:solidFill>
              </a:rPr>
              <a:t>Print count from 1 to 10</a:t>
            </a:r>
          </a:p>
          <a:p>
            <a:pPr eaLnBrk="1" hangingPunct="1"/>
            <a:r>
              <a:rPr lang="en-US" altLang="th-TH" sz="1800" dirty="0">
                <a:solidFill>
                  <a:schemeClr val="bg1"/>
                </a:solidFill>
              </a:rPr>
              <a:t>1 2 3 4 5 6 7 8 9 10 </a:t>
            </a:r>
          </a:p>
          <a:p>
            <a:pPr eaLnBrk="1" hangingPunct="1"/>
            <a:endParaRPr lang="en-US" altLang="th-TH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20054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ตัวดำเนินการสำหรับกำหนดค่าแบบย่อ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/>
              <a:t>ในการเพิ่มค่าของตัวแปรควบคุมแต่ละรอบ หรือส่วนสุดท้ายของคำสั่งใน </a:t>
            </a:r>
            <a:r>
              <a:rPr lang="en-US" dirty="0"/>
              <a:t>while, do while, for </a:t>
            </a:r>
            <a:r>
              <a:rPr lang="th-TH" dirty="0"/>
              <a:t>เราสามารถใช้ตัวดำเนินการสำหรับกำหนดค่า (</a:t>
            </a:r>
            <a:r>
              <a:rPr lang="en-US" dirty="0"/>
              <a:t>Assignment Operator) </a:t>
            </a:r>
            <a:r>
              <a:rPr lang="th-TH" dirty="0"/>
              <a:t>แบบย่อได้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21</a:t>
            </a:fld>
            <a:endParaRPr lang="th-TH"/>
          </a:p>
        </p:txBody>
      </p:sp>
      <p:graphicFrame>
        <p:nvGraphicFramePr>
          <p:cNvPr id="5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663676"/>
              </p:ext>
            </p:extLst>
          </p:nvPr>
        </p:nvGraphicFramePr>
        <p:xfrm>
          <a:off x="888162" y="3223618"/>
          <a:ext cx="9347672" cy="2817744"/>
        </p:xfrm>
        <a:graphic>
          <a:graphicData uri="http://schemas.openxmlformats.org/drawingml/2006/table">
            <a:tbl>
              <a:tblPr/>
              <a:tblGrid>
                <a:gridCol w="2336918"/>
                <a:gridCol w="2336918"/>
                <a:gridCol w="2336918"/>
                <a:gridCol w="2336918"/>
              </a:tblGrid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ตัวดำเนินการ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ตัวอย่างการใช้งาน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ค่าที่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+=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+= 7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= c + 7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-=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-= 4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= d – 4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*=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*= 5 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= e * 5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/=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 /= 3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 = f / 3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%=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 %= 9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 = g % 9 </a:t>
                      </a: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เท่ากับ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03863" marR="103863" marT="51932" marB="519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888162" y="6223924"/>
            <a:ext cx="4963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เมื่อกำหนดให้ </a:t>
            </a:r>
            <a:r>
              <a:rPr lang="en-US" alt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= 3, d = 5, e = 4, f = 6, g = 12</a:t>
            </a:r>
          </a:p>
        </p:txBody>
      </p:sp>
    </p:spTree>
    <p:extLst>
      <p:ext uri="{BB962C8B-B14F-4D97-AF65-F5344CB8AC3E}">
        <p14:creationId xmlns:p14="http://schemas.microsoft.com/office/powerpoint/2010/main" val="790796196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ตัวดำเนินการสำหรับกำหนดค่าแบบ</a:t>
            </a:r>
            <a:r>
              <a:rPr lang="th-TH" dirty="0" smtClean="0"/>
              <a:t>ย่อ</a:t>
            </a:r>
            <a:r>
              <a:rPr lang="en-US" dirty="0" smtClean="0"/>
              <a:t>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039872" cy="3880773"/>
          </a:xfrm>
        </p:spPr>
        <p:txBody>
          <a:bodyPr/>
          <a:lstStyle/>
          <a:p>
            <a:r>
              <a:rPr lang="th-TH" altLang="th-TH" dirty="0"/>
              <a:t>นอกการจากนั้น ยังมีตัวดำเนินการ ++ และ – สำหรับเพิ่มและลดค่าทีละ 1 </a:t>
            </a:r>
            <a:r>
              <a:rPr lang="th-TH" altLang="th-TH" dirty="0" smtClean="0"/>
              <a:t>การ</a:t>
            </a:r>
            <a:r>
              <a:rPr lang="th-TH" altLang="th-TH" dirty="0"/>
              <a:t>ใช้งานมีสองแบบ คือ วางข้างหน้า และ วางข้างหลังตัว</a:t>
            </a:r>
            <a:r>
              <a:rPr lang="th-TH" altLang="th-TH" dirty="0" smtClean="0"/>
              <a:t>แปร</a:t>
            </a:r>
            <a:r>
              <a:rPr lang="en-US" altLang="th-TH" dirty="0" smtClean="0"/>
              <a:t> </a:t>
            </a:r>
            <a:r>
              <a:rPr lang="th-TH" altLang="th-TH" dirty="0" smtClean="0"/>
              <a:t>หาก</a:t>
            </a:r>
            <a:r>
              <a:rPr lang="th-TH" altLang="th-TH" dirty="0"/>
              <a:t>วางข้างหน้าตัวแปร ตัวแปรจะถูกเพิ่มหรือลดค่าก่อน จะถูกนำค่าไปใช้</a:t>
            </a:r>
            <a:r>
              <a:rPr lang="th-TH" altLang="th-TH" dirty="0" smtClean="0"/>
              <a:t>งาน</a:t>
            </a:r>
            <a:r>
              <a:rPr lang="en-US" altLang="th-TH" dirty="0" smtClean="0"/>
              <a:t> </a:t>
            </a:r>
            <a:r>
              <a:rPr lang="th-TH" altLang="th-TH" dirty="0" smtClean="0"/>
              <a:t>หาก</a:t>
            </a:r>
            <a:r>
              <a:rPr lang="th-TH" altLang="th-TH" dirty="0"/>
              <a:t>วางข้างหลังตัวแปร ตัวแปรจะถูกค่าไปใช้งานก่อน แล้วจึงถูกเพิ่มหรือลดค่า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22</a:t>
            </a:fld>
            <a:endParaRPr lang="th-TH"/>
          </a:p>
        </p:txBody>
      </p:sp>
      <p:graphicFrame>
        <p:nvGraphicFramePr>
          <p:cNvPr id="5" name="ตัวยึด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531950"/>
              </p:ext>
            </p:extLst>
          </p:nvPr>
        </p:nvGraphicFramePr>
        <p:xfrm>
          <a:off x="477672" y="3613244"/>
          <a:ext cx="9239535" cy="2286000"/>
        </p:xfrm>
        <a:graphic>
          <a:graphicData uri="http://schemas.openxmlformats.org/drawingml/2006/table">
            <a:tbl>
              <a:tblPr/>
              <a:tblGrid>
                <a:gridCol w="3079845"/>
                <a:gridCol w="3079845"/>
                <a:gridCol w="307984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ตัวดำเนินการ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ตัวอย่างการใช้งาน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ความหมาย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++a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ขึ้น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แล้วจึงนำค่า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ไปใช้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ปัจจุบัน แล้วเพิ่มค่า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ขึ้น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ลง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แล้วจึงนำค่า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ไปใช้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ใช้ค่า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ปัจจุบัน แล้วลดค่า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ลง 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72490"/>
      </p:ext>
    </p:extLst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คำสั่ง </a:t>
            </a:r>
            <a:r>
              <a:rPr lang="en-US" dirty="0"/>
              <a:t>break </a:t>
            </a:r>
            <a:r>
              <a:rPr lang="th-TH" dirty="0"/>
              <a:t>และ </a:t>
            </a:r>
            <a:r>
              <a:rPr lang="en-US" dirty="0"/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r>
              <a:rPr lang="en-US" dirty="0"/>
              <a:t>break </a:t>
            </a:r>
            <a:r>
              <a:rPr lang="th-TH" dirty="0"/>
              <a:t>และ </a:t>
            </a:r>
            <a:r>
              <a:rPr lang="en-US" dirty="0"/>
              <a:t>continue </a:t>
            </a:r>
            <a:r>
              <a:rPr lang="th-TH" dirty="0"/>
              <a:t>ใช้ในการเปลี่ยนแปลงเส้นทางการทำงานของโปรแกรม</a:t>
            </a:r>
          </a:p>
          <a:p>
            <a:r>
              <a:rPr lang="th-TH" dirty="0"/>
              <a:t>แต่หากเป็นไปได้ ควรหลีกเลี่ยงการใช้งาน </a:t>
            </a:r>
            <a:r>
              <a:rPr lang="en-US" dirty="0"/>
              <a:t>break </a:t>
            </a:r>
            <a:r>
              <a:rPr lang="th-TH" dirty="0"/>
              <a:t>และ </a:t>
            </a:r>
            <a:r>
              <a:rPr lang="en-US" dirty="0"/>
              <a:t>continue </a:t>
            </a:r>
            <a:r>
              <a:rPr lang="th-TH" dirty="0"/>
              <a:t>เพื่อให้โปรแกรมมีโครงสร้างที่ดี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2220804"/>
      </p:ext>
    </p:extLst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reak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การใช้งาน </a:t>
            </a:r>
            <a:r>
              <a:rPr lang="en-US" dirty="0"/>
              <a:t>break </a:t>
            </a:r>
            <a:r>
              <a:rPr lang="th-TH" dirty="0"/>
              <a:t>ในประโยคคำสั่งทำซ้ำ </a:t>
            </a:r>
            <a:r>
              <a:rPr lang="en-US" dirty="0"/>
              <a:t>while, do while, for </a:t>
            </a:r>
            <a:r>
              <a:rPr lang="th-TH" dirty="0"/>
              <a:t>หรือ </a:t>
            </a:r>
            <a:r>
              <a:rPr lang="en-US" dirty="0"/>
              <a:t>switch </a:t>
            </a:r>
            <a:r>
              <a:rPr lang="th-TH" dirty="0"/>
              <a:t>จะทำให้ออกจากประโยคคำสั่งทำซ้ำทันที</a:t>
            </a:r>
          </a:p>
          <a:p>
            <a:r>
              <a:rPr lang="th-TH" dirty="0"/>
              <a:t>จะใช้ </a:t>
            </a:r>
            <a:r>
              <a:rPr lang="en-US" dirty="0"/>
              <a:t>break </a:t>
            </a:r>
            <a:r>
              <a:rPr lang="th-TH" dirty="0"/>
              <a:t>เพื่อให้โปรแกรมกระโดดข้ามไปทำงานในส่วนที่เหลือที่อยู่นอก </a:t>
            </a:r>
            <a:r>
              <a:rPr lang="en-US" dirty="0"/>
              <a:t>Loop </a:t>
            </a:r>
            <a:r>
              <a:rPr lang="th-TH" dirty="0" smtClean="0"/>
              <a:t>ทันที</a:t>
            </a:r>
            <a:endParaRPr lang="th-TH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6266435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6: </a:t>
            </a:r>
            <a:r>
              <a:rPr lang="th-TH" dirty="0" smtClean="0"/>
              <a:t>เป็น</a:t>
            </a:r>
            <a:r>
              <a:rPr lang="th-TH" dirty="0"/>
              <a:t>การเขียนโปรแกรม แสดง </a:t>
            </a:r>
            <a:r>
              <a:rPr lang="en-US" dirty="0"/>
              <a:t>counter </a:t>
            </a:r>
            <a:r>
              <a:rPr lang="th-TH" dirty="0"/>
              <a:t>โดยใช้ </a:t>
            </a:r>
            <a:r>
              <a:rPr lang="en-US" dirty="0"/>
              <a:t>for loop  </a:t>
            </a:r>
            <a:r>
              <a:rPr lang="th-TH" dirty="0"/>
              <a:t>หาก </a:t>
            </a:r>
            <a:r>
              <a:rPr lang="en-US" dirty="0" smtClean="0"/>
              <a:t>counter </a:t>
            </a:r>
            <a:r>
              <a:rPr lang="th-TH" dirty="0"/>
              <a:t>มีค่าเท่ากับ 5 จะต้องออกจาก </a:t>
            </a:r>
            <a:r>
              <a:rPr lang="en-US" dirty="0"/>
              <a:t>for loop </a:t>
            </a:r>
            <a:r>
              <a:rPr lang="th-TH" dirty="0"/>
              <a:t>ทันที</a:t>
            </a:r>
            <a:br>
              <a:rPr lang="th-TH" dirty="0"/>
            </a:b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5624"/>
            <a:ext cx="7665184" cy="3359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25</a:t>
            </a:fld>
            <a:endParaRPr lang="th-TH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081585" y="5359021"/>
            <a:ext cx="6477000" cy="70788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 dirty="0">
                <a:solidFill>
                  <a:schemeClr val="bg1"/>
                </a:solidFill>
              </a:rPr>
              <a:t>1 2 3 4</a:t>
            </a:r>
          </a:p>
          <a:p>
            <a:pPr eaLnBrk="1" hangingPunct="1"/>
            <a:r>
              <a:rPr lang="en-US" altLang="th-TH" sz="2000" dirty="0">
                <a:solidFill>
                  <a:schemeClr val="bg1"/>
                </a:solidFill>
              </a:rPr>
              <a:t>Broke out of loop at x </a:t>
            </a:r>
            <a:r>
              <a:rPr lang="en-US" altLang="th-TH" sz="2000" dirty="0" smtClean="0">
                <a:solidFill>
                  <a:schemeClr val="bg1"/>
                </a:solidFill>
              </a:rPr>
              <a:t>= </a:t>
            </a:r>
            <a:r>
              <a:rPr lang="en-US" altLang="th-TH" sz="20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1158770"/>
      </p:ext>
    </p:extLst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14901"/>
            <a:ext cx="9217293" cy="4526461"/>
          </a:xfrm>
        </p:spPr>
        <p:txBody>
          <a:bodyPr/>
          <a:lstStyle/>
          <a:p>
            <a:r>
              <a:rPr lang="th-TH" dirty="0"/>
              <a:t>การใช้งาน </a:t>
            </a:r>
            <a:r>
              <a:rPr lang="en-US" dirty="0"/>
              <a:t>continue </a:t>
            </a:r>
            <a:r>
              <a:rPr lang="th-TH" dirty="0"/>
              <a:t>ในประโยคคำสั่งทำซ้ำ </a:t>
            </a:r>
            <a:r>
              <a:rPr lang="en-US" dirty="0"/>
              <a:t>while, do while, for </a:t>
            </a:r>
            <a:r>
              <a:rPr lang="th-TH" dirty="0"/>
              <a:t>จะมีผลทำให้การทำงานกระโดดข้ามคำสั่งที่เหลืออยู่ใน </a:t>
            </a:r>
            <a:r>
              <a:rPr lang="en-US" dirty="0" smtClean="0"/>
              <a:t>Loop </a:t>
            </a:r>
            <a:r>
              <a:rPr lang="th-TH" dirty="0"/>
              <a:t>แล้วกลับไปเริ่มทำงานในรอบต่อไปใหม่ทันที</a:t>
            </a:r>
          </a:p>
          <a:p>
            <a:pPr lvl="1"/>
            <a:r>
              <a:rPr lang="th-TH" dirty="0"/>
              <a:t>สำหรับ </a:t>
            </a:r>
            <a:r>
              <a:rPr lang="en-US" dirty="0"/>
              <a:t>while </a:t>
            </a:r>
            <a:r>
              <a:rPr lang="th-TH" dirty="0"/>
              <a:t>และ </a:t>
            </a:r>
            <a:r>
              <a:rPr lang="en-US" dirty="0"/>
              <a:t>do while </a:t>
            </a:r>
            <a:r>
              <a:rPr lang="th-TH" dirty="0"/>
              <a:t>เงื่อนไขของการวนรอบ จะถูกทดสอบทันที</a:t>
            </a:r>
          </a:p>
          <a:p>
            <a:pPr lvl="1"/>
            <a:r>
              <a:rPr lang="th-TH" dirty="0"/>
              <a:t>สำหรับ </a:t>
            </a:r>
            <a:r>
              <a:rPr lang="en-US" dirty="0"/>
              <a:t>for </a:t>
            </a:r>
            <a:r>
              <a:rPr lang="th-TH" dirty="0"/>
              <a:t>ตัวแปรนับจะถูก ลด/เพิ่ม ค่า แล้วทำการทดสอบเงื่อนไขการวนรอบ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5106839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07860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7: </a:t>
            </a:r>
            <a:r>
              <a:rPr lang="th-TH" dirty="0"/>
              <a:t>เป็นการเขียนโปรแกรมแสดง </a:t>
            </a:r>
            <a:r>
              <a:rPr lang="en-US" dirty="0"/>
              <a:t>counter </a:t>
            </a:r>
            <a:r>
              <a:rPr lang="th-TH" dirty="0"/>
              <a:t>โดยใช้ </a:t>
            </a:r>
            <a:r>
              <a:rPr lang="en-US" dirty="0" smtClean="0"/>
              <a:t>for loop </a:t>
            </a:r>
            <a:r>
              <a:rPr lang="th-TH" dirty="0"/>
              <a:t>แต่เมื่อ </a:t>
            </a:r>
            <a:r>
              <a:rPr lang="en-US" dirty="0"/>
              <a:t>counter </a:t>
            </a:r>
            <a:r>
              <a:rPr lang="th-TH" dirty="0"/>
              <a:t>มีค่าเท่ากับ 5 จะให้กระโดดข้ามคำสั่ง </a:t>
            </a:r>
            <a:r>
              <a:rPr lang="en-US" dirty="0" err="1"/>
              <a:t>printf</a:t>
            </a:r>
            <a:r>
              <a:rPr lang="en-US" dirty="0"/>
              <a:t> </a:t>
            </a:r>
            <a:r>
              <a:rPr lang="th-TH" dirty="0"/>
              <a:t>ออกไป แล้วไปเพิ่ม </a:t>
            </a:r>
            <a:r>
              <a:rPr lang="en-US" dirty="0"/>
              <a:t>counter </a:t>
            </a:r>
            <a:r>
              <a:rPr lang="th-TH" dirty="0" smtClean="0"/>
              <a:t>จากการ</a:t>
            </a:r>
            <a:r>
              <a:rPr lang="th-TH" dirty="0"/>
              <a:t>ทำงานของ </a:t>
            </a:r>
            <a:r>
              <a:rPr lang="en-US" dirty="0" smtClean="0"/>
              <a:t>for loop </a:t>
            </a:r>
            <a:r>
              <a:rPr lang="th-TH" dirty="0"/>
              <a:t>ทันที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89922"/>
            <a:ext cx="9433057" cy="36922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27</a:t>
            </a:fld>
            <a:endParaRPr lang="th-TH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99950" y="5961986"/>
            <a:ext cx="6477000" cy="707886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>
                <a:solidFill>
                  <a:schemeClr val="bg1"/>
                </a:solidFill>
              </a:rPr>
              <a:t>1 2 3 4 6 7 8 9 10</a:t>
            </a:r>
          </a:p>
          <a:p>
            <a:pPr eaLnBrk="1" hangingPunct="1"/>
            <a:r>
              <a:rPr lang="en-US" altLang="th-TH" sz="2000">
                <a:solidFill>
                  <a:schemeClr val="bg1"/>
                </a:solidFill>
              </a:rPr>
              <a:t>Used continue to skip printing the value 5</a:t>
            </a:r>
          </a:p>
        </p:txBody>
      </p:sp>
    </p:spTree>
    <p:extLst>
      <p:ext uri="{BB962C8B-B14F-4D97-AF65-F5344CB8AC3E}">
        <p14:creationId xmlns:p14="http://schemas.microsoft.com/office/powerpoint/2010/main" val="3590978523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/>
              <a:t>การวนรอบทำซ้ำ </a:t>
            </a:r>
            <a:r>
              <a:rPr lang="en-US" altLang="th-TH" dirty="0" smtClean="0"/>
              <a:t>(Loop)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1255"/>
            <a:ext cx="8596668" cy="4540108"/>
          </a:xfrm>
        </p:spPr>
        <p:txBody>
          <a:bodyPr/>
          <a:lstStyle/>
          <a:p>
            <a:r>
              <a:rPr lang="th-TH" dirty="0"/>
              <a:t>ในการเขียนโปรแกรม จะมีการประมวลผลซ้ำ (</a:t>
            </a:r>
            <a:r>
              <a:rPr lang="en-US" dirty="0"/>
              <a:t>Loop </a:t>
            </a:r>
            <a:r>
              <a:rPr lang="th-TH" dirty="0"/>
              <a:t>หรือ </a:t>
            </a:r>
            <a:r>
              <a:rPr lang="en-US" dirty="0" smtClean="0"/>
              <a:t>Iteration) </a:t>
            </a:r>
            <a:r>
              <a:rPr lang="th-TH" dirty="0"/>
              <a:t>เพื่อให้ โปรแกรมทำงานตาม </a:t>
            </a:r>
            <a:r>
              <a:rPr lang="en-US" dirty="0"/>
              <a:t>Statement </a:t>
            </a:r>
            <a:r>
              <a:rPr lang="th-TH" dirty="0"/>
              <a:t>หรือการ</a:t>
            </a:r>
            <a:r>
              <a:rPr lang="th-TH" dirty="0" smtClean="0"/>
              <a:t>ประมวลผลที่</a:t>
            </a:r>
            <a:r>
              <a:rPr lang="th-TH" dirty="0"/>
              <a:t>กำหนดไว้ </a:t>
            </a:r>
            <a:r>
              <a:rPr lang="th-TH" dirty="0" smtClean="0"/>
              <a:t>ซ้ำกันมากกว่า </a:t>
            </a:r>
            <a:r>
              <a:rPr lang="th-TH" dirty="0"/>
              <a:t>1 ครั้ง  </a:t>
            </a:r>
            <a:r>
              <a:rPr lang="th-TH" i="1" dirty="0">
                <a:solidFill>
                  <a:schemeClr val="bg2">
                    <a:lumMod val="25000"/>
                  </a:schemeClr>
                </a:solidFill>
              </a:rPr>
              <a:t>โดยไม่จำเป็นที่จะต้องเขียน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</a:rPr>
              <a:t>Statement </a:t>
            </a:r>
            <a:r>
              <a:rPr lang="th-TH" i="1" dirty="0">
                <a:solidFill>
                  <a:schemeClr val="bg2">
                    <a:lumMod val="25000"/>
                  </a:schemeClr>
                </a:solidFill>
              </a:rPr>
              <a:t>นั้น ซ้ำไปซ้ำมาใน</a:t>
            </a:r>
            <a:r>
              <a:rPr lang="th-TH" i="1" dirty="0" smtClean="0">
                <a:solidFill>
                  <a:schemeClr val="bg2">
                    <a:lumMod val="25000"/>
                  </a:schemeClr>
                </a:solidFill>
              </a:rPr>
              <a:t>โค้ด</a:t>
            </a:r>
          </a:p>
          <a:p>
            <a:r>
              <a:rPr lang="th-TH" dirty="0"/>
              <a:t>การทำงานจะทำงานตาม </a:t>
            </a:r>
            <a:r>
              <a:rPr lang="en-US" dirty="0"/>
              <a:t>Statement </a:t>
            </a:r>
            <a:r>
              <a:rPr lang="th-TH" dirty="0"/>
              <a:t>ไปจนหมด </a:t>
            </a:r>
            <a:r>
              <a:rPr lang="th-TH" dirty="0" smtClean="0"/>
              <a:t>แล้วถ้าหากเงื่อนไข</a:t>
            </a:r>
            <a:r>
              <a:rPr lang="th-TH" dirty="0"/>
              <a:t>ที่กำหนดไว้ให้</a:t>
            </a:r>
            <a:r>
              <a:rPr lang="th-TH" dirty="0" smtClean="0"/>
              <a:t>ทำซ้ำยัง</a:t>
            </a:r>
            <a:r>
              <a:rPr lang="th-TH" dirty="0"/>
              <a:t>เป็นจริง โปรแกรมจะวนกลับไปทำงานตาม </a:t>
            </a:r>
            <a:r>
              <a:rPr lang="en-US" dirty="0"/>
              <a:t>Statement </a:t>
            </a:r>
            <a:r>
              <a:rPr lang="th-TH" dirty="0"/>
              <a:t>อีก</a:t>
            </a:r>
            <a:r>
              <a:rPr lang="th-TH" dirty="0" smtClean="0"/>
              <a:t>รอบจนกว่าเงื่อนไข</a:t>
            </a:r>
            <a:r>
              <a:rPr lang="th-TH" dirty="0"/>
              <a:t>ที่กำหนดไว้จะเป็น</a:t>
            </a:r>
            <a:r>
              <a:rPr lang="th-TH" dirty="0" smtClean="0"/>
              <a:t>เท็จ จึงจะออกจากคำสั่งทำซ้ำ</a:t>
            </a:r>
            <a:endParaRPr lang="th-TH" dirty="0"/>
          </a:p>
          <a:p>
            <a:endParaRPr lang="th-TH" dirty="0" smtClean="0">
              <a:solidFill>
                <a:schemeClr val="tx1"/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28423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ส่วนประกอบ</a:t>
            </a:r>
            <a:r>
              <a:rPr lang="th-TH" dirty="0" smtClean="0"/>
              <a:t>ของ </a:t>
            </a:r>
            <a:r>
              <a:rPr lang="en-US" dirty="0"/>
              <a:t>I</a:t>
            </a:r>
            <a:r>
              <a:rPr lang="en-US" dirty="0" smtClean="0"/>
              <a:t>teration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7"/>
            <a:ext cx="8596668" cy="45537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มีอยู่ 3 ประเภท</a:t>
            </a:r>
          </a:p>
          <a:p>
            <a:r>
              <a:rPr lang="en-US" dirty="0" smtClean="0"/>
              <a:t>1) </a:t>
            </a:r>
            <a:r>
              <a:rPr lang="en-US" b="1" dirty="0" smtClean="0"/>
              <a:t>Initialization</a:t>
            </a:r>
            <a:r>
              <a:rPr lang="en-US" dirty="0" smtClean="0"/>
              <a:t> </a:t>
            </a:r>
            <a:r>
              <a:rPr lang="th-TH" dirty="0"/>
              <a:t>คือ การกำหนด</a:t>
            </a:r>
            <a:r>
              <a:rPr lang="th-TH" i="1" dirty="0"/>
              <a:t>ค่าเริ่มต้น</a:t>
            </a:r>
            <a:r>
              <a:rPr lang="th-TH" dirty="0"/>
              <a:t>ของตัวแปรที่จะเป็นเงื่อนไขในการ </a:t>
            </a:r>
            <a:r>
              <a:rPr lang="en-US" dirty="0"/>
              <a:t>iteration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th-TH" dirty="0" smtClean="0"/>
              <a:t>เช่น </a:t>
            </a:r>
            <a:r>
              <a:rPr lang="en-US" dirty="0"/>
              <a:t>x = 1</a:t>
            </a:r>
          </a:p>
          <a:p>
            <a:r>
              <a:rPr lang="en-US" dirty="0" smtClean="0"/>
              <a:t>2) </a:t>
            </a:r>
            <a:r>
              <a:rPr lang="en-US" b="1" dirty="0" smtClean="0"/>
              <a:t>Testing</a:t>
            </a:r>
            <a:r>
              <a:rPr lang="en-US" dirty="0" smtClean="0"/>
              <a:t> </a:t>
            </a:r>
            <a:r>
              <a:rPr lang="th-TH" dirty="0"/>
              <a:t>คือ การทดสอบว่า เงื่อนไขที่ทำการ </a:t>
            </a:r>
            <a:r>
              <a:rPr lang="en-US" dirty="0"/>
              <a:t>Iteration </a:t>
            </a:r>
            <a:r>
              <a:rPr lang="th-TH" dirty="0"/>
              <a:t>นั้นยังเป็นจริงหรือไม่  จะมีการทำ </a:t>
            </a:r>
            <a:r>
              <a:rPr lang="en-US" dirty="0"/>
              <a:t>Iteration </a:t>
            </a:r>
            <a:r>
              <a:rPr lang="th-TH" dirty="0"/>
              <a:t>ไปเรื่อยๆ หากเงื่อนไขยังเป็นจริง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th-TH" dirty="0" smtClean="0"/>
              <a:t>เช่น </a:t>
            </a:r>
            <a:r>
              <a:rPr lang="en-US" dirty="0"/>
              <a:t>x </a:t>
            </a:r>
            <a:r>
              <a:rPr lang="en-US" dirty="0" smtClean="0"/>
              <a:t>&lt; 20</a:t>
            </a:r>
            <a:endParaRPr lang="en-US" dirty="0"/>
          </a:p>
          <a:p>
            <a:r>
              <a:rPr lang="en-US" dirty="0" smtClean="0"/>
              <a:t>3) </a:t>
            </a:r>
            <a:r>
              <a:rPr lang="en-US" b="1" dirty="0" smtClean="0"/>
              <a:t>Incrementing</a:t>
            </a:r>
            <a:r>
              <a:rPr lang="en-US" dirty="0" smtClean="0"/>
              <a:t> </a:t>
            </a:r>
            <a:r>
              <a:rPr lang="th-TH" dirty="0"/>
              <a:t>เป็นการเปลี่ยนแปลงค่าของตัวแปรที่ใช้เป็นเงื่อนไขในการ </a:t>
            </a:r>
            <a:r>
              <a:rPr lang="en-US" dirty="0" smtClean="0"/>
              <a:t>Iteration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th-TH" dirty="0" smtClean="0"/>
              <a:t>เช่น </a:t>
            </a:r>
            <a:r>
              <a:rPr lang="en-US" dirty="0"/>
              <a:t>x = x + </a:t>
            </a:r>
            <a:r>
              <a:rPr lang="en-US" dirty="0" smtClean="0"/>
              <a:t>1 </a:t>
            </a:r>
            <a:r>
              <a:rPr lang="th-TH" dirty="0" smtClean="0"/>
              <a:t>หรือ </a:t>
            </a:r>
            <a:r>
              <a:rPr lang="en-US" dirty="0" smtClean="0"/>
              <a:t>x++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1753139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 </a:t>
            </a:r>
            <a:r>
              <a:rPr lang="en-US" dirty="0"/>
              <a:t>Iteration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6913"/>
            <a:ext cx="8596668" cy="4659574"/>
          </a:xfrm>
        </p:spPr>
        <p:txBody>
          <a:bodyPr/>
          <a:lstStyle/>
          <a:p>
            <a:r>
              <a:rPr lang="th-TH" sz="3600" dirty="0"/>
              <a:t>คือ วิธีการทำให้โปรแกรมทำงานเป็น </a:t>
            </a:r>
            <a:r>
              <a:rPr lang="en-US" sz="3600" dirty="0"/>
              <a:t>Loop </a:t>
            </a:r>
            <a:r>
              <a:rPr lang="th-TH" sz="3600" dirty="0"/>
              <a:t>ได้</a:t>
            </a:r>
          </a:p>
          <a:p>
            <a:r>
              <a:rPr lang="th-TH" sz="3600" dirty="0"/>
              <a:t>ในภาษา </a:t>
            </a:r>
            <a:r>
              <a:rPr lang="en-US" sz="3600" dirty="0"/>
              <a:t>C </a:t>
            </a:r>
            <a:r>
              <a:rPr lang="th-TH" sz="3600" dirty="0"/>
              <a:t>มีอยู่ 4 ชนิด</a:t>
            </a:r>
            <a:r>
              <a:rPr lang="th-TH" sz="3600" dirty="0" smtClean="0"/>
              <a:t>ด้วยกัน</a:t>
            </a:r>
            <a:r>
              <a:rPr lang="en-US" sz="3600" dirty="0" smtClean="0"/>
              <a:t> </a:t>
            </a:r>
            <a:r>
              <a:rPr lang="th-TH" sz="3600" dirty="0" smtClean="0"/>
              <a:t>คือ</a:t>
            </a:r>
            <a:endParaRPr lang="th-TH" sz="3600" dirty="0"/>
          </a:p>
          <a:p>
            <a:pPr lvl="1"/>
            <a:r>
              <a:rPr lang="en-US" sz="3200" b="1" dirty="0"/>
              <a:t>while</a:t>
            </a:r>
            <a:r>
              <a:rPr lang="en-US" sz="3200" dirty="0"/>
              <a:t> statement</a:t>
            </a:r>
          </a:p>
          <a:p>
            <a:pPr lvl="1"/>
            <a:r>
              <a:rPr lang="en-US" sz="3200" b="1" dirty="0"/>
              <a:t>do-while</a:t>
            </a:r>
            <a:r>
              <a:rPr lang="en-US" sz="3200" dirty="0"/>
              <a:t> statement</a:t>
            </a:r>
          </a:p>
          <a:p>
            <a:pPr lvl="1"/>
            <a:r>
              <a:rPr lang="en-US" sz="3200" b="1" dirty="0"/>
              <a:t>for</a:t>
            </a:r>
            <a:r>
              <a:rPr lang="en-US" sz="3200" dirty="0"/>
              <a:t> statement</a:t>
            </a:r>
          </a:p>
          <a:p>
            <a:pPr lvl="1"/>
            <a:r>
              <a:rPr lang="en-US" sz="3200" b="1" dirty="0"/>
              <a:t>break</a:t>
            </a:r>
            <a:r>
              <a:rPr lang="en-US" sz="3200" dirty="0"/>
              <a:t> and </a:t>
            </a:r>
            <a:r>
              <a:rPr lang="en-US" sz="3200" b="1" dirty="0"/>
              <a:t>continue</a:t>
            </a:r>
            <a:r>
              <a:rPr lang="en-US" sz="3200" dirty="0"/>
              <a:t> statement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3914547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hile </a:t>
            </a:r>
            <a:r>
              <a:rPr lang="en-US" dirty="0"/>
              <a:t>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/>
          <a:lstStyle/>
          <a:p>
            <a:r>
              <a:rPr lang="th-TH" dirty="0"/>
              <a:t>มีการตรวจสอบเงื่อนไขก่อน หากเงื่อนไขเป็นจริง  โปรแกรมจะเริ่มทำตาม </a:t>
            </a:r>
            <a:r>
              <a:rPr lang="en-US" dirty="0"/>
              <a:t>Statement </a:t>
            </a:r>
            <a:r>
              <a:rPr lang="th-TH" dirty="0"/>
              <a:t>ที่กำหนดไว้  แล้วกลับไปเริ่มต้นใหม่ </a:t>
            </a:r>
            <a:r>
              <a:rPr lang="th-TH" dirty="0" smtClean="0"/>
              <a:t>จนกว่า</a:t>
            </a:r>
            <a:r>
              <a:rPr lang="th-TH" dirty="0"/>
              <a:t>เงื่อนไขจะ</a:t>
            </a:r>
            <a:r>
              <a:rPr lang="th-TH" dirty="0" smtClean="0"/>
              <a:t>เป็นเท็จ </a:t>
            </a:r>
            <a:r>
              <a:rPr lang="th-TH" dirty="0"/>
              <a:t>ถึงจะหยุดการทำงาน แล้วออกไปจาก </a:t>
            </a:r>
            <a:r>
              <a:rPr lang="en-US" dirty="0"/>
              <a:t>Loop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1052599" y="3487004"/>
            <a:ext cx="7162800" cy="29194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(condition) </a:t>
            </a:r>
            <a:endParaRPr lang="th-TH" altLang="th-TH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statement1;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statement2;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th-TH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statementN</a:t>
            </a: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th-TH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th-TH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th-TH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8739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hile statement flowchart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  <p:grpSp>
        <p:nvGrpSpPr>
          <p:cNvPr id="5" name="Group 4"/>
          <p:cNvGrpSpPr/>
          <p:nvPr/>
        </p:nvGrpSpPr>
        <p:grpSpPr>
          <a:xfrm>
            <a:off x="2452047" y="1785274"/>
            <a:ext cx="4495800" cy="4256088"/>
            <a:chOff x="1524000" y="1371600"/>
            <a:chExt cx="4495800" cy="4256088"/>
          </a:xfrm>
        </p:grpSpPr>
        <p:sp>
          <p:nvSpPr>
            <p:cNvPr id="6" name="แผนผังลําดับงาน: การตัดสินใจ 5"/>
            <p:cNvSpPr/>
            <p:nvPr/>
          </p:nvSpPr>
          <p:spPr>
            <a:xfrm>
              <a:off x="1524000" y="3505200"/>
              <a:ext cx="1447800" cy="9906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expr</a:t>
              </a:r>
              <a:endParaRPr lang="en-US" sz="1600" dirty="0"/>
            </a:p>
          </p:txBody>
        </p:sp>
        <p:sp>
          <p:nvSpPr>
            <p:cNvPr id="7" name="แผนผังลำดับงาน: ตัวเชื่อมต่อ 6"/>
            <p:cNvSpPr/>
            <p:nvPr/>
          </p:nvSpPr>
          <p:spPr>
            <a:xfrm>
              <a:off x="2133600" y="15240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แผนผังลำดับงาน: ตัวเชื่อมต่อ 7"/>
            <p:cNvSpPr/>
            <p:nvPr/>
          </p:nvSpPr>
          <p:spPr>
            <a:xfrm>
              <a:off x="2133600" y="21336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แผนผังลำดับงาน: ตัวเชื่อมต่อ 8"/>
            <p:cNvSpPr/>
            <p:nvPr/>
          </p:nvSpPr>
          <p:spPr>
            <a:xfrm>
              <a:off x="2133600" y="5029200"/>
              <a:ext cx="228600" cy="2286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แผนผังลำดับงาน: กระบวนการ 9"/>
            <p:cNvSpPr/>
            <p:nvPr/>
          </p:nvSpPr>
          <p:spPr>
            <a:xfrm>
              <a:off x="3886200" y="37338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Statement 1</a:t>
              </a:r>
            </a:p>
          </p:txBody>
        </p:sp>
        <p:sp>
          <p:nvSpPr>
            <p:cNvPr id="11" name="แผนผังลำดับงาน: กระบวนการ 10"/>
            <p:cNvSpPr/>
            <p:nvPr/>
          </p:nvSpPr>
          <p:spPr>
            <a:xfrm>
              <a:off x="3886200" y="3048000"/>
              <a:ext cx="2133600" cy="533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Statement 2</a:t>
              </a:r>
            </a:p>
          </p:txBody>
        </p:sp>
        <p:cxnSp>
          <p:nvCxnSpPr>
            <p:cNvPr id="12" name="ลูกศรเชื่อมต่อแบบตรง 12"/>
            <p:cNvCxnSpPr>
              <a:stCxn id="6" idx="3"/>
              <a:endCxn id="10" idx="1"/>
            </p:cNvCxnSpPr>
            <p:nvPr/>
          </p:nvCxnSpPr>
          <p:spPr>
            <a:xfrm>
              <a:off x="2971800" y="4000500"/>
              <a:ext cx="9144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4"/>
            <p:cNvCxnSpPr>
              <a:stCxn id="11" idx="0"/>
            </p:cNvCxnSpPr>
            <p:nvPr/>
          </p:nvCxnSpPr>
          <p:spPr>
            <a:xfrm rot="5400000" flipH="1" flipV="1">
              <a:off x="4838700" y="2933700"/>
              <a:ext cx="228600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6"/>
            <p:cNvCxnSpPr/>
            <p:nvPr/>
          </p:nvCxnSpPr>
          <p:spPr>
            <a:xfrm rot="5400000" flipH="1" flipV="1">
              <a:off x="4670425" y="2536825"/>
              <a:ext cx="5651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ลูกศรเชื่อมต่อแบบตรง 18"/>
            <p:cNvCxnSpPr/>
            <p:nvPr/>
          </p:nvCxnSpPr>
          <p:spPr>
            <a:xfrm rot="10800000">
              <a:off x="2362200" y="2247900"/>
              <a:ext cx="2605088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ลูกศรเชื่อมต่อแบบตรง 26"/>
            <p:cNvCxnSpPr>
              <a:stCxn id="8" idx="4"/>
              <a:endCxn id="6" idx="0"/>
            </p:cNvCxnSpPr>
            <p:nvPr/>
          </p:nvCxnSpPr>
          <p:spPr>
            <a:xfrm rot="5400000">
              <a:off x="1676401" y="2933700"/>
              <a:ext cx="11430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ลูกศรเชื่อมต่อแบบตรง 47"/>
            <p:cNvCxnSpPr>
              <a:stCxn id="7" idx="4"/>
              <a:endCxn id="8" idx="0"/>
            </p:cNvCxnSpPr>
            <p:nvPr/>
          </p:nvCxnSpPr>
          <p:spPr>
            <a:xfrm rot="5400000">
              <a:off x="2057401" y="1943100"/>
              <a:ext cx="3810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ลูกศรเชื่อมต่อแบบตรง 50"/>
            <p:cNvCxnSpPr>
              <a:stCxn id="6" idx="2"/>
              <a:endCxn id="9" idx="0"/>
            </p:cNvCxnSpPr>
            <p:nvPr/>
          </p:nvCxnSpPr>
          <p:spPr>
            <a:xfrm rot="5400000">
              <a:off x="1981201" y="4762500"/>
              <a:ext cx="5334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53"/>
            <p:cNvSpPr txBox="1">
              <a:spLocks noChangeArrowheads="1"/>
            </p:cNvSpPr>
            <p:nvPr/>
          </p:nvSpPr>
          <p:spPr bwMode="auto">
            <a:xfrm>
              <a:off x="2362200" y="1371600"/>
              <a:ext cx="6794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Entry</a:t>
              </a:r>
            </a:p>
          </p:txBody>
        </p:sp>
        <p:sp>
          <p:nvSpPr>
            <p:cNvPr id="20" name="TextBox 54"/>
            <p:cNvSpPr txBox="1">
              <a:spLocks noChangeArrowheads="1"/>
            </p:cNvSpPr>
            <p:nvPr/>
          </p:nvSpPr>
          <p:spPr bwMode="auto">
            <a:xfrm>
              <a:off x="2895600" y="3581400"/>
              <a:ext cx="6000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True</a:t>
              </a:r>
            </a:p>
          </p:txBody>
        </p:sp>
        <p:sp>
          <p:nvSpPr>
            <p:cNvPr id="21" name="TextBox 55"/>
            <p:cNvSpPr txBox="1">
              <a:spLocks noChangeArrowheads="1"/>
            </p:cNvSpPr>
            <p:nvPr/>
          </p:nvSpPr>
          <p:spPr bwMode="auto">
            <a:xfrm>
              <a:off x="2286000" y="4419600"/>
              <a:ext cx="652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False</a:t>
              </a:r>
            </a:p>
          </p:txBody>
        </p:sp>
        <p:sp>
          <p:nvSpPr>
            <p:cNvPr id="22" name="TextBox 56"/>
            <p:cNvSpPr txBox="1">
              <a:spLocks noChangeArrowheads="1"/>
            </p:cNvSpPr>
            <p:nvPr/>
          </p:nvSpPr>
          <p:spPr bwMode="auto">
            <a:xfrm>
              <a:off x="1981200" y="5257800"/>
              <a:ext cx="525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th-TH">
                  <a:latin typeface="Calibri" panose="020F0502020204030204" pitchFamily="34" charset="0"/>
                </a:rPr>
                <a:t>Exit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669784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1: </a:t>
            </a:r>
            <a:r>
              <a:rPr lang="th-TH" dirty="0"/>
              <a:t>พิมพ์เลข 1 ถึง 10 โดยใช้ </a:t>
            </a:r>
            <a:r>
              <a:rPr lang="en-US" dirty="0"/>
              <a:t>while loop</a:t>
            </a:r>
            <a:br>
              <a:rPr lang="en-US" dirty="0"/>
            </a:br>
            <a:endParaRPr lang="th-TH" dirty="0"/>
          </a:p>
        </p:txBody>
      </p:sp>
      <p:pic>
        <p:nvPicPr>
          <p:cNvPr id="23" name="Content Placeholder 2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81" y="1433776"/>
            <a:ext cx="9609595" cy="44620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6990463" y="4523096"/>
            <a:ext cx="3200400" cy="92333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 dirty="0">
                <a:solidFill>
                  <a:schemeClr val="bg1"/>
                </a:solidFill>
              </a:rPr>
              <a:t>Print count from 1 to 10</a:t>
            </a:r>
          </a:p>
          <a:p>
            <a:pPr eaLnBrk="1" hangingPunct="1"/>
            <a:r>
              <a:rPr lang="en-US" altLang="th-TH" sz="2000" dirty="0">
                <a:solidFill>
                  <a:schemeClr val="bg1"/>
                </a:solidFill>
              </a:rPr>
              <a:t>1 2 3 4 5 6 7 8 9 10 </a:t>
            </a:r>
          </a:p>
          <a:p>
            <a:pPr eaLnBrk="1" hangingPunct="1"/>
            <a:endParaRPr lang="en-US" altLang="th-TH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2597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th-TH" dirty="0" smtClean="0"/>
              <a:t>เลือก</a:t>
            </a:r>
            <a:r>
              <a:rPr lang="th-TH" dirty="0"/>
              <a:t>การ</a:t>
            </a:r>
            <a:r>
              <a:rPr lang="th-TH" dirty="0" smtClean="0"/>
              <a:t>ทำงานของ </a:t>
            </a:r>
            <a:r>
              <a:rPr lang="en-US" dirty="0" smtClean="0"/>
              <a:t>ATM </a:t>
            </a:r>
            <a:r>
              <a:rPr lang="th-TH" dirty="0" smtClean="0"/>
              <a:t>จาก</a:t>
            </a:r>
            <a:r>
              <a:rPr lang="th-TH" dirty="0"/>
              <a:t>ตัวเลข </a:t>
            </a:r>
            <a:r>
              <a:rPr lang="en-US" dirty="0"/>
              <a:t>Menu </a:t>
            </a:r>
            <a:r>
              <a:rPr lang="th-TH" dirty="0"/>
              <a:t>ที่กำหนดไว้  หากเลือกตัวเลขนอกเหนือที่กำหนดไว้ </a:t>
            </a:r>
            <a:r>
              <a:rPr lang="th-TH" dirty="0" smtClean="0"/>
              <a:t>จะต้องใส่</a:t>
            </a:r>
            <a:r>
              <a:rPr lang="th-TH" dirty="0"/>
              <a:t>ตัวเลขที่เลือก</a:t>
            </a:r>
            <a:r>
              <a:rPr lang="th-TH" dirty="0" smtClean="0"/>
              <a:t>ใหม่</a:t>
            </a:r>
            <a:r>
              <a:rPr lang="en-US" dirty="0" smtClean="0"/>
              <a:t> (while)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  <p:pic>
        <p:nvPicPr>
          <p:cNvPr id="11" name="Content Placeholder 10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137006"/>
            <a:ext cx="7889049" cy="5720994"/>
          </a:xfrm>
        </p:spPr>
      </p:pic>
    </p:spTree>
    <p:extLst>
      <p:ext uri="{BB962C8B-B14F-4D97-AF65-F5344CB8AC3E}">
        <p14:creationId xmlns:p14="http://schemas.microsoft.com/office/powerpoint/2010/main" val="1589515422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1096</TotalTime>
  <Words>1361</Words>
  <Application>Microsoft Office PowerPoint</Application>
  <PresentationFormat>Widescreen</PresentationFormat>
  <Paragraphs>220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Cordia New</vt:lpstr>
      <vt:lpstr>Courier New</vt:lpstr>
      <vt:lpstr>Tahoma</vt:lpstr>
      <vt:lpstr>TH SarabunPSK</vt:lpstr>
      <vt:lpstr>Wingdings 3</vt:lpstr>
      <vt:lpstr>Facet</vt:lpstr>
      <vt:lpstr>บทที่ 7 การเขียนโปรแกรม                      แบบวนรอบทำซ้ำ (Loop)</vt:lpstr>
      <vt:lpstr>Overview</vt:lpstr>
      <vt:lpstr>การวนรอบทำซ้ำ (Loop)</vt:lpstr>
      <vt:lpstr>ส่วนประกอบของ Iteration</vt:lpstr>
      <vt:lpstr>ประเภทของ Iteration Statement</vt:lpstr>
      <vt:lpstr>While Statement</vt:lpstr>
      <vt:lpstr>while statement flowchart</vt:lpstr>
      <vt:lpstr>Example 1: พิมพ์เลข 1 ถึง 10 โดยใช้ while loop </vt:lpstr>
      <vt:lpstr>Example 2: เลือกการทำงานของ ATM จากตัวเลข Menu ที่กำหนดไว้  หากเลือกตัวเลขนอกเหนือที่กำหนดไว้ จะต้องใส่ตัวเลขที่เลือกใหม่ (while) </vt:lpstr>
      <vt:lpstr>Example 2: Output</vt:lpstr>
      <vt:lpstr>do while Statement</vt:lpstr>
      <vt:lpstr>do while statement flowchart</vt:lpstr>
      <vt:lpstr>Example 3: พิมพ์เลข 1 ถึง 10 โดยใช้ do while loop</vt:lpstr>
      <vt:lpstr>Example 4: เลือกการทำงานของ ATM จากตัวเลข Menu ที่กำหนดไว้          หากเลือกตัวเลขนอกเหนือที่กำหนดไว้ จะต้องใส่ตัวเลขที่เลือกใหม่ (do-while)</vt:lpstr>
      <vt:lpstr>Example 4: Output</vt:lpstr>
      <vt:lpstr>for Statement</vt:lpstr>
      <vt:lpstr>for statement syntax</vt:lpstr>
      <vt:lpstr>for statement syntax [cont.]</vt:lpstr>
      <vt:lpstr>for statement flowchart</vt:lpstr>
      <vt:lpstr>Example 5: พิมพ์เลข 1 ถึง 10 โดยใช้ for loop</vt:lpstr>
      <vt:lpstr>ตัวดำเนินการสำหรับกำหนดค่าแบบย่อ</vt:lpstr>
      <vt:lpstr>ตัวดำเนินการสำหรับกำหนดค่าแบบย่อ [cont.]</vt:lpstr>
      <vt:lpstr>คำสั่ง break และ continue</vt:lpstr>
      <vt:lpstr>break statement</vt:lpstr>
      <vt:lpstr>Example 6: เป็นการเขียนโปรแกรม แสดง counter โดยใช้ for loop  หาก counter มีค่าเท่ากับ 5 จะต้องออกจาก for loop ทันที </vt:lpstr>
      <vt:lpstr>continue statement</vt:lpstr>
      <vt:lpstr>Example 7: เป็นการเขียนโปรแกรมแสดง counter โดยใช้ for loop แต่เมื่อ counter มีค่าเท่ากับ 5 จะให้กระโดดข้ามคำสั่ง printf ออกไป แล้วไปเพิ่ม counter จากการทำงานของ for loop ทันที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</cp:lastModifiedBy>
  <cp:revision>130</cp:revision>
  <dcterms:created xsi:type="dcterms:W3CDTF">2016-01-18T07:15:41Z</dcterms:created>
  <dcterms:modified xsi:type="dcterms:W3CDTF">2016-02-15T15:31:05Z</dcterms:modified>
</cp:coreProperties>
</file>