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05/02/60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05/02/60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05/02/60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05/02/60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05/02/60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05/02/60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05/02/60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05/02/60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th-TH" dirty="0" smtClean="0"/>
              <a:t>การเขียนโปรแกรมแบบมีเงื่อนไข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4098" name="Picture 2" descr="http://s.hswstatic.com/gif/c-2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09" y="152633"/>
            <a:ext cx="5074093" cy="30444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1 : </a:t>
            </a:r>
            <a:r>
              <a:rPr lang="en-US" dirty="0" smtClean="0"/>
              <a:t>Flowchart [cont.]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696884"/>
              </p:ext>
            </p:extLst>
          </p:nvPr>
        </p:nvGraphicFramePr>
        <p:xfrm>
          <a:off x="1890582" y="1450891"/>
          <a:ext cx="6607233" cy="4799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4178060" imgH="3034974" progId="">
                  <p:embed/>
                </p:oleObj>
              </mc:Choice>
              <mc:Fallback>
                <p:oleObj name="Visio" r:id="rId3" imgW="4178060" imgH="303497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582" y="1450891"/>
                        <a:ext cx="6607233" cy="4799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996922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ตัวอย่าง</a:t>
            </a:r>
            <a:r>
              <a:rPr lang="en-US" altLang="th-TH" dirty="0"/>
              <a:t> 2 : </a:t>
            </a:r>
            <a:r>
              <a:rPr lang="th-TH" altLang="th-TH" dirty="0"/>
              <a:t>โปรแกรมที่ใช้ </a:t>
            </a:r>
            <a:r>
              <a:rPr lang="en-US" altLang="th-TH" dirty="0"/>
              <a:t>If-Statement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r>
              <a:rPr lang="th-TH" altLang="th-TH" dirty="0"/>
              <a:t>โปรแกรมคำนวณหาค่าสัมบูรณ์</a:t>
            </a:r>
            <a:r>
              <a:rPr lang="en-US" altLang="th-TH" dirty="0"/>
              <a:t> </a:t>
            </a:r>
            <a:r>
              <a:rPr lang="th-TH" altLang="th-TH" dirty="0"/>
              <a:t>(</a:t>
            </a:r>
            <a:r>
              <a:rPr lang="en-US" altLang="th-TH" dirty="0"/>
              <a:t>Absolute value)</a:t>
            </a:r>
            <a:r>
              <a:rPr lang="th-TH" altLang="th-TH" dirty="0"/>
              <a:t> ของข้อมูลแบบจำนวนเต็มชนิด </a:t>
            </a:r>
            <a:r>
              <a:rPr lang="en-US" altLang="th-TH" dirty="0"/>
              <a:t>integer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65668" y="2679510"/>
            <a:ext cx="7620000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#include &lt;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stdio.h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&gt;</a:t>
            </a:r>
          </a:p>
          <a:p>
            <a:pPr eaLnBrk="1" hangingPunct="1"/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int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main()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int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number;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		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printf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("type in your number: ");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scanf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("%d", &amp;number);</a:t>
            </a:r>
          </a:p>
          <a:p>
            <a:pPr eaLnBrk="1" hangingPunct="1"/>
            <a:endParaRPr lang="en-US" altLang="th-TH" sz="1900" b="1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if ( number &lt; 0 )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   number = -number;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printf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("\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nThe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absolute value is %d\n", number);	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  return 0;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78072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การเขียนโปรแกรมโดยใช้ </a:t>
            </a:r>
            <a:r>
              <a:rPr lang="en-US" dirty="0"/>
              <a:t>If Compound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98" y="1641974"/>
            <a:ext cx="5570277" cy="3880773"/>
          </a:xfrm>
        </p:spPr>
        <p:txBody>
          <a:bodyPr/>
          <a:lstStyle/>
          <a:p>
            <a:r>
              <a:rPr lang="th-TH" altLang="th-TH" dirty="0"/>
              <a:t>ถ้ามี</a:t>
            </a:r>
            <a:r>
              <a:rPr lang="en-US" altLang="th-TH" dirty="0"/>
              <a:t> statement </a:t>
            </a:r>
            <a:r>
              <a:rPr lang="th-TH" altLang="th-TH" dirty="0"/>
              <a:t>มากกว่าหนึ่ง </a:t>
            </a:r>
            <a:r>
              <a:rPr lang="en-US" altLang="th-TH" dirty="0"/>
              <a:t>statement </a:t>
            </a:r>
            <a:r>
              <a:rPr lang="th-TH" altLang="th-TH" dirty="0"/>
              <a:t>(หรือเรียกว่า </a:t>
            </a:r>
            <a:r>
              <a:rPr lang="en-US" altLang="th-TH" dirty="0"/>
              <a:t>compound statement</a:t>
            </a:r>
            <a:r>
              <a:rPr lang="th-TH" altLang="th-TH" dirty="0"/>
              <a:t>) โปรแกรมจะทำงานในทุก ๆ </a:t>
            </a:r>
            <a:r>
              <a:rPr lang="en-US" altLang="th-TH" dirty="0"/>
              <a:t>statement </a:t>
            </a:r>
            <a:r>
              <a:rPr lang="th-TH" altLang="th-TH" dirty="0"/>
              <a:t>ดังแสดงใน </a:t>
            </a:r>
            <a:r>
              <a:rPr lang="en-US" altLang="th-TH" dirty="0"/>
              <a:t>Flowchart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7485" y="3864899"/>
            <a:ext cx="40386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th-TH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	</a:t>
            </a:r>
            <a:endParaRPr lang="th-TH" altLang="th-TH" sz="24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altLang="th-TH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h-TH" altLang="th-TH" sz="24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statement2;</a:t>
            </a:r>
          </a:p>
          <a:p>
            <a:pPr eaLnBrk="1" hangingPunct="1"/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	</a:t>
            </a:r>
          </a:p>
          <a:p>
            <a:pPr eaLnBrk="1" hangingPunct="1"/>
            <a:r>
              <a:rPr lang="en-US" altLang="th-TH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47611" y="5998499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th-TH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If-multiple statement Flowchart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93912"/>
              </p:ext>
            </p:extLst>
          </p:nvPr>
        </p:nvGraphicFramePr>
        <p:xfrm>
          <a:off x="6127845" y="1409495"/>
          <a:ext cx="3405891" cy="463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Visio" r:id="rId3" imgW="2191707" imgH="2980643" progId="">
                  <p:embed/>
                </p:oleObj>
              </mc:Choice>
              <mc:Fallback>
                <p:oleObj name="Visio" r:id="rId3" imgW="2191707" imgH="29806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845" y="1409495"/>
                        <a:ext cx="3405891" cy="4631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861853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3 : โปรแกรมที่ใช้ </a:t>
            </a:r>
            <a:r>
              <a:rPr lang="en-US" dirty="0"/>
              <a:t>If Compound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6314"/>
            <a:ext cx="8596668" cy="3880773"/>
          </a:xfrm>
        </p:spPr>
        <p:txBody>
          <a:bodyPr/>
          <a:lstStyle/>
          <a:p>
            <a:r>
              <a:rPr lang="th-TH" altLang="th-TH" dirty="0"/>
              <a:t>จากตัวอย่างที่ </a:t>
            </a:r>
            <a:r>
              <a:rPr lang="en-US" altLang="th-TH" dirty="0"/>
              <a:t>2</a:t>
            </a:r>
            <a:r>
              <a:rPr lang="th-TH" altLang="th-TH" dirty="0"/>
              <a:t> เราสามารถแก้ไขส่วนของโปรแกรม </a:t>
            </a:r>
            <a:r>
              <a:rPr lang="en-US" altLang="th-TH" dirty="0"/>
              <a:t>(if-statement)</a:t>
            </a:r>
            <a:r>
              <a:rPr lang="th-TH" altLang="th-TH" dirty="0"/>
              <a:t> เพื่อคำนวณค่าสัมบูรณ์ (</a:t>
            </a:r>
            <a:r>
              <a:rPr lang="en-US" altLang="th-TH" dirty="0"/>
              <a:t>Absolute value)</a:t>
            </a:r>
            <a:r>
              <a:rPr lang="th-TH" altLang="th-TH" dirty="0"/>
              <a:t> ของข้อมูล โดยหากข้อมูลมีค่าน้อยกว่าศูนย์ให้คำนวณค่าสัมบูรณ์และเพิ่มค่าดังกล่าวไปเท่ากับ 10  โดยสามารถแก้ไขได้ดังนี้</a:t>
            </a:r>
            <a:endParaRPr lang="en-US" alt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7068" y="3398293"/>
            <a:ext cx="8077200" cy="30081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</a:t>
            </a:r>
            <a:endParaRPr lang="th-TH" altLang="th-TH" sz="1900" b="1" dirty="0">
              <a:latin typeface="Courier New" panose="02070309020205020404" pitchFamily="49" charset="0"/>
              <a:ea typeface="Arial" panose="020B0604020202020204" pitchFamily="34" charset="0"/>
              <a:cs typeface="Cordia New" panose="020B0304020202020204" pitchFamily="34" charset="-34"/>
            </a:endParaRPr>
          </a:p>
          <a:p>
            <a:pPr eaLnBrk="1" hangingPunct="1"/>
            <a:r>
              <a:rPr lang="th-TH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	</a:t>
            </a:r>
            <a:r>
              <a:rPr lang="th-TH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Times New Roman" panose="02020603050405020304" pitchFamily="18" charset="0"/>
              </a:rPr>
              <a:t>...</a:t>
            </a:r>
            <a:endParaRPr lang="en-US" altLang="th-TH" sz="1900" b="1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/>
            <a:endParaRPr lang="en-US" altLang="th-TH" sz="1900" b="1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if ( number &lt; 0 )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rdia New" panose="020B0304020202020204" pitchFamily="34" charset="-34"/>
              </a:rPr>
              <a:t> 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	number = -number;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	number = number + 10;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}</a:t>
            </a:r>
          </a:p>
          <a:p>
            <a:pPr eaLnBrk="1" hangingPunct="1"/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printf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("\</a:t>
            </a:r>
            <a:r>
              <a:rPr lang="en-US" altLang="th-TH" sz="19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nThe</a:t>
            </a:r>
            <a:r>
              <a:rPr lang="en-US" altLang="th-TH" sz="19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</a:rPr>
              <a:t> absolute value is %d\n", number);	</a:t>
            </a:r>
          </a:p>
          <a:p>
            <a:pPr eaLnBrk="1" hangingPunct="1"/>
            <a:r>
              <a:rPr lang="th-TH" altLang="th-TH" sz="19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	...</a:t>
            </a:r>
            <a:endParaRPr lang="en-US" altLang="th-TH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2002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การเขียนโปรแกรมโดยใช้ </a:t>
            </a:r>
            <a:r>
              <a:rPr lang="en-US" dirty="0"/>
              <a:t>If-Else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073"/>
            <a:ext cx="8596668" cy="4649290"/>
          </a:xfrm>
        </p:spPr>
        <p:txBody>
          <a:bodyPr/>
          <a:lstStyle/>
          <a:p>
            <a:r>
              <a:rPr lang="en-US" altLang="th-TH" dirty="0"/>
              <a:t>If-else statement </a:t>
            </a:r>
            <a:r>
              <a:rPr lang="th-TH" altLang="th-TH" dirty="0"/>
              <a:t>ใช้ในกรณีที่มี</a:t>
            </a:r>
            <a:r>
              <a:rPr lang="en-US" altLang="th-TH" dirty="0"/>
              <a:t> statements</a:t>
            </a:r>
            <a:r>
              <a:rPr lang="th-TH" altLang="th-TH" dirty="0"/>
              <a:t> อยู่ในทั้ง 2 ทางเลือก และจะเลือกทำงานตาม </a:t>
            </a:r>
            <a:r>
              <a:rPr lang="en-US" altLang="th-TH" dirty="0"/>
              <a:t>Flowchart </a:t>
            </a:r>
            <a:r>
              <a:rPr lang="th-TH" altLang="th-TH" dirty="0"/>
              <a:t>โดยประเมินจาก </a:t>
            </a:r>
            <a:r>
              <a:rPr lang="en-US" altLang="th-TH" dirty="0"/>
              <a:t>Condition</a:t>
            </a:r>
            <a:r>
              <a:rPr lang="th-TH" altLang="th-TH" dirty="0"/>
              <a:t> ว่าจริงหรือเท็จ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3499" y="2712873"/>
            <a:ext cx="31242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if (condition) {	</a:t>
            </a:r>
            <a:endParaRPr lang="th-TH" altLang="th-TH" sz="20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th-TH" altLang="th-TH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h-TH" altLang="th-TH" sz="20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statement2;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	…	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else {	</a:t>
            </a:r>
            <a:endParaRPr lang="th-TH" altLang="th-TH" sz="20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statement3;</a:t>
            </a:r>
            <a:endParaRPr lang="th-TH" altLang="th-TH" sz="20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statement4;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	…	</a:t>
            </a:r>
          </a:p>
          <a:p>
            <a:pPr eaLnBrk="1" hangingPunct="1"/>
            <a:r>
              <a:rPr lang="en-US" altLang="th-TH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en-US" altLang="th-TH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83681" y="6401512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th-TH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If-Else Statement Flowchart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239475"/>
              </p:ext>
            </p:extLst>
          </p:nvPr>
        </p:nvGraphicFramePr>
        <p:xfrm>
          <a:off x="4345481" y="2499437"/>
          <a:ext cx="4630738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isio" r:id="rId3" imgW="3469709" imgH="2980643" progId="">
                  <p:embed/>
                </p:oleObj>
              </mc:Choice>
              <mc:Fallback>
                <p:oleObj name="Visio" r:id="rId3" imgW="3469709" imgH="29806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481" y="2499437"/>
                        <a:ext cx="4630738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962025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ตัวอย่าง</a:t>
            </a:r>
            <a:r>
              <a:rPr lang="en-US" altLang="th-TH" dirty="0"/>
              <a:t> 4 : </a:t>
            </a:r>
            <a:r>
              <a:rPr lang="th-TH" altLang="th-TH" dirty="0"/>
              <a:t>โปรแกรมที่ใช้ </a:t>
            </a:r>
            <a:r>
              <a:rPr lang="en-US" altLang="th-TH" dirty="0"/>
              <a:t>If-Else Compound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425"/>
            <a:ext cx="8596668" cy="4662938"/>
          </a:xfrm>
        </p:spPr>
        <p:txBody>
          <a:bodyPr/>
          <a:lstStyle/>
          <a:p>
            <a:r>
              <a:rPr lang="th-TH" altLang="th-TH" dirty="0"/>
              <a:t>โปรแกรมคำนวณการแปลงอุณหภูมิในแบบเซลเซียสและแบบ</a:t>
            </a:r>
            <a:r>
              <a:rPr lang="th-TH" altLang="th-TH" dirty="0" err="1"/>
              <a:t>ฟาเรนไฮท์</a:t>
            </a:r>
            <a:endParaRPr lang="en-US" alt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5" y="2129051"/>
            <a:ext cx="9688243" cy="4474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7005599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การเขียนโปรแกรมโดยใช้ </a:t>
            </a:r>
            <a:r>
              <a:rPr lang="en-US" dirty="0" smtClean="0"/>
              <a:t>If Else-If </a:t>
            </a:r>
            <a:r>
              <a:rPr lang="en-US" dirty="0"/>
              <a:t>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499165"/>
          </a:xfrm>
        </p:spPr>
        <p:txBody>
          <a:bodyPr/>
          <a:lstStyle/>
          <a:p>
            <a:r>
              <a:rPr lang="en-US" altLang="th-TH" dirty="0"/>
              <a:t>If-else-if statement </a:t>
            </a:r>
            <a:r>
              <a:rPr lang="th-TH" altLang="th-TH" dirty="0"/>
              <a:t>มีไว้สำหรับกรณีมี </a:t>
            </a:r>
            <a:r>
              <a:rPr lang="en-US" altLang="th-TH" dirty="0"/>
              <a:t>statement </a:t>
            </a:r>
            <a:r>
              <a:rPr lang="th-TH" altLang="th-TH" dirty="0"/>
              <a:t>มากกว่า 1 </a:t>
            </a:r>
            <a:r>
              <a:rPr lang="en-US" altLang="th-TH" dirty="0"/>
              <a:t>statement </a:t>
            </a:r>
            <a:r>
              <a:rPr lang="th-TH" altLang="th-TH" dirty="0"/>
              <a:t>ถูกผูกเข้าด้วยกันโดย </a:t>
            </a:r>
            <a:r>
              <a:rPr lang="en-US" altLang="th-TH" dirty="0"/>
              <a:t>else </a:t>
            </a:r>
            <a:r>
              <a:rPr lang="th-TH" altLang="th-TH" dirty="0"/>
              <a:t>ซึ่งเป็นทางเลือกมากกว่า 2 ทางเลือก</a:t>
            </a:r>
            <a:endParaRPr lang="en-US" alt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00164" y="2652381"/>
            <a:ext cx="3245260" cy="277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</a:t>
            </a:r>
            <a:r>
              <a:rPr lang="en-US" altLang="th-TH" sz="18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th-TH" altLang="th-TH" sz="18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altLang="th-TH" sz="18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th-TH" altLang="th-TH" sz="18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(condition2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statement2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(condition3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statement3</a:t>
            </a:r>
            <a:r>
              <a:rPr lang="en-US" altLang="th-TH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eaLnBrk="1" hangingPunct="1"/>
            <a:r>
              <a:rPr lang="th-TH" altLang="th-TH" sz="18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th-TH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default;</a:t>
            </a:r>
          </a:p>
          <a:p>
            <a:pPr eaLnBrk="1" hangingPunct="1"/>
            <a:endParaRPr lang="en-US" altLang="th-TH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241202"/>
              </p:ext>
            </p:extLst>
          </p:nvPr>
        </p:nvGraphicFramePr>
        <p:xfrm>
          <a:off x="4363872" y="2652381"/>
          <a:ext cx="5737851" cy="4103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Visio" r:id="rId3" imgW="4621691" imgH="3304467" progId="">
                  <p:embed/>
                </p:oleObj>
              </mc:Choice>
              <mc:Fallback>
                <p:oleObj name="Visio" r:id="rId3" imgW="4621691" imgH="330446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872" y="2652381"/>
                        <a:ext cx="5737851" cy="4103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772518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5 : โปรแกรมที่ใช้ </a:t>
            </a:r>
            <a:r>
              <a:rPr lang="en-US" dirty="0"/>
              <a:t>If-Else-If Compound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430" y="1524719"/>
            <a:ext cx="8596668" cy="3880773"/>
          </a:xfrm>
        </p:spPr>
        <p:txBody>
          <a:bodyPr/>
          <a:lstStyle/>
          <a:p>
            <a:r>
              <a:rPr lang="th-TH" dirty="0"/>
              <a:t>โปรแกรมแสดงข้อความตามชั้นปีของนักศึกษา เช่น </a:t>
            </a:r>
          </a:p>
          <a:p>
            <a:pPr lvl="1"/>
            <a:r>
              <a:rPr lang="th-TH" dirty="0"/>
              <a:t>ชั้นปี 1 พิมพ์ว่า “</a:t>
            </a:r>
            <a:r>
              <a:rPr lang="en-US" dirty="0"/>
              <a:t>Freshman”</a:t>
            </a:r>
          </a:p>
          <a:p>
            <a:pPr lvl="1"/>
            <a:r>
              <a:rPr lang="th-TH" dirty="0"/>
              <a:t>ชั้นปี 2 พิมพ์ว่า “</a:t>
            </a:r>
            <a:r>
              <a:rPr lang="en-US" dirty="0"/>
              <a:t>Sophomore”</a:t>
            </a:r>
          </a:p>
          <a:p>
            <a:pPr lvl="1"/>
            <a:r>
              <a:rPr lang="th-TH" dirty="0"/>
              <a:t>ชั้นปี 3 พิมพ์ว่า “</a:t>
            </a:r>
            <a:r>
              <a:rPr lang="en-US" dirty="0"/>
              <a:t>Junior”</a:t>
            </a:r>
          </a:p>
          <a:p>
            <a:pPr lvl="1"/>
            <a:r>
              <a:rPr lang="th-TH" dirty="0"/>
              <a:t>ชั้นปี 4 พิมพ์ว่า “</a:t>
            </a:r>
            <a:r>
              <a:rPr lang="en-US" dirty="0"/>
              <a:t>Senior”</a:t>
            </a:r>
          </a:p>
          <a:p>
            <a:pPr lvl="1"/>
            <a:r>
              <a:rPr lang="th-TH" dirty="0"/>
              <a:t>ชั้นปีอื่นๆ  พิมพ์ว่า “</a:t>
            </a:r>
            <a:r>
              <a:rPr lang="en-US" dirty="0"/>
              <a:t>Super”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17</a:t>
            </a:fld>
            <a:endParaRPr lang="th-TH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005" y="2236182"/>
            <a:ext cx="5753903" cy="44392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3353854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378425"/>
            <a:ext cx="7224720" cy="4662938"/>
          </a:xfrm>
        </p:spPr>
        <p:txBody>
          <a:bodyPr/>
          <a:lstStyle/>
          <a:p>
            <a:r>
              <a:rPr lang="en-US" dirty="0"/>
              <a:t>Nested if statement </a:t>
            </a:r>
            <a:r>
              <a:rPr lang="th-TH" dirty="0"/>
              <a:t>เป็นการเขียนโปรแกรมในลักษณะมีการซ้อนกันของ </a:t>
            </a:r>
            <a:r>
              <a:rPr lang="en-US" dirty="0"/>
              <a:t>if statement </a:t>
            </a:r>
            <a:r>
              <a:rPr lang="th-TH" dirty="0"/>
              <a:t>เพื่อแสดงการกระทำแบบเงื่อนไขซ้อนเป็นชั้นๆ </a:t>
            </a:r>
            <a:r>
              <a:rPr lang="th-TH" dirty="0" smtClean="0"/>
              <a:t>ดังเช่น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18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4400" y="3098800"/>
            <a:ext cx="3048000" cy="281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 (condition</a:t>
            </a:r>
            <a:r>
              <a:rPr lang="th-TH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statement</a:t>
            </a:r>
            <a:r>
              <a:rPr lang="th-TH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h-TH" altLang="th-TH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if (condition 2)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statement2;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else 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statement3;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</a:p>
          <a:p>
            <a:pPr eaLnBrk="1" hangingPunct="1"/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statement4;</a:t>
            </a:r>
          </a:p>
          <a:p>
            <a:pPr eaLnBrk="1" hangingPunct="1"/>
            <a:endParaRPr lang="en-US" altLang="th-TH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43200" y="6070600"/>
            <a:ext cx="1965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h-TH" altLang="th-TH" sz="2400" b="1">
                <a:solidFill>
                  <a:srgbClr val="C00000"/>
                </a:solidFill>
                <a:latin typeface="Times New Roman" panose="02020603050405020304" pitchFamily="18" charset="0"/>
                <a:cs typeface="Cordia New" panose="020B0304020202020204" pitchFamily="34" charset="-34"/>
              </a:rPr>
              <a:t> ที่ซ้อนอยู่ด้านใน</a:t>
            </a:r>
            <a:endParaRPr lang="en-US" altLang="th-TH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3784600"/>
            <a:ext cx="2057400" cy="1371600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819400" y="5461000"/>
            <a:ext cx="914400" cy="30480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067114"/>
              </p:ext>
            </p:extLst>
          </p:nvPr>
        </p:nvGraphicFramePr>
        <p:xfrm>
          <a:off x="6766588" y="1323739"/>
          <a:ext cx="3827991" cy="5486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Visio" r:id="rId3" imgW="2821533" imgH="4042667" progId="">
                  <p:embed/>
                </p:oleObj>
              </mc:Choice>
              <mc:Fallback>
                <p:oleObj name="Visio" r:id="rId3" imgW="2821533" imgH="404266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588" y="1323739"/>
                        <a:ext cx="3827991" cy="5486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864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6 : โปรแกรมที่ใช้ </a:t>
            </a:r>
            <a:r>
              <a:rPr lang="en-US" dirty="0"/>
              <a:t>Nested If Compound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0311"/>
            <a:ext cx="8876099" cy="4581052"/>
          </a:xfrm>
        </p:spPr>
        <p:txBody>
          <a:bodyPr/>
          <a:lstStyle/>
          <a:p>
            <a:r>
              <a:rPr lang="th-TH" sz="2800" dirty="0"/>
              <a:t>ตัวอย่างโปรแกรมเพื่อรับค่าเลขจำนวนเต็ม 2 ตัว โดยตรวจสอบว่าเลขตัวที่ 1 เป็นเลขในช่วง 0-9  และเลขตัวที่ 2 เป็นเลขในช่วง 10-99 หรือไม่และแสดงผลการตรวจสอบ</a:t>
            </a:r>
            <a:r>
              <a:rPr lang="th-TH" sz="2800" dirty="0" smtClean="0"/>
              <a:t>ดังกล่าว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19</a:t>
            </a:fld>
            <a:endParaRPr lang="th-TH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71" y="2390131"/>
            <a:ext cx="9839688" cy="42563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046095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/>
              <a:t>การเขียนโปรแกรมแบบมีทางเลือก และรูปแบบเงื่อนไข</a:t>
            </a:r>
          </a:p>
          <a:p>
            <a:r>
              <a:rPr lang="th-TH" dirty="0"/>
              <a:t>การเขียนโปรแกรมโดยใช้ </a:t>
            </a:r>
            <a:r>
              <a:rPr lang="en-US" dirty="0"/>
              <a:t>If-Else Statements</a:t>
            </a:r>
          </a:p>
          <a:p>
            <a:r>
              <a:rPr lang="th-TH" dirty="0"/>
              <a:t>การเขียนโปรแกรมโดยใช้ </a:t>
            </a:r>
            <a:r>
              <a:rPr lang="en-US" dirty="0"/>
              <a:t>Switch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การเขียนโปรแกรมโดยใช้ </a:t>
            </a:r>
            <a:r>
              <a:rPr lang="en-US" dirty="0"/>
              <a:t>Switch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7"/>
            <a:ext cx="8596668" cy="4553756"/>
          </a:xfrm>
        </p:spPr>
        <p:txBody>
          <a:bodyPr/>
          <a:lstStyle/>
          <a:p>
            <a:r>
              <a:rPr lang="en-US" altLang="th-TH" dirty="0"/>
              <a:t>switch statement </a:t>
            </a:r>
            <a:r>
              <a:rPr lang="th-TH" altLang="th-TH" dirty="0"/>
              <a:t>มีไว้สำหรับกรณีมีทางเลือกมากกว่า </a:t>
            </a:r>
            <a:r>
              <a:rPr lang="en-US" altLang="th-TH" dirty="0"/>
              <a:t>1 </a:t>
            </a:r>
            <a:r>
              <a:rPr lang="th-TH" altLang="th-TH" dirty="0"/>
              <a:t>ทางได้ เหมือนกับกรณีของ </a:t>
            </a:r>
            <a:r>
              <a:rPr lang="en-US" altLang="th-TH" dirty="0"/>
              <a:t>if-else-if statement </a:t>
            </a:r>
            <a:r>
              <a:rPr lang="th-TH" altLang="th-TH" dirty="0"/>
              <a:t>โดยมี </a:t>
            </a:r>
            <a:r>
              <a:rPr lang="en-US" altLang="th-TH" dirty="0"/>
              <a:t>syntax </a:t>
            </a:r>
            <a:r>
              <a:rPr lang="th-TH" altLang="th-TH" dirty="0" smtClean="0"/>
              <a:t>ดังนี้</a:t>
            </a:r>
            <a:endParaRPr lang="en-US" alt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20</a:t>
            </a:fld>
            <a:endParaRPr lang="th-TH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5439" y="2550994"/>
            <a:ext cx="350520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(expression)</a:t>
            </a:r>
            <a:endParaRPr lang="th-TH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eaLnBrk="1" hangingPunct="1"/>
            <a:r>
              <a:rPr lang="th-TH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const1Expr:</a:t>
            </a:r>
            <a:endParaRPr lang="th-TH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statement1;</a:t>
            </a:r>
            <a:endParaRPr lang="th-TH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statement2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break;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case const2Expr:</a:t>
            </a:r>
            <a:endParaRPr lang="th-TH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h-TH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statement1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h-TH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statement2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break;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…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eaLnBrk="1" hangingPunct="1"/>
            <a:endParaRPr lang="en-US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329752" y="2550994"/>
            <a:ext cx="3505200" cy="2209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default:</a:t>
            </a:r>
          </a:p>
          <a:p>
            <a:pPr eaLnBrk="1" hangingPunct="1"/>
            <a:r>
              <a:rPr lang="th-TH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th-TH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statement1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th-T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th-TH" altLang="th-TH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h-TH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statement2</a:t>
            </a:r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…</a:t>
            </a:r>
          </a:p>
          <a:p>
            <a:pPr eaLnBrk="1" hangingPunct="1"/>
            <a:r>
              <a:rPr lang="en-US" altLang="th-T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hangingPunct="1"/>
            <a:endParaRPr lang="en-US" altLang="th-T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82534" y="4646494"/>
            <a:ext cx="441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th-TH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สังเกตว่าจะมี </a:t>
            </a:r>
            <a:r>
              <a:rPr lang="en-US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break statement </a:t>
            </a:r>
            <a:r>
              <a:rPr lang="th-TH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ในทุกๆ </a:t>
            </a:r>
            <a:r>
              <a:rPr lang="en-US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cases </a:t>
            </a:r>
            <a:r>
              <a:rPr lang="th-TH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(ยกเว้นกรณีสุดท้ายคือ </a:t>
            </a:r>
            <a:r>
              <a:rPr lang="en-US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default</a:t>
            </a:r>
            <a:r>
              <a:rPr lang="th-TH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เพื่อทำการหยุดและออกจาก </a:t>
            </a:r>
            <a:r>
              <a:rPr lang="en-US" alt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switch statement</a:t>
            </a:r>
          </a:p>
        </p:txBody>
      </p:sp>
    </p:spTree>
    <p:extLst>
      <p:ext uri="{BB962C8B-B14F-4D97-AF65-F5344CB8AC3E}">
        <p14:creationId xmlns:p14="http://schemas.microsoft.com/office/powerpoint/2010/main" val="1471751780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7 : โปรแกรมที่ใช้ </a:t>
            </a:r>
            <a:r>
              <a:rPr lang="en-US" dirty="0"/>
              <a:t>Switch Statement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33015"/>
            <a:ext cx="3990200" cy="4608347"/>
          </a:xfrm>
        </p:spPr>
        <p:txBody>
          <a:bodyPr/>
          <a:lstStyle/>
          <a:p>
            <a:r>
              <a:rPr lang="th-TH" dirty="0"/>
              <a:t>โปรแกรมแสดงข้อความตามชั้นปีของนักศึกษา จากตัวอย่างที่ 5 ซึ่งเขียนโปรแกรมโดยใช้ </a:t>
            </a:r>
            <a:r>
              <a:rPr lang="en-US" dirty="0"/>
              <a:t>Switch Statement </a:t>
            </a:r>
            <a:r>
              <a:rPr lang="th-TH" dirty="0"/>
              <a:t>แทน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21</a:t>
            </a:fld>
            <a:endParaRPr lang="th-TH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069" y="1318509"/>
            <a:ext cx="6058746" cy="5334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73370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การเขียนโปรแกรมแบบมีทางเลือก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3141"/>
            <a:ext cx="8596668" cy="4458222"/>
          </a:xfrm>
        </p:spPr>
        <p:txBody>
          <a:bodyPr>
            <a:normAutofit/>
          </a:bodyPr>
          <a:lstStyle/>
          <a:p>
            <a:r>
              <a:rPr lang="th-TH" dirty="0"/>
              <a:t>โดยปกติ </a:t>
            </a:r>
            <a:r>
              <a:rPr lang="en-US" dirty="0"/>
              <a:t>Statement </a:t>
            </a:r>
            <a:r>
              <a:rPr lang="th-TH" dirty="0"/>
              <a:t>ในโปรแกรมจะทำงานในแบบ </a:t>
            </a:r>
            <a:r>
              <a:rPr lang="en-US" dirty="0"/>
              <a:t>Sequential flow of control </a:t>
            </a:r>
            <a:r>
              <a:rPr lang="th-TH" dirty="0"/>
              <a:t>นั่นคือ ทำคำสั่ง ที่ 1 ตามด้วย 2, 3 และ 4 ไปเรื่อยๆ </a:t>
            </a:r>
          </a:p>
          <a:p>
            <a:r>
              <a:rPr lang="th-TH" dirty="0"/>
              <a:t>แต่บางครั้งการเขียนโปรแกรมจำเป็นต้องมีทางเลือก (</a:t>
            </a:r>
            <a:r>
              <a:rPr lang="en-US" dirty="0"/>
              <a:t>Selection) </a:t>
            </a:r>
            <a:r>
              <a:rPr lang="th-TH" dirty="0" smtClean="0"/>
              <a:t>โดย</a:t>
            </a:r>
            <a:r>
              <a:rPr lang="th-TH" dirty="0"/>
              <a:t>อาศัยเงื่อนไข (</a:t>
            </a:r>
            <a:r>
              <a:rPr lang="en-US" dirty="0"/>
              <a:t>Condition) </a:t>
            </a:r>
            <a:r>
              <a:rPr lang="th-TH" dirty="0"/>
              <a:t>ในการพิจารณาการกระทำ </a:t>
            </a:r>
          </a:p>
          <a:p>
            <a:r>
              <a:rPr lang="th-TH" dirty="0"/>
              <a:t>เงื่อนไขจะถูกแสดงด้วยรูปแบบ (</a:t>
            </a:r>
            <a:r>
              <a:rPr lang="en-US" dirty="0"/>
              <a:t>expression) </a:t>
            </a:r>
            <a:r>
              <a:rPr lang="th-TH" dirty="0"/>
              <a:t>ซึ่งแบ่งเป็น 2 ลักษณะ ได้แก่ </a:t>
            </a:r>
          </a:p>
          <a:p>
            <a:pPr lvl="1"/>
            <a:r>
              <a:rPr lang="en-US" dirty="0" smtClean="0"/>
              <a:t>1. Relational expression</a:t>
            </a:r>
            <a:endParaRPr lang="en-US" dirty="0"/>
          </a:p>
          <a:p>
            <a:pPr lvl="1"/>
            <a:r>
              <a:rPr lang="en-US" dirty="0"/>
              <a:t>2. </a:t>
            </a:r>
            <a:r>
              <a:rPr lang="en-US" dirty="0" smtClean="0"/>
              <a:t>Logical </a:t>
            </a:r>
            <a:r>
              <a:rPr lang="en-US" dirty="0"/>
              <a:t>expression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834302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Expression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r>
              <a:rPr lang="th-TH" altLang="th-TH" dirty="0"/>
              <a:t>คือรูปแบบที่ใช้ประเมิน </a:t>
            </a:r>
            <a:r>
              <a:rPr lang="en-US" altLang="th-TH" dirty="0"/>
              <a:t>(Evaluate)</a:t>
            </a:r>
            <a:r>
              <a:rPr lang="th-TH" altLang="th-TH" dirty="0"/>
              <a:t> ความสัมพันธ์ว่าสอดคล้องตามตัวกระทำ หรือ </a:t>
            </a:r>
            <a:r>
              <a:rPr lang="en-US" altLang="th-TH" dirty="0"/>
              <a:t>Relational operator </a:t>
            </a:r>
            <a:r>
              <a:rPr lang="th-TH" altLang="th-TH" dirty="0"/>
              <a:t>ที่กำหนดหรือไม่</a:t>
            </a:r>
            <a:endParaRPr lang="en-US" altLang="th-TH" dirty="0"/>
          </a:p>
          <a:p>
            <a:r>
              <a:rPr lang="en-US" altLang="th-TH" dirty="0"/>
              <a:t>Relational operators: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55866"/>
              </p:ext>
            </p:extLst>
          </p:nvPr>
        </p:nvGraphicFramePr>
        <p:xfrm>
          <a:off x="4097740" y="2770496"/>
          <a:ext cx="3733800" cy="3749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2286000"/>
              </a:tblGrid>
              <a:tr h="6401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Relational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perator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ความหมาย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น้อยกว่า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มากกว่า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&lt;=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น้อยกว่าหรือเท่ากับ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&gt;=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มากกว่าหรือเท่ากับ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==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เท่ากับ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!=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ไม่เท่ากับ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3655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Expression </a:t>
            </a:r>
            <a:r>
              <a:rPr lang="en-US" dirty="0" smtClean="0"/>
              <a:t>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280801"/>
          </a:xfr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ตัวอย่างการใช้ที่ไม่ถูกต้อง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a =&lt; b  </a:t>
            </a: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//out of order 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a &lt; = b  </a:t>
            </a: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//space is not allowed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a &gt;&gt; b  </a:t>
            </a: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//refers shift expression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a = b </a:t>
            </a: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//assignment statement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a = = b-1 </a:t>
            </a:r>
            <a:r>
              <a:rPr lang="th-TH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//space is not allowed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884354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/>
              <a:t>Logical Expression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5451"/>
            <a:ext cx="8596668" cy="3880773"/>
          </a:xfrm>
        </p:spPr>
        <p:txBody>
          <a:bodyPr/>
          <a:lstStyle/>
          <a:p>
            <a:r>
              <a:rPr lang="th-TH" dirty="0"/>
              <a:t>คือรูปแบบที่ใช้ประเมิน (</a:t>
            </a:r>
            <a:r>
              <a:rPr lang="en-US" dirty="0"/>
              <a:t>Evaluate) </a:t>
            </a:r>
            <a:r>
              <a:rPr lang="th-TH" dirty="0"/>
              <a:t>ความสัมพันธ์ทางตรรกะ (</a:t>
            </a:r>
            <a:r>
              <a:rPr lang="en-US" dirty="0"/>
              <a:t>Logic)</a:t>
            </a:r>
          </a:p>
          <a:p>
            <a:r>
              <a:rPr lang="en-US" dirty="0"/>
              <a:t>Logical operators: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75766"/>
              </p:ext>
            </p:extLst>
          </p:nvPr>
        </p:nvGraphicFramePr>
        <p:xfrm>
          <a:off x="2270077" y="3725838"/>
          <a:ext cx="5105400" cy="1951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3837"/>
                <a:gridCol w="3021563"/>
              </a:tblGrid>
              <a:tr h="640185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Logical o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perator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ความหมาย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82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นิเสธ 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(NOT,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negation)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&amp;&amp;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Logic AND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||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Logic OR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692767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/>
              <a:t>Logical </a:t>
            </a:r>
            <a:r>
              <a:rPr lang="en-US" altLang="th-TH" dirty="0" smtClean="0"/>
              <a:t>Expression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5971"/>
            <a:ext cx="8596668" cy="4335392"/>
          </a:xfrm>
        </p:spPr>
        <p:txBody>
          <a:bodyPr/>
          <a:lstStyle/>
          <a:p>
            <a:r>
              <a:rPr lang="th-TH" dirty="0"/>
              <a:t>ตัวอย่างตารางแสดงการประเมินค่าของ </a:t>
            </a:r>
            <a:r>
              <a:rPr lang="en-US" dirty="0"/>
              <a:t>Logic AND </a:t>
            </a:r>
            <a:r>
              <a:rPr lang="th-TH" dirty="0"/>
              <a:t>และ </a:t>
            </a:r>
            <a:r>
              <a:rPr lang="en-US" dirty="0"/>
              <a:t>Logic OR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97095"/>
              </p:ext>
            </p:extLst>
          </p:nvPr>
        </p:nvGraphicFramePr>
        <p:xfrm>
          <a:off x="1319299" y="2536162"/>
          <a:ext cx="66294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7350"/>
                <a:gridCol w="1657350"/>
                <a:gridCol w="1790700"/>
                <a:gridCol w="1524000"/>
              </a:tblGrid>
              <a:tr h="584200">
                <a:tc gridSpan="4">
                  <a:txBody>
                    <a:bodyPr/>
                    <a:lstStyle/>
                    <a:p>
                      <a:pPr algn="ctr"/>
                      <a:r>
                        <a:rPr lang="th-TH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การประเมินของ</a:t>
                      </a:r>
                      <a:r>
                        <a:rPr lang="th-TH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expression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exp1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exp2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exp1 &amp;&amp; exp2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exp1 || exp2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24160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การเขียนโปรแกรมโดยใช้ </a:t>
            </a:r>
            <a:r>
              <a:rPr lang="en-US" dirty="0"/>
              <a:t>If Statement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399" y="2971800"/>
            <a:ext cx="4871113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h-TH" dirty="0" smtClean="0"/>
              <a:t>If statement </a:t>
            </a:r>
            <a:r>
              <a:rPr lang="th-TH" altLang="th-TH" dirty="0" smtClean="0"/>
              <a:t>อย่างง่ายที่สุดจะประเมิน </a:t>
            </a:r>
            <a:r>
              <a:rPr lang="en-US" altLang="th-TH" dirty="0" smtClean="0"/>
              <a:t>Expression </a:t>
            </a:r>
            <a:r>
              <a:rPr lang="th-TH" altLang="th-TH" dirty="0" smtClean="0"/>
              <a:t>ที่แสดงเงื่อนไข</a:t>
            </a:r>
            <a:r>
              <a:rPr lang="en-US" altLang="th-TH" dirty="0" smtClean="0"/>
              <a:t> </a:t>
            </a:r>
            <a:r>
              <a:rPr lang="th-TH" altLang="th-TH" dirty="0" smtClean="0"/>
              <a:t>(</a:t>
            </a:r>
            <a:r>
              <a:rPr lang="en-US" altLang="th-TH" dirty="0" smtClean="0"/>
              <a:t>Condition)</a:t>
            </a:r>
            <a:r>
              <a:rPr lang="th-TH" altLang="th-TH" dirty="0" smtClean="0"/>
              <a:t> ซึ่งถ้าเงื่อนไขเป็นจริง</a:t>
            </a:r>
            <a:r>
              <a:rPr lang="en-US" altLang="th-TH" dirty="0" smtClean="0"/>
              <a:t> (True)</a:t>
            </a:r>
            <a:r>
              <a:rPr lang="th-TH" altLang="th-TH" dirty="0" smtClean="0"/>
              <a:t> จะทำงานตาม </a:t>
            </a:r>
            <a:r>
              <a:rPr lang="en-US" altLang="th-TH" dirty="0" smtClean="0"/>
              <a:t>statement </a:t>
            </a:r>
            <a:r>
              <a:rPr lang="th-TH" altLang="th-TH" dirty="0" smtClean="0"/>
              <a:t>แต่ถ้าเป็นเท็จ </a:t>
            </a:r>
            <a:r>
              <a:rPr lang="en-US" altLang="th-TH" dirty="0" smtClean="0"/>
              <a:t>statement </a:t>
            </a:r>
            <a:r>
              <a:rPr lang="th-TH" altLang="th-TH" dirty="0" smtClean="0"/>
              <a:t>จะถูกข้ามและ </a:t>
            </a:r>
            <a:r>
              <a:rPr lang="en-US" altLang="th-TH" dirty="0" smtClean="0"/>
              <a:t>control </a:t>
            </a:r>
            <a:r>
              <a:rPr lang="th-TH" altLang="th-TH" dirty="0" smtClean="0"/>
              <a:t>จะถูกส่งไปยัง </a:t>
            </a:r>
            <a:r>
              <a:rPr lang="en-US" altLang="th-TH" dirty="0" smtClean="0"/>
              <a:t>statement </a:t>
            </a:r>
            <a:r>
              <a:rPr lang="th-TH" altLang="th-TH" dirty="0" smtClean="0"/>
              <a:t>ถัดไป</a:t>
            </a:r>
            <a:endParaRPr lang="en-US" altLang="th-TH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30480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h-TH" sz="2400" b="1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th-TH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altLang="th-TH" sz="24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en-US" altLang="th-TH" sz="2400" b="1">
                <a:latin typeface="Courier New" panose="02070309020205020404" pitchFamily="49" charset="0"/>
                <a:cs typeface="Courier New" panose="02070309020205020404" pitchFamily="49" charset="0"/>
              </a:rPr>
              <a:t>	statement;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90654"/>
              </p:ext>
            </p:extLst>
          </p:nvPr>
        </p:nvGraphicFramePr>
        <p:xfrm>
          <a:off x="5758034" y="1262063"/>
          <a:ext cx="3753034" cy="4148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2194676" imgH="2428682" progId="">
                  <p:embed/>
                </p:oleObj>
              </mc:Choice>
              <mc:Fallback>
                <p:oleObj name="Visio" r:id="rId3" imgW="2194676" imgH="242868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034" y="1262063"/>
                        <a:ext cx="3753034" cy="4148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843851" y="5410153"/>
            <a:ext cx="358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th-TH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If-Single Statement Flowchart</a:t>
            </a:r>
          </a:p>
        </p:txBody>
      </p:sp>
    </p:spTree>
    <p:extLst>
      <p:ext uri="{BB962C8B-B14F-4D97-AF65-F5344CB8AC3E}">
        <p14:creationId xmlns:p14="http://schemas.microsoft.com/office/powerpoint/2010/main" val="3680430214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1 : </a:t>
            </a:r>
            <a:r>
              <a:rPr lang="en-US" dirty="0"/>
              <a:t>Flowchart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9367"/>
            <a:ext cx="8596668" cy="4621995"/>
          </a:xfrm>
        </p:spPr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Flowchart </a:t>
            </a:r>
            <a:r>
              <a:rPr lang="th-TH" dirty="0"/>
              <a:t>แสดงถึงการตัดสินใจการนำรถยนต์เข้าศูนย์บริการ โดยกระบวนการเริ่มจาก การตรวจสอบข้อมูลอายุรถยนต์</a:t>
            </a:r>
            <a:r>
              <a:rPr lang="en-US" dirty="0"/>
              <a:t>(Age) </a:t>
            </a:r>
            <a:r>
              <a:rPr lang="th-TH" dirty="0"/>
              <a:t>และระยะเดินทางที่รถวิ่ง </a:t>
            </a:r>
            <a:r>
              <a:rPr lang="en-US" dirty="0"/>
              <a:t>(Mileage)</a:t>
            </a:r>
            <a:r>
              <a:rPr lang="th-TH" dirty="0"/>
              <a:t> </a:t>
            </a:r>
            <a:endParaRPr lang="en-US" dirty="0" smtClean="0"/>
          </a:p>
          <a:p>
            <a:r>
              <a:rPr lang="th-TH" dirty="0" smtClean="0"/>
              <a:t>จากนั้น </a:t>
            </a:r>
            <a:r>
              <a:rPr lang="th-TH" dirty="0"/>
              <a:t>พิจารณาว่ารถมีอายุมากกว่า 2 ปี หรือ มีระยะเดินทางมากกว่า 200</a:t>
            </a:r>
            <a:r>
              <a:rPr lang="en-US" dirty="0"/>
              <a:t>,</a:t>
            </a:r>
            <a:r>
              <a:rPr lang="th-TH" dirty="0"/>
              <a:t>000</a:t>
            </a:r>
            <a:r>
              <a:rPr lang="en-US" dirty="0"/>
              <a:t> </a:t>
            </a:r>
            <a:r>
              <a:rPr lang="th-TH" dirty="0"/>
              <a:t>กม. หรือไม่ หากอย่างใดอย่างหนึ่งเป็นจริง เจ้าของรถจะตัดสินใจนำรถเข้าศูนย์ฯ</a:t>
            </a:r>
            <a:r>
              <a:rPr lang="en-US" dirty="0"/>
              <a:t> </a:t>
            </a:r>
            <a:endParaRPr lang="en-US" dirty="0" smtClean="0"/>
          </a:p>
          <a:p>
            <a:r>
              <a:rPr lang="th-TH" dirty="0" smtClean="0"/>
              <a:t>หาก</a:t>
            </a:r>
            <a:r>
              <a:rPr lang="th-TH" dirty="0"/>
              <a:t>ไม่เป็นจริงทั้ง 2 อย่าง เจ้าของรถจะไม่นำรถเข้าศูนย์ฯ และหลังจากนั้น ไม่ว่าเลือกทางใด ถือเป็นอันสิ้นสุดกระบวนการ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6679334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1003</TotalTime>
  <Words>924</Words>
  <Application>Microsoft Office PowerPoint</Application>
  <PresentationFormat>Widescreen</PresentationFormat>
  <Paragraphs>205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Cordia New</vt:lpstr>
      <vt:lpstr>Courier New</vt:lpstr>
      <vt:lpstr>Lucida Console</vt:lpstr>
      <vt:lpstr>TH SarabunPSK</vt:lpstr>
      <vt:lpstr>Times New Roman</vt:lpstr>
      <vt:lpstr>Wingdings 3</vt:lpstr>
      <vt:lpstr>Facet</vt:lpstr>
      <vt:lpstr>Visio</vt:lpstr>
      <vt:lpstr>บทที่ 6 การเขียนโปรแกรมแบบมีเงื่อนไข</vt:lpstr>
      <vt:lpstr>Overview</vt:lpstr>
      <vt:lpstr>การเขียนโปรแกรมแบบมีทางเลือก</vt:lpstr>
      <vt:lpstr>Relational Expression</vt:lpstr>
      <vt:lpstr>Relational Expression [cont.]</vt:lpstr>
      <vt:lpstr>Logical Expression</vt:lpstr>
      <vt:lpstr>Logical Expression [cont.]</vt:lpstr>
      <vt:lpstr>การเขียนโปรแกรมโดยใช้ If Statement</vt:lpstr>
      <vt:lpstr>ตัวอย่าง 1 : Flowchart</vt:lpstr>
      <vt:lpstr>ตัวอย่าง 1 : Flowchart [cont.]</vt:lpstr>
      <vt:lpstr>ตัวอย่าง 2 : โปรแกรมที่ใช้ If-Statement </vt:lpstr>
      <vt:lpstr>การเขียนโปรแกรมโดยใช้ If Compound Statement</vt:lpstr>
      <vt:lpstr>ตัวอย่าง 3 : โปรแกรมที่ใช้ If Compound Statement </vt:lpstr>
      <vt:lpstr>การเขียนโปรแกรมโดยใช้ If-Else Statement</vt:lpstr>
      <vt:lpstr>ตัวอย่าง 4 : โปรแกรมที่ใช้ If-Else Compound Statement </vt:lpstr>
      <vt:lpstr>การเขียนโปรแกรมโดยใช้ If Else-If Statement</vt:lpstr>
      <vt:lpstr>ตัวอย่าง 5 : โปรแกรมที่ใช้ If-Else-If Compound Statement </vt:lpstr>
      <vt:lpstr>Nested If Statement</vt:lpstr>
      <vt:lpstr>ตัวอย่าง 6 : โปรแกรมที่ใช้ Nested If Compound Statement </vt:lpstr>
      <vt:lpstr>การเขียนโปรแกรมโดยใช้ Switch Statement</vt:lpstr>
      <vt:lpstr>ตัวอย่าง 7 : โปรแกรมที่ใช้ Switch Statement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 Pingyod</cp:lastModifiedBy>
  <cp:revision>117</cp:revision>
  <dcterms:created xsi:type="dcterms:W3CDTF">2016-01-18T07:15:41Z</dcterms:created>
  <dcterms:modified xsi:type="dcterms:W3CDTF">2017-02-05T16:32:35Z</dcterms:modified>
</cp:coreProperties>
</file>