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29/01/60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29/01/60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29/01/60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29/01/60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29/01/60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29/01/60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29/01/60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29/01/60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th-TH" dirty="0" smtClean="0"/>
              <a:t>อินพุตและเอาต์พุต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4098" name="Picture 2" descr="http://s.hswstatic.com/gif/c-2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09" y="152633"/>
            <a:ext cx="5074093" cy="30444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การแสดงผลออกทางหน้าจอด้วย </a:t>
            </a:r>
            <a:r>
              <a:rPr lang="en-US" dirty="0" err="1"/>
              <a:t>putchar</a:t>
            </a:r>
            <a:r>
              <a:rPr lang="en-US" dirty="0"/>
              <a:t>( )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484" y="1930400"/>
            <a:ext cx="6815286" cy="38807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#include</a:t>
            </a:r>
            <a:r>
              <a:rPr lang="th-TH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 </a:t>
            </a: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&lt;</a:t>
            </a:r>
            <a:r>
              <a:rPr lang="en-US" altLang="th-TH" dirty="0" err="1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stdio.h</a:t>
            </a: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&gt;</a:t>
            </a:r>
          </a:p>
          <a:p>
            <a:pPr marL="0" indent="0">
              <a:buNone/>
            </a:pPr>
            <a:r>
              <a:rPr lang="en-US" altLang="th-TH" dirty="0" err="1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int</a:t>
            </a: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 main()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	char first = 'O';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dirty="0" err="1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putchar</a:t>
            </a: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(first);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dirty="0" err="1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putchar</a:t>
            </a: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('k');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	return 0;</a:t>
            </a:r>
          </a:p>
          <a:p>
            <a:pPr marL="0" indent="0">
              <a:buNone/>
            </a:pPr>
            <a:r>
              <a:rPr lang="en-US" altLang="th-TH" dirty="0">
                <a:latin typeface="Lucida Console" panose="020B06090405040202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4400" dirty="0">
              <a:latin typeface="Lucida Console" panose="020B0609040504020204" pitchFamily="49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0896182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การแสดงผลออกเป็นข้อความด้วย </a:t>
            </a:r>
            <a:r>
              <a:rPr lang="en-US" altLang="th-TH" dirty="0"/>
              <a:t>puts( 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/>
              <a:t>เราสามารถใช้ฟังก์ชัน </a:t>
            </a:r>
            <a:r>
              <a:rPr lang="en-GB" altLang="th-TH" dirty="0"/>
              <a:t>puts( ) </a:t>
            </a:r>
            <a:r>
              <a:rPr lang="th-TH" altLang="th-TH" dirty="0"/>
              <a:t>ในการแสดงข้อความหรืออักขระหลายตัวออกทางหน้าจอ</a:t>
            </a:r>
            <a:endParaRPr lang="en-US" altLang="th-TH" dirty="0"/>
          </a:p>
          <a:p>
            <a:r>
              <a:rPr lang="th-TH" altLang="th-TH" dirty="0"/>
              <a:t>รูปแบบคำสั่ง:</a:t>
            </a:r>
            <a:endParaRPr lang="en-US" altLang="th-TH" dirty="0"/>
          </a:p>
          <a:p>
            <a:pPr lvl="1"/>
            <a:endParaRPr lang="en-US" altLang="th-TH" sz="2000" dirty="0"/>
          </a:p>
          <a:p>
            <a:r>
              <a:rPr lang="en-US" altLang="th-TH" b="1" dirty="0" err="1"/>
              <a:t>str</a:t>
            </a:r>
            <a:r>
              <a:rPr lang="en-US" altLang="th-TH" b="1" dirty="0"/>
              <a:t> </a:t>
            </a:r>
            <a:r>
              <a:rPr lang="th-TH" altLang="th-TH" dirty="0"/>
              <a:t>คือ ตัวแปรที่เก็บข้อมูลชนิดข้อความ หรือข้อความที่เขียนอยู่ภายในเครื่องหมาย “…”   เช่น </a:t>
            </a:r>
            <a:r>
              <a:rPr lang="en-US" altLang="th-TH" dirty="0"/>
              <a:t>puts(“easy &amp; fun”);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45391" y="3335740"/>
            <a:ext cx="2133600" cy="544513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puts(</a:t>
            </a: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455252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การรับข้อมูลจากคีย์บอร์ดด้วย </a:t>
            </a:r>
            <a:r>
              <a:rPr lang="en-US" dirty="0" err="1"/>
              <a:t>scanf</a:t>
            </a:r>
            <a:r>
              <a:rPr lang="en-US" dirty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/>
          <a:lstStyle/>
          <a:p>
            <a:pPr>
              <a:defRPr/>
            </a:pPr>
            <a:r>
              <a:rPr lang="th-TH" sz="2800" dirty="0"/>
              <a:t>ฟังก์ชัน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th-TH" sz="2800" dirty="0"/>
              <a:t>ใช้สำหรับการรับข้อมูลจากผู้ใช้งาน เพื่อนำข้อมูลมาร่วมประมวลผลเข้ากับโปรแกรม โดยผู้เขียนโปรแกรมจะกำหนดให้ผู้ใช้กรอกข้อมูลผ่านทางคีย์บอร์ด </a:t>
            </a:r>
          </a:p>
          <a:p>
            <a:pPr>
              <a:defRPr/>
            </a:pPr>
            <a:endParaRPr lang="th-TH" sz="600" dirty="0"/>
          </a:p>
          <a:p>
            <a:pPr>
              <a:defRPr/>
            </a:pPr>
            <a:r>
              <a:rPr lang="th-TH" sz="2800" dirty="0"/>
              <a:t>รูปแบบคำสั่ง</a:t>
            </a:r>
            <a:r>
              <a:rPr lang="en-US" sz="2800" dirty="0"/>
              <a:t>:</a:t>
            </a:r>
          </a:p>
          <a:p>
            <a:pPr lvl="1">
              <a:defRPr/>
            </a:pPr>
            <a:r>
              <a:rPr lang="en-US" b="1" dirty="0"/>
              <a:t>format</a:t>
            </a:r>
            <a:r>
              <a:rPr lang="en-US" dirty="0"/>
              <a:t>  </a:t>
            </a:r>
            <a:r>
              <a:rPr lang="th-TH" dirty="0"/>
              <a:t>เป็นการใช้ </a:t>
            </a:r>
            <a:r>
              <a:rPr lang="en-US" dirty="0"/>
              <a:t>format code </a:t>
            </a:r>
            <a:r>
              <a:rPr lang="th-TH" dirty="0"/>
              <a:t>หรือ </a:t>
            </a:r>
            <a:r>
              <a:rPr lang="en-US" dirty="0"/>
              <a:t>place holder </a:t>
            </a:r>
            <a:r>
              <a:rPr lang="th-TH" dirty="0"/>
              <a:t>เพื่อกำหนดชนิดข้อมูลที่จะรับเข้ามา โดยชนิดของรหัสรูปแบบควรตรงกับชนิดของข้อมูลที่จะรับเข้ามา (&amp;</a:t>
            </a:r>
            <a:r>
              <a:rPr lang="en-US" dirty="0"/>
              <a:t>variable)</a:t>
            </a:r>
            <a:endParaRPr lang="th-TH" dirty="0"/>
          </a:p>
          <a:p>
            <a:pPr lvl="1">
              <a:defRPr/>
            </a:pPr>
            <a:r>
              <a:rPr lang="en-US" b="1" dirty="0"/>
              <a:t>variable</a:t>
            </a:r>
            <a:r>
              <a:rPr lang="en-US" dirty="0"/>
              <a:t> </a:t>
            </a:r>
            <a:r>
              <a:rPr lang="th-TH" dirty="0"/>
              <a:t>คือ ตัวแปรที่ใช้เก็บค่าข้อมูลที่จะรับเข้ามา โดยต้องมีเครื่องหมาย &amp; หน้าชื่อตัวแปร </a:t>
            </a:r>
            <a:r>
              <a:rPr lang="th-TH" b="1" dirty="0">
                <a:solidFill>
                  <a:srgbClr val="FF0000"/>
                </a:solidFill>
              </a:rPr>
              <a:t>ยกเว้นตัวแปรที่เก็บข้อมูลชนิดข้อความ </a:t>
            </a:r>
            <a:r>
              <a:rPr lang="en-US" dirty="0"/>
              <a:t>(string)</a:t>
            </a:r>
            <a:r>
              <a:rPr lang="th-TH" dirty="0"/>
              <a:t> </a:t>
            </a:r>
            <a:r>
              <a:rPr lang="th-TH" b="1" dirty="0">
                <a:solidFill>
                  <a:srgbClr val="FF0000"/>
                </a:solidFill>
              </a:rPr>
              <a:t>ที่สามารถใส่ชื่อตัวแปรได้โดยไม่ต้องมีเครื่องหมาย </a:t>
            </a:r>
            <a:r>
              <a:rPr lang="en-US" b="1" dirty="0">
                <a:solidFill>
                  <a:srgbClr val="FF0000"/>
                </a:solidFill>
              </a:rPr>
              <a:t>&amp; </a:t>
            </a:r>
            <a:r>
              <a:rPr lang="th-TH" b="1" dirty="0">
                <a:solidFill>
                  <a:srgbClr val="FF0000"/>
                </a:solidFill>
              </a:rPr>
              <a:t>นำหน้า</a:t>
            </a:r>
            <a:endParaRPr lang="en-US" b="1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99168" y="2645332"/>
            <a:ext cx="4953000" cy="544512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(“format”, &amp;variable);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7193866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การรับข้อมูลจากคีย์บอร์ดด้วย </a:t>
            </a:r>
            <a:r>
              <a:rPr lang="en-US" dirty="0" err="1"/>
              <a:t>scanf</a:t>
            </a:r>
            <a:r>
              <a:rPr lang="en-US" dirty="0"/>
              <a:t>( )</a:t>
            </a:r>
            <a:r>
              <a:rPr lang="th-TH" dirty="0"/>
              <a:t>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r>
              <a:rPr lang="th-TH" dirty="0"/>
              <a:t>ในการรับหรือแสดงข้อมูลมากกว่าหนึ่งตัว เราสามารถใส่รหัสรูปแบบติดกันได้ เช่น %</a:t>
            </a:r>
            <a:r>
              <a:rPr lang="en-US" dirty="0" err="1"/>
              <a:t>c%c%c</a:t>
            </a:r>
            <a:r>
              <a:rPr lang="en-US" dirty="0"/>
              <a:t> </a:t>
            </a:r>
            <a:r>
              <a:rPr lang="th-TH" dirty="0"/>
              <a:t>โดยไม่ต้องเว้นช่องว่าง เพราะตัวแปลภาษาสามารถแยกแยะข้อมูลได้อยู่แล้ว หรือจะมีอะไรมาแสดงคั่นก็ได้ เช่น %</a:t>
            </a:r>
            <a:r>
              <a:rPr lang="en-US" dirty="0"/>
              <a:t>s/%s/%s</a:t>
            </a:r>
          </a:p>
          <a:p>
            <a:r>
              <a:rPr lang="th-TH" dirty="0"/>
              <a:t>ตัวอย่างการใช้เช่น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52633" y="3184477"/>
            <a:ext cx="7239000" cy="33584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 &lt;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stdio.h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&gt;</a:t>
            </a:r>
          </a:p>
          <a:p>
            <a:pPr eaLnBrk="1" hangingPunct="1"/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main( )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char ch1, ch2, ch3; 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("Enter three characters:  ");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scanf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("%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c%c%c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", &amp;ch1, &amp;ch2, &amp;ch3);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("The characters are %c, %c, and %c\n",ch1,ch2,ch3);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return 0;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61361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การรับข้อมูลทีละอักขระด้วย </a:t>
            </a:r>
            <a:r>
              <a:rPr lang="en-US" dirty="0" err="1"/>
              <a:t>getchar</a:t>
            </a:r>
            <a:r>
              <a:rPr lang="en-US" dirty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7"/>
            <a:ext cx="8596668" cy="4553756"/>
          </a:xfrm>
        </p:spPr>
        <p:txBody>
          <a:bodyPr/>
          <a:lstStyle/>
          <a:p>
            <a:r>
              <a:rPr lang="th-TH" dirty="0"/>
              <a:t>ฟังก์ชัน </a:t>
            </a:r>
            <a:r>
              <a:rPr lang="en-US" dirty="0" err="1"/>
              <a:t>getchar</a:t>
            </a:r>
            <a:r>
              <a:rPr lang="en-US" dirty="0"/>
              <a:t>() </a:t>
            </a:r>
            <a:r>
              <a:rPr lang="th-TH" dirty="0"/>
              <a:t>ใช้รับอักขระจากคีย์บอร์ด โดยสามารถรับได้ครั้งละหนึ่งอักขระเท่านั้น</a:t>
            </a:r>
          </a:p>
          <a:p>
            <a:r>
              <a:rPr lang="th-TH" dirty="0"/>
              <a:t>รูปแบบคำสั่ง:</a:t>
            </a:r>
          </a:p>
          <a:p>
            <a:r>
              <a:rPr lang="th-TH" dirty="0"/>
              <a:t> </a:t>
            </a:r>
            <a:r>
              <a:rPr lang="en-US" dirty="0"/>
              <a:t>variable </a:t>
            </a:r>
            <a:r>
              <a:rPr lang="th-TH" dirty="0"/>
              <a:t>คือชื่อตัวแปรชนิดอักขระ ที่จะใช้เก็บค่าของอักขระที่รับเข้ามาจากทางคีย์บอร์ด </a:t>
            </a:r>
          </a:p>
          <a:p>
            <a:r>
              <a:rPr lang="th-TH" dirty="0"/>
              <a:t>ตัวอย่างการใช้เช่น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10134" y="2536151"/>
            <a:ext cx="3505200" cy="544512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= </a:t>
            </a: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26642" y="3764485"/>
            <a:ext cx="5029200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 &lt;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stdio.h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&gt;</a:t>
            </a:r>
          </a:p>
          <a:p>
            <a:pPr eaLnBrk="1" hangingPunct="1"/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main( )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char c; 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("Enter a letter:  ");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c = 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getchar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("You entered: %c", c);	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return 0;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79618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การรับข้อมูลทีละอักขระด้วย </a:t>
            </a:r>
            <a:r>
              <a:rPr lang="en-US" dirty="0" smtClean="0"/>
              <a:t>_</a:t>
            </a:r>
            <a:r>
              <a:rPr lang="en-US" dirty="0" err="1" smtClean="0"/>
              <a:t>getch</a:t>
            </a:r>
            <a:r>
              <a:rPr lang="en-US" dirty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3141"/>
            <a:ext cx="8876099" cy="4458222"/>
          </a:xfrm>
        </p:spPr>
        <p:txBody>
          <a:bodyPr/>
          <a:lstStyle/>
          <a:p>
            <a:r>
              <a:rPr lang="th-TH" dirty="0"/>
              <a:t>ฟังก์ชัน </a:t>
            </a:r>
            <a:r>
              <a:rPr lang="en-US" dirty="0" smtClean="0"/>
              <a:t>_</a:t>
            </a:r>
            <a:r>
              <a:rPr lang="en-US" dirty="0" err="1" smtClean="0"/>
              <a:t>getch</a:t>
            </a:r>
            <a:r>
              <a:rPr lang="en-US" dirty="0"/>
              <a:t>() </a:t>
            </a:r>
            <a:r>
              <a:rPr lang="th-TH" dirty="0"/>
              <a:t>ใช้รับอักขระจากคีย์บอร์ด ได้ครั้งละหนึ่งอักขระ เช่นเดียวกับฟังก์ชัน </a:t>
            </a:r>
            <a:r>
              <a:rPr lang="en-US" dirty="0" err="1"/>
              <a:t>getchar</a:t>
            </a:r>
            <a:r>
              <a:rPr lang="en-US" dirty="0"/>
              <a:t>() </a:t>
            </a:r>
            <a:r>
              <a:rPr lang="th-TH" dirty="0"/>
              <a:t>แต่จะแตกต่างกันตรงที่การรับข้อมูลด้วยฟังก์ชัน </a:t>
            </a:r>
            <a:r>
              <a:rPr lang="en-US" dirty="0" smtClean="0"/>
              <a:t>_</a:t>
            </a:r>
            <a:r>
              <a:rPr lang="en-US" dirty="0" err="1" smtClean="0"/>
              <a:t>getch</a:t>
            </a:r>
            <a:r>
              <a:rPr lang="en-US" dirty="0" smtClean="0"/>
              <a:t>() </a:t>
            </a:r>
            <a:r>
              <a:rPr lang="th-TH" dirty="0"/>
              <a:t>เมื่อผู้ใช้กรอกข้อมูลเข้ามา 1 อักขระแล้ว โปรแกรมจะทำงานต่อทันที</a:t>
            </a:r>
            <a:r>
              <a:rPr lang="th-TH" dirty="0" smtClean="0"/>
              <a:t>โดย</a:t>
            </a:r>
            <a:r>
              <a:rPr lang="en-US" dirty="0" smtClean="0"/>
              <a:t>       </a:t>
            </a:r>
            <a:r>
              <a:rPr lang="th-TH" b="1" dirty="0" smtClean="0"/>
              <a:t>ไม่</a:t>
            </a:r>
            <a:r>
              <a:rPr lang="th-TH" b="1" dirty="0"/>
              <a:t>ต้องกดปุ่ม </a:t>
            </a:r>
            <a:r>
              <a:rPr lang="en-US" b="1" dirty="0"/>
              <a:t>Enter  </a:t>
            </a:r>
            <a:r>
              <a:rPr lang="th-TH" dirty="0"/>
              <a:t>และอักขระที่กรอกจะไม่แสดงขึ้นมาให้เห็นบนหน้าจอ</a:t>
            </a:r>
          </a:p>
          <a:p>
            <a:r>
              <a:rPr lang="th-TH" dirty="0" smtClean="0"/>
              <a:t>รูปแบบ</a:t>
            </a:r>
            <a:r>
              <a:rPr lang="th-TH" dirty="0"/>
              <a:t>คำสั่ง</a:t>
            </a:r>
            <a:r>
              <a:rPr lang="th-TH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th-TH" dirty="0" smtClean="0"/>
              <a:t>ฟังก์ชัน </a:t>
            </a:r>
            <a:r>
              <a:rPr lang="en-US" dirty="0" err="1" smtClean="0"/>
              <a:t>getch</a:t>
            </a:r>
            <a:r>
              <a:rPr lang="en-US" dirty="0" smtClean="0"/>
              <a:t>() </a:t>
            </a:r>
            <a:r>
              <a:rPr lang="th-TH" dirty="0" smtClean="0"/>
              <a:t>จำเป็นต้องทำการ </a:t>
            </a: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81867" y="3801993"/>
            <a:ext cx="3505200" cy="544513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= </a:t>
            </a:r>
            <a:r>
              <a:rPr lang="en-US" altLang="th-T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th-TH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getch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4385077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การรับข้อมูลเป็นข้อความด้วย </a:t>
            </a:r>
            <a:r>
              <a:rPr lang="en-US" altLang="th-TH" dirty="0"/>
              <a:t>gets(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91"/>
            <a:ext cx="8596668" cy="3880773"/>
          </a:xfrm>
        </p:spPr>
        <p:txBody>
          <a:bodyPr/>
          <a:lstStyle/>
          <a:p>
            <a:r>
              <a:rPr lang="th-TH" dirty="0"/>
              <a:t>ฟังก์ชัน </a:t>
            </a:r>
            <a:r>
              <a:rPr lang="en-US" dirty="0"/>
              <a:t>gets() </a:t>
            </a:r>
            <a:r>
              <a:rPr lang="th-TH" dirty="0"/>
              <a:t>ใช้รับข้อมูลที่เป็นข้อความเข้ามาทางคีย์บอร์ด</a:t>
            </a:r>
          </a:p>
          <a:p>
            <a:r>
              <a:rPr lang="th-TH" dirty="0"/>
              <a:t>รูปแบบคำสั่ง:</a:t>
            </a:r>
          </a:p>
          <a:p>
            <a:r>
              <a:rPr lang="th-TH" dirty="0"/>
              <a:t> </a:t>
            </a:r>
            <a:r>
              <a:rPr lang="en-US" dirty="0" err="1"/>
              <a:t>str</a:t>
            </a:r>
            <a:r>
              <a:rPr lang="en-US" dirty="0"/>
              <a:t> </a:t>
            </a:r>
            <a:r>
              <a:rPr lang="th-TH" dirty="0"/>
              <a:t>คือ ตัวแปรที่จะใช้เก็บข้อความ ซึ่งเราต้องสร้างเตรียมไว้ก่อนที่จะเรียกฟังก์ชัน </a:t>
            </a:r>
            <a:r>
              <a:rPr lang="en-US" dirty="0"/>
              <a:t>gets( ) </a:t>
            </a:r>
          </a:p>
          <a:p>
            <a:r>
              <a:rPr lang="th-TH" dirty="0"/>
              <a:t>ตัวอย่างการใช้เช่น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91385" y="3480724"/>
            <a:ext cx="5029200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#include&lt;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stdio.h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&gt;</a:t>
            </a:r>
          </a:p>
          <a:p>
            <a:pPr eaLnBrk="1" hangingPunct="1"/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main( )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char message[30]; 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("Enter a message:  ");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gets(message);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en-US" altLang="th-TH" sz="1900" dirty="0" err="1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printf</a:t>
            </a:r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("Your message is %s", message);	return 0;</a:t>
            </a:r>
          </a:p>
          <a:p>
            <a:pPr eaLnBrk="1" hangingPunct="1"/>
            <a:r>
              <a:rPr lang="en-US" altLang="th-TH" sz="1900" dirty="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43117" y="2161050"/>
            <a:ext cx="1981200" cy="544512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gets(</a:t>
            </a: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888476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 smtClean="0"/>
              <a:t>คำสั่งในการรับและแสดงผล</a:t>
            </a:r>
          </a:p>
          <a:p>
            <a:r>
              <a:rPr lang="th-TH" dirty="0" smtClean="0"/>
              <a:t>การแสดงผลออกทางหน้าจอด้วย </a:t>
            </a:r>
            <a:r>
              <a:rPr lang="en-US" b="1" dirty="0" err="1"/>
              <a:t>p</a:t>
            </a:r>
            <a:r>
              <a:rPr lang="en-US" b="1" dirty="0" err="1" smtClean="0"/>
              <a:t>rintf</a:t>
            </a:r>
            <a:endParaRPr lang="en-US" b="1" dirty="0" smtClean="0"/>
          </a:p>
          <a:p>
            <a:r>
              <a:rPr lang="th-TH" dirty="0" smtClean="0"/>
              <a:t>รหัสรูปแบบและรหัสควบคุมการแสดงผลในภาษาซี</a:t>
            </a:r>
          </a:p>
          <a:p>
            <a:r>
              <a:rPr lang="th-TH" dirty="0" smtClean="0"/>
              <a:t>การ</a:t>
            </a:r>
            <a:r>
              <a:rPr lang="th-TH" dirty="0"/>
              <a:t>แสดงผลออกทางหน้าจอด้วย </a:t>
            </a:r>
            <a:r>
              <a:rPr lang="en-US" b="1" dirty="0" err="1" smtClean="0"/>
              <a:t>putchar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b="1" dirty="0" smtClean="0"/>
              <a:t>puts</a:t>
            </a:r>
          </a:p>
          <a:p>
            <a:r>
              <a:rPr lang="th-TH" dirty="0"/>
              <a:t>การรับข้อมูลจากคีย์บอร์ดด้วย </a:t>
            </a:r>
            <a:r>
              <a:rPr lang="en-US" b="1" dirty="0" err="1" smtClean="0"/>
              <a:t>scanf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th-TH" dirty="0"/>
              <a:t>การรับข้อมูลจากคีย์บอร์ดด้วย </a:t>
            </a:r>
            <a:r>
              <a:rPr lang="en-US" b="1" dirty="0" err="1" smtClean="0"/>
              <a:t>getchar</a:t>
            </a:r>
            <a:r>
              <a:rPr lang="en-US" dirty="0" smtClean="0"/>
              <a:t>, </a:t>
            </a:r>
            <a:r>
              <a:rPr lang="en-US" b="1" dirty="0" err="1" smtClean="0"/>
              <a:t>getch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b="1" dirty="0" smtClean="0"/>
              <a:t>gets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คำสั่งในการรับและแสดงผลข้อมูล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ในภาษา </a:t>
            </a:r>
            <a:r>
              <a:rPr lang="en-US" dirty="0"/>
              <a:t>C </a:t>
            </a:r>
            <a:r>
              <a:rPr lang="th-TH" dirty="0"/>
              <a:t>การรับและการแสดงผลข้อมูลจะอาศัยการเรียกใช้ฟังก์ชันมาทำงาน</a:t>
            </a:r>
          </a:p>
          <a:p>
            <a:r>
              <a:rPr lang="th-TH" dirty="0"/>
              <a:t>ฟังก์ชันมาตรฐาน ได้แก่ฟังก์ชัน </a:t>
            </a:r>
            <a:r>
              <a:rPr lang="en-US" dirty="0" err="1"/>
              <a:t>printf</a:t>
            </a:r>
            <a:r>
              <a:rPr lang="en-US" dirty="0" smtClean="0"/>
              <a:t>(), </a:t>
            </a:r>
            <a:r>
              <a:rPr lang="en-US" dirty="0" err="1"/>
              <a:t>scanf</a:t>
            </a:r>
            <a:r>
              <a:rPr lang="en-US" dirty="0"/>
              <a:t>()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th-TH" dirty="0"/>
              <a:t>ฟังก์ชันที่เก็บไว้ใน </a:t>
            </a:r>
            <a:r>
              <a:rPr lang="en-US" dirty="0"/>
              <a:t>I/O library </a:t>
            </a:r>
            <a:r>
              <a:rPr lang="th-TH" dirty="0"/>
              <a:t>ได้แก่ </a:t>
            </a:r>
            <a:r>
              <a:rPr lang="en-US" dirty="0" err="1"/>
              <a:t>putchar</a:t>
            </a:r>
            <a:r>
              <a:rPr lang="en-US" dirty="0"/>
              <a:t>(), puts(), </a:t>
            </a:r>
            <a:r>
              <a:rPr lang="en-US" dirty="0" err="1"/>
              <a:t>getchar</a:t>
            </a:r>
            <a:r>
              <a:rPr lang="en-US" dirty="0"/>
              <a:t>( ),  </a:t>
            </a:r>
            <a:r>
              <a:rPr lang="en-US" dirty="0" err="1"/>
              <a:t>getch</a:t>
            </a:r>
            <a:r>
              <a:rPr lang="en-US" dirty="0"/>
              <a:t>( ), gets( ) etc. </a:t>
            </a:r>
            <a:r>
              <a:rPr lang="th-TH" dirty="0"/>
              <a:t>โดยเวลาเรียกใช้ฟังก์ชันเหล่านี้จะต้องบอกให้ </a:t>
            </a:r>
            <a:r>
              <a:rPr lang="en-US" dirty="0"/>
              <a:t>C compiler </a:t>
            </a:r>
            <a:r>
              <a:rPr lang="th-TH" dirty="0"/>
              <a:t>รับรู้ โดยใช้คำสั่ง #</a:t>
            </a:r>
            <a:r>
              <a:rPr lang="en-US" dirty="0"/>
              <a:t>include </a:t>
            </a:r>
            <a:r>
              <a:rPr lang="th-TH" dirty="0" err="1"/>
              <a:t>เฮดเดอร์</a:t>
            </a:r>
            <a:r>
              <a:rPr lang="th-TH" dirty="0"/>
              <a:t>ไฟล์ชื่อ </a:t>
            </a:r>
            <a:r>
              <a:rPr lang="en-US" dirty="0" err="1"/>
              <a:t>stdio.h</a:t>
            </a:r>
            <a:r>
              <a:rPr lang="en-US" dirty="0"/>
              <a:t> </a:t>
            </a:r>
            <a:r>
              <a:rPr lang="th-TH" dirty="0"/>
              <a:t>เข้ามาก่อน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97685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การแสดงผลออกทางหน้าจอด้วย </a:t>
            </a:r>
            <a:r>
              <a:rPr lang="en-US" dirty="0" err="1"/>
              <a:t>printf</a:t>
            </a:r>
            <a:r>
              <a:rPr lang="en-US" dirty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731"/>
            <a:ext cx="8596668" cy="44036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dirty="0"/>
              <a:t>รูปแบบคำสั่ง:</a:t>
            </a:r>
            <a:endParaRPr lang="en-US" dirty="0"/>
          </a:p>
          <a:p>
            <a:pPr lvl="1">
              <a:defRPr/>
            </a:pPr>
            <a:r>
              <a:rPr lang="en-US" sz="3200" b="1" dirty="0"/>
              <a:t>control</a:t>
            </a:r>
            <a:r>
              <a:rPr lang="en-US" sz="3200" dirty="0"/>
              <a:t> </a:t>
            </a:r>
            <a:r>
              <a:rPr lang="th-TH" sz="3200" dirty="0"/>
              <a:t>คือส่วนที่ใช้ควบคุมการแสดงผลใน 3 รูปแบบ ได้แก่ </a:t>
            </a:r>
            <a:endParaRPr lang="en-US" sz="3200" dirty="0"/>
          </a:p>
          <a:p>
            <a:pPr marL="1371600" lvl="2" indent="-457200">
              <a:buFont typeface="+mj-lt"/>
              <a:buAutoNum type="arabicParenR"/>
              <a:defRPr/>
            </a:pPr>
            <a:r>
              <a:rPr lang="th-TH" sz="2800" dirty="0"/>
              <a:t>ข้อความธรรมดา</a:t>
            </a:r>
          </a:p>
          <a:p>
            <a:pPr marL="1371600" lvl="2" indent="-457200">
              <a:buFont typeface="+mj-lt"/>
              <a:buAutoNum type="arabicParenR"/>
              <a:defRPr/>
            </a:pPr>
            <a:r>
              <a:rPr lang="th-TH" sz="2800" dirty="0"/>
              <a:t>รหัสควบคุมรูปแบบ(</a:t>
            </a:r>
            <a:r>
              <a:rPr lang="en-US" sz="2800" dirty="0"/>
              <a:t>Place Holder or Format code) </a:t>
            </a:r>
            <a:r>
              <a:rPr lang="th-TH" sz="2800" dirty="0"/>
              <a:t>เช่น %</a:t>
            </a:r>
            <a:r>
              <a:rPr lang="en-US" sz="2800" dirty="0"/>
              <a:t>d, %f </a:t>
            </a:r>
            <a:endParaRPr lang="th-TH" sz="2800" dirty="0"/>
          </a:p>
          <a:p>
            <a:pPr marL="1371600" lvl="2" indent="-457200">
              <a:buFont typeface="+mj-lt"/>
              <a:buAutoNum type="arabicParenR"/>
              <a:defRPr/>
            </a:pPr>
            <a:r>
              <a:rPr lang="th-TH" sz="2800" dirty="0"/>
              <a:t>อักขระควบคุมการแสดงผล (\</a:t>
            </a:r>
            <a:r>
              <a:rPr lang="en-US" sz="2800" dirty="0"/>
              <a:t>n, \t)</a:t>
            </a:r>
          </a:p>
          <a:p>
            <a:pPr marL="971550" lvl="1" indent="-457200">
              <a:buNone/>
              <a:defRPr/>
            </a:pPr>
            <a:endParaRPr lang="en-US" sz="600" dirty="0"/>
          </a:p>
          <a:p>
            <a:pPr marL="971550" lvl="1" indent="-457200">
              <a:buNone/>
              <a:defRPr/>
            </a:pPr>
            <a:r>
              <a:rPr lang="th-TH" sz="3200" dirty="0"/>
              <a:t>โดยส่วนเหล่านี้จะต้องเขียนไว้ภายในเครื่องหมาย </a:t>
            </a:r>
            <a:r>
              <a:rPr lang="en-US" sz="3200" dirty="0"/>
              <a:t>“ …” (Double quote)</a:t>
            </a:r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5862" y="1637731"/>
            <a:ext cx="3886200" cy="544513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(“control”, value);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574369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การแสดงผลออกทางหน้าจอด้วย </a:t>
            </a:r>
            <a:r>
              <a:rPr lang="en-US" dirty="0" err="1"/>
              <a:t>printf</a:t>
            </a:r>
            <a:r>
              <a:rPr lang="en-US" dirty="0"/>
              <a:t>( )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h-TH" sz="3600" b="1" dirty="0"/>
              <a:t>value</a:t>
            </a:r>
            <a:r>
              <a:rPr lang="en-US" altLang="th-TH" sz="3600" dirty="0"/>
              <a:t> </a:t>
            </a:r>
            <a:r>
              <a:rPr lang="th-TH" altLang="th-TH" sz="3600" dirty="0"/>
              <a:t>คือ ค่าของตัวแปร นิพจน์ หรือสิ่งที่ต้องการจะแสดงผล</a:t>
            </a:r>
            <a:endParaRPr lang="en-US" altLang="th-TH" sz="3600" dirty="0"/>
          </a:p>
          <a:p>
            <a:r>
              <a:rPr lang="th-TH" altLang="th-TH" dirty="0"/>
              <a:t>ตัวอย่างการใช้เช่น</a:t>
            </a:r>
          </a:p>
          <a:p>
            <a:pPr lvl="1">
              <a:buNone/>
            </a:pPr>
            <a:r>
              <a:rPr lang="th-TH" altLang="th-TH" sz="3200" dirty="0"/>
              <a:t>			</a:t>
            </a:r>
            <a:r>
              <a:rPr lang="en-US" altLang="th-TH" sz="3200" dirty="0" err="1"/>
              <a:t>printf</a:t>
            </a:r>
            <a:r>
              <a:rPr lang="en-US" altLang="th-TH" sz="3200" dirty="0"/>
              <a:t>(“Hello World.\n”);</a:t>
            </a:r>
          </a:p>
          <a:p>
            <a:pPr lvl="1">
              <a:buNone/>
            </a:pPr>
            <a:r>
              <a:rPr lang="en-US" altLang="th-TH" sz="600" dirty="0"/>
              <a:t>	            </a:t>
            </a:r>
            <a:endParaRPr lang="th-TH" altLang="th-TH" sz="600" dirty="0"/>
          </a:p>
          <a:p>
            <a:pPr lvl="1">
              <a:buNone/>
            </a:pPr>
            <a:r>
              <a:rPr lang="th-TH" altLang="th-TH" sz="3200" dirty="0"/>
              <a:t>			</a:t>
            </a:r>
            <a:r>
              <a:rPr lang="en-US" altLang="th-TH" sz="3200" dirty="0" err="1"/>
              <a:t>printf</a:t>
            </a:r>
            <a:r>
              <a:rPr lang="en-US" altLang="th-TH" sz="3200" dirty="0"/>
              <a:t>(“Sum = %d”, a + b);</a:t>
            </a:r>
          </a:p>
          <a:p>
            <a:pPr lvl="1">
              <a:buNone/>
            </a:pPr>
            <a:r>
              <a:rPr lang="en-US" altLang="th-TH" sz="600" dirty="0"/>
              <a:t>		          </a:t>
            </a:r>
            <a:endParaRPr lang="th-TH" altLang="th-TH" sz="600" dirty="0"/>
          </a:p>
          <a:p>
            <a:pPr lvl="1">
              <a:buNone/>
            </a:pPr>
            <a:r>
              <a:rPr lang="th-TH" altLang="th-TH" sz="3200" dirty="0"/>
              <a:t>			</a:t>
            </a:r>
            <a:r>
              <a:rPr lang="en-US" altLang="th-TH" sz="3200" dirty="0" err="1"/>
              <a:t>printf</a:t>
            </a:r>
            <a:r>
              <a:rPr lang="en-US" altLang="th-TH" sz="3200" dirty="0"/>
              <a:t>(“Sum is %d = %d + %d”, a + </a:t>
            </a:r>
            <a:r>
              <a:rPr lang="en-US" altLang="th-TH" sz="3200" dirty="0" err="1"/>
              <a:t>b,a,b</a:t>
            </a:r>
            <a:r>
              <a:rPr lang="en-US" altLang="th-TH" sz="3200" dirty="0"/>
              <a:t>);</a:t>
            </a:r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52214" y="1523207"/>
            <a:ext cx="3886200" cy="544513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(“control”, value);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867369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th-TH" dirty="0"/>
              <a:t>รหัสรูปแบบในภาษา</a:t>
            </a:r>
            <a:r>
              <a:rPr lang="en-US" dirty="0"/>
              <a:t> C</a:t>
            </a:r>
            <a:r>
              <a:rPr lang="th-TH" dirty="0"/>
              <a:t> </a:t>
            </a:r>
            <a:r>
              <a:rPr lang="en-US" dirty="0"/>
              <a:t>(Place Holder &amp; Format Code)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60400"/>
            <a:ext cx="8596668" cy="4540108"/>
          </a:xfrm>
        </p:spPr>
        <p:txBody>
          <a:bodyPr/>
          <a:lstStyle/>
          <a:p>
            <a:r>
              <a:rPr lang="th-TH" altLang="th-TH" dirty="0"/>
              <a:t>ใช้เพื่อควบคุมการแสดงผลตัวแปร นิพจน์ออกทางหน้าจอ โดยพิจารณาให้</a:t>
            </a:r>
            <a:r>
              <a:rPr lang="th-TH" altLang="th-TH" dirty="0">
                <a:solidFill>
                  <a:srgbClr val="FF0000"/>
                </a:solidFill>
              </a:rPr>
              <a:t>สอดคล้องกับทั้งชนิดและค่าของข้อมูลที่ต้องการจะแสดงออก</a:t>
            </a:r>
            <a:endParaRPr lang="en-US" altLang="th-TH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21771"/>
              </p:ext>
            </p:extLst>
          </p:nvPr>
        </p:nvGraphicFramePr>
        <p:xfrm>
          <a:off x="663402" y="1721821"/>
          <a:ext cx="8610600" cy="4700588"/>
        </p:xfrm>
        <a:graphic>
          <a:graphicData uri="http://schemas.openxmlformats.org/drawingml/2006/table">
            <a:tbl>
              <a:tblPr/>
              <a:tblGrid>
                <a:gridCol w="1351665"/>
                <a:gridCol w="7258935"/>
              </a:tblGrid>
              <a:tr h="507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รหัสรูปแบบ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การนำไปใช้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สำหรับแสดงผลเลขจำนวน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เต็ม</a:t>
                      </a:r>
                      <a:r>
                        <a:rPr lang="th-TH" sz="17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7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short, </a:t>
                      </a:r>
                      <a:r>
                        <a:rPr lang="en-US" sz="17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unsigned </a:t>
                      </a:r>
                      <a:r>
                        <a:rPr lang="en-US" sz="17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short, long, unsigned long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สำหรับแสดงผลเลขจำนวน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เต็ม</a:t>
                      </a:r>
                      <a:r>
                        <a:rPr lang="th-TH" sz="17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บวก 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7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unsigned </a:t>
                      </a:r>
                      <a:r>
                        <a:rPr lang="en-US" sz="17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short, unsigned long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สำหรับแสดงผลออกมาในแบบเลขฐานแปด</a:t>
                      </a:r>
                      <a:endParaRPr lang="en-US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สำหรับแสดงผลออกมาในแบบเลขฐานสิบหก</a:t>
                      </a:r>
                      <a:endParaRPr lang="en-US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เลขทศนิยม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</a:rPr>
                        <a:t>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7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float, double, long double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สำหรับแสดงผลตัวเลขทศนิยมออกมาในแบบของ</a:t>
                      </a:r>
                      <a:r>
                        <a:rPr lang="th-TH" sz="1700" dirty="0" smtClean="0">
                          <a:latin typeface="Times New Roman" pitchFamily="18" charset="0"/>
                          <a:ea typeface="Calibri"/>
                        </a:rPr>
                        <a:t>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 </a:t>
                      </a: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หรือ</a:t>
                      </a:r>
                      <a:r>
                        <a:rPr lang="th-TH" sz="17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ยกกำลัง</a:t>
                      </a:r>
                      <a:r>
                        <a:rPr lang="th-TH" sz="1700" dirty="0" smtClean="0">
                          <a:latin typeface="Times New Roman" pitchFamily="18" charset="0"/>
                          <a:ea typeface="Calibri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(float, double, long double)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อักขระ</a:t>
                      </a:r>
                      <a:r>
                        <a:rPr lang="th-TH" sz="17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 ตัว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(char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</a:t>
                      </a:r>
                      <a:r>
                        <a:rPr lang="th-TH" sz="17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ข้อความ </a:t>
                      </a: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หรือ</a:t>
                      </a:r>
                      <a:r>
                        <a:rPr lang="th-TH" sz="17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th-TH" sz="17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อักขระมากกว่า 1 ตัว 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7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string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สำหรับแสดงผลตัวชี้ตำแหน่ง</a:t>
                      </a:r>
                      <a:r>
                        <a:rPr lang="en-US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(pointer)</a:t>
                      </a:r>
                      <a:endParaRPr lang="en-US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961158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รหัสรูปแบบในภาษา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(</a:t>
            </a:r>
            <a:r>
              <a:rPr lang="en-US" dirty="0"/>
              <a:t>Place Holder &amp; Format Code</a:t>
            </a:r>
            <a:r>
              <a:rPr lang="th-TH" dirty="0" smtClean="0"/>
              <a:t>)</a:t>
            </a:r>
            <a:r>
              <a:rPr lang="en-US" dirty="0" smtClean="0"/>
              <a:t>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การแสดงผลในรูปแบบตัวเลขทศนิยม เราสามารถกำหนดจำนวนหลักหลังจุดทศนิยมได้ โดยใช้รูปแบบ </a:t>
            </a:r>
            <a:r>
              <a:rPr lang="th-TH" dirty="0" smtClean="0"/>
              <a:t>เช่น</a:t>
            </a:r>
            <a:endParaRPr lang="th-TH" dirty="0"/>
          </a:p>
          <a:p>
            <a:r>
              <a:rPr lang="th-TH" dirty="0"/>
              <a:t>	%.</a:t>
            </a:r>
            <a:r>
              <a:rPr lang="en-US" dirty="0" err="1"/>
              <a:t>nf</a:t>
            </a:r>
            <a:r>
              <a:rPr lang="en-US" dirty="0"/>
              <a:t> </a:t>
            </a:r>
            <a:r>
              <a:rPr lang="th-TH" dirty="0"/>
              <a:t>คือการแสดงผลออกมาเป็นทศนิยมที่มีตัวเลขหลังจุด </a:t>
            </a:r>
            <a:r>
              <a:rPr lang="en-US" dirty="0"/>
              <a:t>n </a:t>
            </a:r>
            <a:r>
              <a:rPr lang="th-TH" dirty="0"/>
              <a:t>ตัว เช่น %.3</a:t>
            </a:r>
            <a:r>
              <a:rPr lang="en-US" dirty="0"/>
              <a:t>f </a:t>
            </a:r>
            <a:r>
              <a:rPr lang="th-TH" dirty="0"/>
              <a:t>จะแสดงตัวเลขหลังจุดทศนิยม 3 หลัก อย่างเช่น </a:t>
            </a:r>
            <a:r>
              <a:rPr lang="th-TH" dirty="0" smtClean="0"/>
              <a:t>12.345</a:t>
            </a:r>
            <a:endParaRPr lang="th-TH" dirty="0"/>
          </a:p>
          <a:p>
            <a:r>
              <a:rPr lang="th-TH" dirty="0"/>
              <a:t>	 %.</a:t>
            </a:r>
            <a:r>
              <a:rPr lang="en-US" dirty="0"/>
              <a:t>ne </a:t>
            </a:r>
            <a:r>
              <a:rPr lang="th-TH" dirty="0"/>
              <a:t>คือการแสดงผลออกมาในรูปทศนิยมเลขยกกำลังในรูป </a:t>
            </a:r>
            <a:r>
              <a:rPr lang="en-US" dirty="0"/>
              <a:t>e </a:t>
            </a:r>
            <a:r>
              <a:rPr lang="th-TH" dirty="0"/>
              <a:t>และมีตัวเลขหลังจุดทศนิยม </a:t>
            </a:r>
            <a:r>
              <a:rPr lang="en-US" dirty="0"/>
              <a:t>n </a:t>
            </a:r>
            <a:r>
              <a:rPr lang="th-TH" dirty="0"/>
              <a:t>ตัว เช่น %.3</a:t>
            </a:r>
            <a:r>
              <a:rPr lang="en-US" dirty="0"/>
              <a:t>e </a:t>
            </a:r>
            <a:r>
              <a:rPr lang="th-TH" dirty="0"/>
              <a:t>จะแสดงตัวเลขหลังจุดทศนิยม 3 หลัก อย่างเช่น 1.256</a:t>
            </a:r>
            <a:r>
              <a:rPr lang="en-US" dirty="0"/>
              <a:t>e + 02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3543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อักขระควบคุมการแสดงผล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9962"/>
            <a:ext cx="8596668" cy="3880773"/>
          </a:xfrm>
        </p:spPr>
        <p:txBody>
          <a:bodyPr/>
          <a:lstStyle/>
          <a:p>
            <a:r>
              <a:rPr lang="th-TH" dirty="0"/>
              <a:t>ช่วยในการจัดข้อความที่จะแสดงให้เป็นระเบียบ โดยต้องใส่ไว้ภายในเครื่องหมาย “…” มีดังต่อไปนี้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36631"/>
              </p:ext>
            </p:extLst>
          </p:nvPr>
        </p:nvGraphicFramePr>
        <p:xfrm>
          <a:off x="1066799" y="2514600"/>
          <a:ext cx="7961597" cy="4009032"/>
        </p:xfrm>
        <a:graphic>
          <a:graphicData uri="http://schemas.openxmlformats.org/drawingml/2006/table">
            <a:tbl>
              <a:tblPr/>
              <a:tblGrid>
                <a:gridCol w="2371540"/>
                <a:gridCol w="5590057"/>
              </a:tblGrid>
              <a:tr h="1145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อักขระควบคุมการแสดงผล</a:t>
                      </a:r>
                      <a:endParaRPr lang="en-US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ความหมาย</a:t>
                      </a:r>
                      <a:endParaRPr lang="en-US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\n</a:t>
                      </a: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ขึ้นบรรทัดใหม่</a:t>
                      </a:r>
                      <a:endParaRPr lang="en-US" sz="2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\t</a:t>
                      </a: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เว้นช่องว่างเป็นระยะ</a:t>
                      </a:r>
                      <a:r>
                        <a:rPr lang="th-TH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 </a:t>
                      </a:r>
                      <a:r>
                        <a:rPr lang="en-US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tab (6 </a:t>
                      </a:r>
                      <a:r>
                        <a:rPr lang="th-TH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ตัวอักษร)</a:t>
                      </a:r>
                      <a:endParaRPr lang="en-US" sz="2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\r</a:t>
                      </a: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กำหนดให้</a:t>
                      </a:r>
                      <a:r>
                        <a:rPr lang="th-TH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cursor</a:t>
                      </a:r>
                      <a:r>
                        <a:rPr lang="th-TH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ไปอยู่ที่ต้นบรรทัด</a:t>
                      </a:r>
                      <a:r>
                        <a:rPr lang="en-US" sz="23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2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\f</a:t>
                      </a: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เว้นช่องว่างเป็นระยะ 1 หน้าจอ</a:t>
                      </a:r>
                      <a:endParaRPr lang="en-US" sz="2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\b</a:t>
                      </a: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2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ลบอักขระตัวสุดท้ายออก</a:t>
                      </a:r>
                      <a:endParaRPr lang="en-US" sz="2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6228" marR="76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410673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การแสดงผลออกทางหน้าจอด้วย </a:t>
            </a:r>
            <a:r>
              <a:rPr lang="en-US" altLang="th-TH" dirty="0" err="1"/>
              <a:t>putchar</a:t>
            </a:r>
            <a:r>
              <a:rPr lang="en-US" altLang="th-TH" dirty="0"/>
              <a:t>(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201"/>
            <a:ext cx="8596668" cy="3880773"/>
          </a:xfrm>
        </p:spPr>
        <p:txBody>
          <a:bodyPr>
            <a:normAutofit/>
          </a:bodyPr>
          <a:lstStyle/>
          <a:p>
            <a:r>
              <a:rPr lang="th-TH" altLang="th-TH" sz="2800" dirty="0"/>
              <a:t>ในภาษา</a:t>
            </a:r>
            <a:r>
              <a:rPr lang="en-US" altLang="th-TH" sz="2800" dirty="0"/>
              <a:t> C </a:t>
            </a:r>
            <a:r>
              <a:rPr lang="th-TH" altLang="th-TH" sz="2800" dirty="0"/>
              <a:t>นอกเหนือจากการเรียกฟังก์ชัน </a:t>
            </a:r>
            <a:r>
              <a:rPr lang="en-US" altLang="th-TH" sz="2800" dirty="0" err="1"/>
              <a:t>printf</a:t>
            </a:r>
            <a:r>
              <a:rPr lang="en-US" altLang="th-TH" sz="2800" dirty="0"/>
              <a:t>( ) </a:t>
            </a:r>
            <a:r>
              <a:rPr lang="th-TH" altLang="th-TH" sz="2800" dirty="0"/>
              <a:t>พร้อมกับกำหนดรหัสรูปแบบ %</a:t>
            </a:r>
            <a:r>
              <a:rPr lang="en-US" altLang="th-TH" sz="2800" dirty="0"/>
              <a:t>c </a:t>
            </a:r>
            <a:r>
              <a:rPr lang="th-TH" altLang="th-TH" sz="2800" dirty="0"/>
              <a:t>เพื่อใช้สำหรับการแสดงผลอักขระออกทางหน้าจอแล้ว เรายังมีฟังก์ชันที่ใช้สำหรับแสดงผลอักขระโดยเฉพาะ</a:t>
            </a:r>
            <a:r>
              <a:rPr lang="en-US" altLang="th-TH" sz="2800" dirty="0"/>
              <a:t> </a:t>
            </a:r>
            <a:r>
              <a:rPr lang="th-TH" altLang="th-TH" sz="2800" dirty="0"/>
              <a:t>ได้แก่ฟังก์ชัน </a:t>
            </a:r>
            <a:r>
              <a:rPr lang="en-US" altLang="th-TH" sz="2800" dirty="0" err="1"/>
              <a:t>putchar</a:t>
            </a:r>
            <a:r>
              <a:rPr lang="en-US" altLang="th-TH" sz="2800" dirty="0"/>
              <a:t>( ) </a:t>
            </a:r>
          </a:p>
          <a:p>
            <a:r>
              <a:rPr lang="th-TH" altLang="th-TH" sz="2800" dirty="0"/>
              <a:t>รูปแบบคำสั่ง:</a:t>
            </a:r>
            <a:endParaRPr lang="en-US" altLang="th-TH" sz="2800" dirty="0"/>
          </a:p>
          <a:p>
            <a:pPr lvl="1"/>
            <a:endParaRPr lang="en-US" altLang="th-TH" sz="2400" dirty="0"/>
          </a:p>
          <a:p>
            <a:r>
              <a:rPr lang="en-US" altLang="th-TH" b="1" dirty="0"/>
              <a:t>char</a:t>
            </a:r>
            <a:r>
              <a:rPr lang="en-US" altLang="th-TH" dirty="0"/>
              <a:t> </a:t>
            </a:r>
            <a:r>
              <a:rPr lang="th-TH" altLang="th-TH" dirty="0"/>
              <a:t>เป็นตัวแปรชนิด </a:t>
            </a:r>
            <a:r>
              <a:rPr lang="en-US" altLang="th-TH" dirty="0"/>
              <a:t>char </a:t>
            </a:r>
            <a:r>
              <a:rPr lang="th-TH" altLang="th-TH" dirty="0"/>
              <a:t>หรืออักขระ 1 อักขระ ที่เขียนภายในเครื่องหมาย ‘…’</a:t>
            </a:r>
            <a:endParaRPr lang="en-US" altLang="th-TH" dirty="0"/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07860" y="3222173"/>
            <a:ext cx="2971800" cy="544513"/>
          </a:xfrm>
          <a:prstGeom prst="rect">
            <a:avLst/>
          </a:prstGeom>
          <a:solidFill>
            <a:srgbClr val="FF9999"/>
          </a:soli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th-T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putchar</a:t>
            </a:r>
            <a:r>
              <a:rPr lang="en-US" altLang="th-T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(char);</a:t>
            </a:r>
            <a:endParaRPr lang="th-TH" altLang="th-TH" b="1" dirty="0">
              <a:latin typeface="Times New Roman" panose="02020603050405020304" pitchFamily="18" charset="0"/>
              <a:cs typeface="Cordia New" panose="020B0304020202020204" pitchFamily="34" charset="-34"/>
            </a:endParaRPr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196802" y="5477799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sz="3200" b="1" dirty="0">
                <a:latin typeface="+mn-lt"/>
                <a:cs typeface="+mn-cs"/>
              </a:rPr>
              <a:t>ฟังก์ชัน </a:t>
            </a:r>
            <a:r>
              <a:rPr lang="en-US" altLang="th-TH" sz="3200" b="1" dirty="0" err="1">
                <a:latin typeface="+mn-lt"/>
                <a:cs typeface="+mn-cs"/>
              </a:rPr>
              <a:t>putchar</a:t>
            </a:r>
            <a:r>
              <a:rPr lang="en-US" altLang="th-TH" sz="3200" b="1" dirty="0">
                <a:latin typeface="+mn-lt"/>
                <a:cs typeface="+mn-cs"/>
              </a:rPr>
              <a:t>()  </a:t>
            </a:r>
            <a:r>
              <a:rPr lang="th-TH" altLang="th-TH" sz="3200" dirty="0">
                <a:latin typeface="+mn-lt"/>
                <a:cs typeface="+mn-cs"/>
              </a:rPr>
              <a:t>ใช้สำหรับการแสดงผลอักขระ 1 อักขระ</a:t>
            </a:r>
          </a:p>
          <a:p>
            <a:pPr eaLnBrk="1" hangingPunct="1"/>
            <a:r>
              <a:rPr lang="th-TH" altLang="th-TH" sz="3200" dirty="0">
                <a:latin typeface="+mn-lt"/>
                <a:cs typeface="+mn-cs"/>
              </a:rPr>
              <a:t>		       ออกทางหน้าจอภาพ </a:t>
            </a:r>
          </a:p>
        </p:txBody>
      </p:sp>
    </p:spTree>
    <p:extLst>
      <p:ext uri="{BB962C8B-B14F-4D97-AF65-F5344CB8AC3E}">
        <p14:creationId xmlns:p14="http://schemas.microsoft.com/office/powerpoint/2010/main" val="55207132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881</TotalTime>
  <Words>1114</Words>
  <Application>Microsoft Office PowerPoint</Application>
  <PresentationFormat>Widescreen</PresentationFormat>
  <Paragraphs>167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Cordia New</vt:lpstr>
      <vt:lpstr>Lucida Console</vt:lpstr>
      <vt:lpstr>TH SarabunPSK</vt:lpstr>
      <vt:lpstr>Times New Roman</vt:lpstr>
      <vt:lpstr>Wingdings 3</vt:lpstr>
      <vt:lpstr>Facet</vt:lpstr>
      <vt:lpstr>บทที่ 5 อินพุตและเอาต์พุต</vt:lpstr>
      <vt:lpstr>Overview</vt:lpstr>
      <vt:lpstr>คำสั่งในการรับและแสดงผลข้อมูล</vt:lpstr>
      <vt:lpstr>การแสดงผลออกทางหน้าจอด้วย printf( )</vt:lpstr>
      <vt:lpstr>การแสดงผลออกทางหน้าจอด้วย printf( ) [cont.]</vt:lpstr>
      <vt:lpstr>รหัสรูปแบบในภาษา C (Place Holder &amp; Format Code) </vt:lpstr>
      <vt:lpstr>รหัสรูปแบบในภาษา C (Place Holder &amp; Format Code) [cont.]</vt:lpstr>
      <vt:lpstr>อักขระควบคุมการแสดงผล</vt:lpstr>
      <vt:lpstr>การแสดงผลออกทางหน้าจอด้วย putchar( )</vt:lpstr>
      <vt:lpstr>การแสดงผลออกทางหน้าจอด้วย putchar( ) [cont.]</vt:lpstr>
      <vt:lpstr>การแสดงผลออกเป็นข้อความด้วย puts( ) </vt:lpstr>
      <vt:lpstr>การรับข้อมูลจากคีย์บอร์ดด้วย scanf( )</vt:lpstr>
      <vt:lpstr>การรับข้อมูลจากคีย์บอร์ดด้วย scanf( ) [cont.]</vt:lpstr>
      <vt:lpstr>การรับข้อมูลทีละอักขระด้วย getchar( )</vt:lpstr>
      <vt:lpstr>การรับข้อมูลทีละอักขระด้วย _getch( )</vt:lpstr>
      <vt:lpstr>การรับข้อมูลเป็นข้อความด้วย gets( 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 Pingyod</cp:lastModifiedBy>
  <cp:revision>105</cp:revision>
  <dcterms:created xsi:type="dcterms:W3CDTF">2016-01-18T07:15:41Z</dcterms:created>
  <dcterms:modified xsi:type="dcterms:W3CDTF">2017-01-29T14:10:40Z</dcterms:modified>
</cp:coreProperties>
</file>