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23"/>
  </p:notes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5" r:id="rId15"/>
    <p:sldId id="286" r:id="rId16"/>
    <p:sldId id="282" r:id="rId17"/>
    <p:sldId id="283" r:id="rId18"/>
    <p:sldId id="287" r:id="rId19"/>
    <p:sldId id="288" r:id="rId20"/>
    <p:sldId id="289" r:id="rId21"/>
    <p:sldId id="290" r:id="rId2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84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75667-685E-4D22-B871-6A543155F266}" type="datetimeFigureOut">
              <a:rPr lang="th-TH" smtClean="0"/>
              <a:t>25/01/60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37424-B29B-4C1E-85DD-D97F1C5D10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4474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7424-B29B-4C1E-85DD-D97F1C5D10B4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3719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7424-B29B-4C1E-85DD-D97F1C5D10B4}" type="slidenum">
              <a:rPr lang="th-TH" smtClean="0"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72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0E35-AB8D-46A8-A2BF-46B8C92133CD}" type="datetime1">
              <a:rPr lang="th-TH" smtClean="0"/>
              <a:t>25/01/60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3565088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50E0-2D1D-4733-AF4E-254302BC5BCA}" type="datetime1">
              <a:rPr lang="th-TH" smtClean="0"/>
              <a:t>25/01/60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3130138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CFE9-6A46-45A6-A716-6A5F0EDB9AFB}" type="datetime1">
              <a:rPr lang="th-TH" smtClean="0"/>
              <a:t>25/01/60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9497826"/>
      </p:ext>
    </p:extLst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871A-6861-4706-8098-F1CC03BA73D3}" type="datetime1">
              <a:rPr lang="th-TH" smtClean="0"/>
              <a:t>25/01/60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3005549"/>
      </p:ext>
    </p:extLst>
  </p:cSld>
  <p:clrMapOvr>
    <a:masterClrMapping/>
  </p:clrMapOvr>
  <p:transition spd="slow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BC15-6554-4CFE-9668-7C9DF000B8A9}" type="datetime1">
              <a:rPr lang="th-TH" smtClean="0"/>
              <a:t>25/01/60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7515976"/>
      </p:ext>
    </p:extLst>
  </p:cSld>
  <p:clrMapOvr>
    <a:masterClrMapping/>
  </p:clrMapOvr>
  <p:transition spd="slow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2110-3611-4508-B3CF-604A46B46A0D}" type="datetime1">
              <a:rPr lang="th-TH" smtClean="0"/>
              <a:t>25/01/60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6151545"/>
      </p:ext>
    </p:extLst>
  </p:cSld>
  <p:clrMapOvr>
    <a:masterClrMapping/>
  </p:clrMapOvr>
  <p:transition spd="slow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BF03-713E-4939-89AF-EF48633B7CCC}" type="datetime1">
              <a:rPr lang="th-TH" smtClean="0"/>
              <a:t>25/01/60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3247659"/>
      </p:ext>
    </p:extLst>
  </p:cSld>
  <p:clrMapOvr>
    <a:masterClrMapping/>
  </p:clrMapOvr>
  <p:transition spd="slow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CF108-29E0-4094-B149-4C57C0A5A8C5}" type="datetime1">
              <a:rPr lang="th-TH" smtClean="0"/>
              <a:t>25/01/60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53707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F445E-0FB6-4D9B-BA3C-BD066C198207}" type="datetime1">
              <a:rPr lang="th-TH" smtClean="0"/>
              <a:t>25/01/60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3879961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63D3-00E6-4753-A813-D00D5F9CE64F}" type="datetime1">
              <a:rPr lang="th-TH" smtClean="0"/>
              <a:t>25/01/60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309505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7E565-A011-4365-89D8-B3686E926040}" type="datetime1">
              <a:rPr lang="th-TH" smtClean="0"/>
              <a:t>25/01/60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0913752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19A8-04CF-408E-9E8A-21023BADDC67}" type="datetime1">
              <a:rPr lang="th-TH" smtClean="0"/>
              <a:t>25/01/60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3962583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58B7-BBD2-4F82-B934-8AF754880622}" type="datetime1">
              <a:rPr lang="th-TH" smtClean="0"/>
              <a:t>25/01/60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262865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6307-C173-4F93-B7BA-53D2630299C0}" type="datetime1">
              <a:rPr lang="th-TH" smtClean="0"/>
              <a:t>25/01/60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7631209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7C4D-E3A0-4A7A-95AD-D2D790CE0AA9}" type="datetime1">
              <a:rPr lang="th-TH" smtClean="0"/>
              <a:t>25/01/60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5038569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57D6-95EA-4034-AC73-36C2F95E084F}" type="datetime1">
              <a:rPr lang="th-TH" smtClean="0"/>
              <a:t>25/01/60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2009692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674B0-0AEE-444B-B244-11DB695C18E2}" type="datetime1">
              <a:rPr lang="th-TH" smtClean="0"/>
              <a:t>25/01/60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1"/>
                </a:solidFill>
              </a:defRPr>
            </a:lvl1pPr>
          </a:lstStyle>
          <a:p>
            <a:fld id="{C83E197D-FABA-4403-B47C-93EF2E624B9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473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ransition spd="slow">
    <p:pull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บทที่ </a:t>
            </a:r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th-TH" dirty="0" smtClean="0"/>
              <a:t>ตัวแปร </a:t>
            </a:r>
            <a:r>
              <a:rPr lang="en-US" dirty="0" smtClean="0"/>
              <a:t>(Variables)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รายวิชา </a:t>
            </a:r>
            <a:r>
              <a:rPr lang="th-TH" dirty="0" err="1" smtClean="0"/>
              <a:t>สธ</a:t>
            </a:r>
            <a:r>
              <a:rPr lang="th-TH" dirty="0"/>
              <a:t> </a:t>
            </a:r>
            <a:r>
              <a:rPr lang="en-US" dirty="0" smtClean="0"/>
              <a:t>113 </a:t>
            </a:r>
            <a:r>
              <a:rPr lang="th-TH" dirty="0" smtClean="0"/>
              <a:t>การออกแบบโปรแกรมทางธุรกิจเบื้องต้น</a:t>
            </a:r>
          </a:p>
          <a:p>
            <a:r>
              <a:rPr lang="th-TH" dirty="0" smtClean="0"/>
              <a:t>อ.อภิพงศ์ </a:t>
            </a:r>
            <a:r>
              <a:rPr lang="th-TH" dirty="0" err="1" smtClean="0"/>
              <a:t>ปิง</a:t>
            </a:r>
            <a:r>
              <a:rPr lang="th-TH" dirty="0" smtClean="0"/>
              <a:t>ยศ</a:t>
            </a:r>
            <a:endParaRPr lang="th-TH" dirty="0"/>
          </a:p>
        </p:txBody>
      </p:sp>
      <p:pic>
        <p:nvPicPr>
          <p:cNvPr id="1026" name="Picture 2" descr="https://i.ytimg.com/vi/4ltbEHcAOtQ/hqdefau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385" y="0"/>
            <a:ext cx="4202942" cy="31522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4627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การรับ</a:t>
            </a:r>
            <a:r>
              <a:rPr lang="en-US" dirty="0"/>
              <a:t>/</a:t>
            </a:r>
            <a:r>
              <a:rPr lang="th-TH" dirty="0"/>
              <a:t>แสดง</a:t>
            </a:r>
            <a:r>
              <a:rPr lang="th-TH" dirty="0" smtClean="0"/>
              <a:t>ข้อมูล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ในการเขียนโปรแกรมนั้น เราจะต้องมีการใช้ </a:t>
            </a:r>
            <a:r>
              <a:rPr lang="en-US" alt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Place Holders </a:t>
            </a:r>
            <a:r>
              <a:rPr lang="th-TH" alt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ในการรับข้อมูลจากผู้ใช้ (ผ่านคำสั่ง </a:t>
            </a:r>
            <a:r>
              <a:rPr lang="en-US" altLang="th-TH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scanf</a:t>
            </a:r>
            <a:r>
              <a:rPr lang="en-US" alt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  <a:r>
              <a:rPr lang="th-TH" alt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หรือแสดงข้อมูลต่อผู้ใช้(ผ่านคำสั่ง </a:t>
            </a:r>
            <a:r>
              <a:rPr lang="en-US" altLang="th-TH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printf</a:t>
            </a:r>
            <a:r>
              <a:rPr lang="en-US" alt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r>
              <a:rPr lang="th-TH" alt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โดยรูปแบบการใช้</a:t>
            </a:r>
            <a:r>
              <a:rPr lang="th-TH" alt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alt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Place Holders</a:t>
            </a:r>
            <a:r>
              <a:rPr lang="en-US" alt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alt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นั้น</a:t>
            </a:r>
            <a:r>
              <a:rPr lang="th-TH" altLang="th-TH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alt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จะขึ้นอยู่กับชนิดของตัวแปร</a:t>
            </a:r>
            <a:r>
              <a:rPr lang="en-US" alt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alt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เช่น</a:t>
            </a:r>
            <a:endParaRPr lang="en-US" alt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10</a:t>
            </a:fld>
            <a:endParaRPr lang="th-TH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082324" y="3699801"/>
            <a:ext cx="7786688" cy="2571750"/>
          </a:xfrm>
          <a:prstGeom prst="rect">
            <a:avLst/>
          </a:prstGeom>
          <a:solidFill>
            <a:srgbClr val="FFE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endParaRPr lang="th-TH" altLang="th-TH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587" y="3930782"/>
            <a:ext cx="7464425" cy="210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วงรี 10"/>
          <p:cNvSpPr>
            <a:spLocks noChangeArrowheads="1"/>
          </p:cNvSpPr>
          <p:nvPr/>
        </p:nvSpPr>
        <p:spPr bwMode="auto">
          <a:xfrm>
            <a:off x="1820265" y="4653458"/>
            <a:ext cx="500063" cy="42862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endParaRPr lang="th-TH" altLang="th-TH"/>
          </a:p>
        </p:txBody>
      </p:sp>
      <p:sp>
        <p:nvSpPr>
          <p:cNvPr id="8" name="วงรี 10"/>
          <p:cNvSpPr>
            <a:spLocks noChangeArrowheads="1"/>
          </p:cNvSpPr>
          <p:nvPr/>
        </p:nvSpPr>
        <p:spPr bwMode="auto">
          <a:xfrm>
            <a:off x="2642591" y="5082083"/>
            <a:ext cx="500063" cy="42862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endParaRPr lang="th-TH" altLang="th-TH"/>
          </a:p>
        </p:txBody>
      </p:sp>
      <p:sp>
        <p:nvSpPr>
          <p:cNvPr id="9" name="วงรี 10"/>
          <p:cNvSpPr>
            <a:spLocks noChangeArrowheads="1"/>
          </p:cNvSpPr>
          <p:nvPr/>
        </p:nvSpPr>
        <p:spPr bwMode="auto">
          <a:xfrm>
            <a:off x="3297612" y="5307527"/>
            <a:ext cx="500063" cy="42862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5780485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Character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11</a:t>
            </a:fld>
            <a:endParaRPr lang="th-TH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270000"/>
            <a:ext cx="8247670" cy="4952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412839"/>
      </p:ext>
    </p:extLst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12</a:t>
            </a:fld>
            <a:endParaRPr lang="th-TH"/>
          </a:p>
        </p:txBody>
      </p:sp>
      <p:graphicFrame>
        <p:nvGraphicFramePr>
          <p:cNvPr id="5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325466"/>
              </p:ext>
            </p:extLst>
          </p:nvPr>
        </p:nvGraphicFramePr>
        <p:xfrm>
          <a:off x="570455" y="156984"/>
          <a:ext cx="8187503" cy="7573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3" imgW="7117365" imgH="6583140" progId="Word.Document.8">
                  <p:embed/>
                </p:oleObj>
              </mc:Choice>
              <mc:Fallback>
                <p:oleObj name="Document" r:id="rId3" imgW="7117365" imgH="65831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455" y="156984"/>
                        <a:ext cx="8187503" cy="75738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937662" y="564635"/>
            <a:ext cx="2820296" cy="1285875"/>
          </a:xfrm>
          <a:prstGeom prst="rect">
            <a:avLst/>
          </a:prstGeom>
          <a:solidFill>
            <a:schemeClr val="hlink"/>
          </a:solidFill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th-TH" sz="400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Enter first integer</a:t>
            </a:r>
            <a:br>
              <a:rPr lang="en-US" altLang="th-TH" sz="400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th-TH" sz="400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45</a:t>
            </a:r>
            <a:br>
              <a:rPr lang="en-US" altLang="th-TH" sz="400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th-TH" sz="400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Enter second integer</a:t>
            </a:r>
            <a:br>
              <a:rPr lang="en-US" altLang="th-TH" sz="400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th-TH" sz="400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72</a:t>
            </a:r>
            <a:br>
              <a:rPr lang="en-US" altLang="th-TH" sz="400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th-TH" sz="4000" b="1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Sum is 117</a:t>
            </a:r>
            <a:r>
              <a:rPr lang="en-US" altLang="th-TH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/>
            </a:r>
            <a:br>
              <a:rPr lang="en-US" altLang="th-TH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endParaRPr lang="en-US" altLang="th-TH" dirty="0" smtClean="0">
              <a:latin typeface="Courier New" panose="02070309020205020404" pitchFamily="49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414808" y="274122"/>
            <a:ext cx="20574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n-US" sz="1600" b="1" kern="0" dirty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  <a:t>Program Output</a:t>
            </a:r>
            <a:br>
              <a:rPr lang="en-US" sz="1600" b="1" kern="0" dirty="0">
                <a:solidFill>
                  <a:schemeClr val="tx1"/>
                </a:solidFill>
                <a:latin typeface="Arial" charset="0"/>
                <a:ea typeface="+mj-ea"/>
                <a:cs typeface="+mj-cs"/>
              </a:rPr>
            </a:br>
            <a:endParaRPr lang="en-US" sz="1600" b="1" kern="0" dirty="0">
              <a:solidFill>
                <a:schemeClr val="tx1"/>
              </a:solidFill>
              <a:latin typeface="Arial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646218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การคำนวณทาง</a:t>
            </a:r>
            <a:r>
              <a:rPr lang="th-TH" dirty="0" smtClean="0"/>
              <a:t>คณิตศาสตร์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13</a:t>
            </a:fld>
            <a:endParaRPr lang="th-TH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0" y="1830008"/>
            <a:ext cx="8596312" cy="188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733400"/>
      </p:ext>
    </p:extLst>
  </p:cSld>
  <p:clrMapOvr>
    <a:masterClrMapping/>
  </p:clrMapOvr>
  <p:transition spd="slow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การคำนวณทาง</a:t>
            </a:r>
            <a:r>
              <a:rPr lang="th-TH" dirty="0" smtClean="0"/>
              <a:t>คณิตศาสตร์</a:t>
            </a:r>
            <a:r>
              <a:rPr lang="en-US" dirty="0" smtClean="0"/>
              <a:t> [cont.]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14</a:t>
            </a:fld>
            <a:endParaRPr lang="th-TH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58" y="1387118"/>
            <a:ext cx="9748165" cy="4028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6544585"/>
      </p:ext>
    </p:extLst>
  </p:cSld>
  <p:clrMapOvr>
    <a:masterClrMapping/>
  </p:clrMapOvr>
  <p:transition spd="slow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เครื่องหมายที่ใช้ในการเปรียบเทียบ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15</a:t>
            </a:fld>
            <a:endParaRPr lang="th-TH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3" y="1394036"/>
            <a:ext cx="9892701" cy="2869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0456231"/>
      </p:ext>
    </p:extLst>
  </p:cSld>
  <p:clrMapOvr>
    <a:masterClrMapping/>
  </p:clrMapOvr>
  <p:transition spd="slow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ลำดับความสำคัญในการทำงาน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16</a:t>
            </a:fld>
            <a:endParaRPr lang="th-TH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63" y="1460666"/>
            <a:ext cx="9476508" cy="4581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6566899"/>
      </p:ext>
    </p:extLst>
  </p:cSld>
  <p:clrMapOvr>
    <a:masterClrMapping/>
  </p:clrMapOvr>
  <p:transition spd="slow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13531"/>
            <a:ext cx="8596668" cy="1320800"/>
          </a:xfrm>
        </p:spPr>
        <p:txBody>
          <a:bodyPr/>
          <a:lstStyle/>
          <a:p>
            <a:r>
              <a:rPr lang="th-TH" dirty="0" smtClean="0"/>
              <a:t>ตัวอย่างลำดับการทำงานของ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y = 2 * 5 * 5 + 3 * 5 + 7</a:t>
            </a:r>
            <a:endParaRPr lang="th-TH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17</a:t>
            </a:fld>
            <a:endParaRPr lang="th-TH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908" y="1428750"/>
            <a:ext cx="6657109" cy="489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ลูกศรเชื่อมต่อแบบตรง 4"/>
          <p:cNvCxnSpPr>
            <a:cxnSpLocks noChangeShapeType="1"/>
          </p:cNvCxnSpPr>
          <p:nvPr/>
        </p:nvCxnSpPr>
        <p:spPr bwMode="auto">
          <a:xfrm>
            <a:off x="2464593" y="1285081"/>
            <a:ext cx="1785937" cy="1588"/>
          </a:xfrm>
          <a:prstGeom prst="straightConnector1">
            <a:avLst/>
          </a:prstGeom>
          <a:noFill/>
          <a:ln w="38100" algn="ctr">
            <a:solidFill>
              <a:srgbClr val="FFC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วงรี 5"/>
          <p:cNvSpPr>
            <a:spLocks noChangeArrowheads="1"/>
          </p:cNvSpPr>
          <p:nvPr/>
        </p:nvSpPr>
        <p:spPr bwMode="auto">
          <a:xfrm>
            <a:off x="2428875" y="1357313"/>
            <a:ext cx="714375" cy="357187"/>
          </a:xfrm>
          <a:prstGeom prst="ellipse">
            <a:avLst/>
          </a:prstGeom>
          <a:noFill/>
          <a:ln w="2540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endParaRPr lang="th-TH" altLang="th-TH"/>
          </a:p>
        </p:txBody>
      </p:sp>
      <p:sp>
        <p:nvSpPr>
          <p:cNvPr id="9" name="วงรี 6"/>
          <p:cNvSpPr>
            <a:spLocks noChangeArrowheads="1"/>
          </p:cNvSpPr>
          <p:nvPr/>
        </p:nvSpPr>
        <p:spPr bwMode="auto">
          <a:xfrm>
            <a:off x="2460419" y="2288845"/>
            <a:ext cx="785813" cy="357188"/>
          </a:xfrm>
          <a:prstGeom prst="ellipse">
            <a:avLst/>
          </a:prstGeom>
          <a:noFill/>
          <a:ln w="2540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endParaRPr lang="th-TH" altLang="th-TH"/>
          </a:p>
        </p:txBody>
      </p:sp>
      <p:sp>
        <p:nvSpPr>
          <p:cNvPr id="10" name="วงรี 7"/>
          <p:cNvSpPr>
            <a:spLocks noChangeArrowheads="1"/>
          </p:cNvSpPr>
          <p:nvPr/>
        </p:nvSpPr>
        <p:spPr bwMode="auto">
          <a:xfrm>
            <a:off x="3000373" y="3211399"/>
            <a:ext cx="714375" cy="357188"/>
          </a:xfrm>
          <a:prstGeom prst="ellipse">
            <a:avLst/>
          </a:prstGeom>
          <a:noFill/>
          <a:ln w="2540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endParaRPr lang="th-TH" altLang="th-TH"/>
          </a:p>
        </p:txBody>
      </p:sp>
      <p:sp>
        <p:nvSpPr>
          <p:cNvPr id="11" name="วงรี 8"/>
          <p:cNvSpPr>
            <a:spLocks noChangeArrowheads="1"/>
          </p:cNvSpPr>
          <p:nvPr/>
        </p:nvSpPr>
        <p:spPr bwMode="auto">
          <a:xfrm>
            <a:off x="2460419" y="4144344"/>
            <a:ext cx="857250" cy="357188"/>
          </a:xfrm>
          <a:prstGeom prst="ellipse">
            <a:avLst/>
          </a:prstGeom>
          <a:noFill/>
          <a:ln w="2540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5408084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78"/>
          <p:cNvGraphicFramePr>
            <a:graphicFrameLocks noChangeAspect="1"/>
          </p:cNvGraphicFramePr>
          <p:nvPr/>
        </p:nvGraphicFramePr>
        <p:xfrm>
          <a:off x="1524001" y="1"/>
          <a:ext cx="7667625" cy="710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ocument" r:id="rId4" imgW="7117365" imgH="6583140" progId="Word.Document.8">
                  <p:embed/>
                </p:oleObj>
              </mc:Choice>
              <mc:Fallback>
                <p:oleObj name="Document" r:id="rId4" imgW="7117365" imgH="65831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1"/>
                        <a:ext cx="7667625" cy="710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61424" y="124193"/>
            <a:ext cx="2057400" cy="4799012"/>
          </a:xfrm>
        </p:spPr>
        <p:txBody>
          <a:bodyPr/>
          <a:lstStyle/>
          <a:p>
            <a:pPr eaLnBrk="1" hangingPunct="1"/>
            <a:r>
              <a:rPr lang="en-US" altLang="th-TH" sz="1600" dirty="0">
                <a:latin typeface="Arial" panose="020B0604020202020204" pitchFamily="34" charset="0"/>
              </a:rPr>
              <a:t>fig02_09.c (Part 1 of 2)</a:t>
            </a:r>
            <a:br>
              <a:rPr lang="en-US" altLang="th-TH" sz="1600" dirty="0">
                <a:latin typeface="Arial" panose="020B0604020202020204" pitchFamily="34" charset="0"/>
              </a:rPr>
            </a:br>
            <a:r>
              <a:rPr lang="en-US" altLang="th-TH" sz="1600" dirty="0">
                <a:latin typeface="Arial" panose="020B0604020202020204" pitchFamily="34" charset="0"/>
              </a:rPr>
              <a:t/>
            </a:r>
            <a:br>
              <a:rPr lang="en-US" altLang="th-TH" sz="1600" dirty="0">
                <a:latin typeface="Arial" panose="020B0604020202020204" pitchFamily="34" charset="0"/>
              </a:rPr>
            </a:br>
            <a:r>
              <a:rPr lang="en-US" altLang="th-TH" sz="1600" dirty="0">
                <a:latin typeface="Arial" panose="020B0604020202020204" pitchFamily="34" charset="0"/>
              </a:rPr>
              <a:t/>
            </a:r>
            <a:br>
              <a:rPr lang="en-US" altLang="th-TH" sz="1600" dirty="0">
                <a:latin typeface="Arial" panose="020B0604020202020204" pitchFamily="34" charset="0"/>
              </a:rPr>
            </a:br>
            <a:r>
              <a:rPr lang="en-US" altLang="th-TH" sz="1600" dirty="0">
                <a:latin typeface="Arial" panose="020B0604020202020204" pitchFamily="34" charset="0"/>
              </a:rPr>
              <a:t/>
            </a:r>
            <a:br>
              <a:rPr lang="en-US" altLang="th-TH" sz="1600" dirty="0">
                <a:latin typeface="Arial" panose="020B0604020202020204" pitchFamily="34" charset="0"/>
              </a:rPr>
            </a:br>
            <a:r>
              <a:rPr lang="en-US" altLang="th-TH" sz="1600" dirty="0">
                <a:latin typeface="Arial" panose="020B0604020202020204" pitchFamily="34" charset="0"/>
              </a:rPr>
              <a:t/>
            </a:r>
            <a:br>
              <a:rPr lang="en-US" altLang="th-TH" sz="1600" dirty="0">
                <a:latin typeface="Arial" panose="020B0604020202020204" pitchFamily="34" charset="0"/>
              </a:rPr>
            </a:br>
            <a:r>
              <a:rPr lang="en-US" altLang="th-TH" sz="1600" dirty="0">
                <a:latin typeface="Arial" panose="020B0604020202020204" pitchFamily="34" charset="0"/>
              </a:rPr>
              <a:t/>
            </a:r>
            <a:br>
              <a:rPr lang="en-US" altLang="th-TH" sz="1600" dirty="0">
                <a:latin typeface="Arial" panose="020B0604020202020204" pitchFamily="34" charset="0"/>
              </a:rPr>
            </a:br>
            <a:r>
              <a:rPr lang="en-US" altLang="th-TH" sz="1600" dirty="0">
                <a:latin typeface="Arial" panose="020B0604020202020204" pitchFamily="34" charset="0"/>
              </a:rPr>
              <a:t/>
            </a:r>
            <a:br>
              <a:rPr lang="en-US" altLang="th-TH" sz="1600" dirty="0">
                <a:latin typeface="Arial" panose="020B0604020202020204" pitchFamily="34" charset="0"/>
              </a:rPr>
            </a:br>
            <a:r>
              <a:rPr lang="en-US" altLang="th-TH" sz="1600" dirty="0">
                <a:latin typeface="Arial" panose="020B0604020202020204" pitchFamily="34" charset="0"/>
              </a:rPr>
              <a:t/>
            </a:r>
            <a:br>
              <a:rPr lang="en-US" altLang="th-TH" sz="1600" dirty="0">
                <a:latin typeface="Arial" panose="020B0604020202020204" pitchFamily="34" charset="0"/>
              </a:rPr>
            </a:br>
            <a:r>
              <a:rPr lang="en-US" altLang="th-TH" sz="1600" dirty="0">
                <a:latin typeface="Arial" panose="020B0604020202020204" pitchFamily="34" charset="0"/>
              </a:rPr>
              <a:t/>
            </a:r>
            <a:br>
              <a:rPr lang="en-US" altLang="th-TH" sz="1600" dirty="0">
                <a:latin typeface="Arial" panose="020B0604020202020204" pitchFamily="34" charset="0"/>
              </a:rPr>
            </a:br>
            <a:endParaRPr lang="en-US" altLang="th-TH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9485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7"/>
          <p:cNvGraphicFramePr>
            <a:graphicFrameLocks noChangeAspect="1"/>
          </p:cNvGraphicFramePr>
          <p:nvPr/>
        </p:nvGraphicFramePr>
        <p:xfrm>
          <a:off x="1524000" y="0"/>
          <a:ext cx="7956550" cy="692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ocument" r:id="rId3" imgW="7380000" imgH="6134040" progId="Word.Document.8">
                  <p:embed/>
                </p:oleObj>
              </mc:Choice>
              <mc:Fallback>
                <p:oleObj name="Document" r:id="rId3" imgW="7380000" imgH="61340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0"/>
                        <a:ext cx="7956550" cy="692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24001" y="5300664"/>
            <a:ext cx="6907213" cy="1200329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th-TH" b="1">
                <a:latin typeface="Courier New" panose="02070309020205020404" pitchFamily="49" charset="0"/>
              </a:rPr>
              <a:t>Enter two integers, and I will tell you </a:t>
            </a:r>
            <a:br>
              <a:rPr lang="en-US" altLang="th-TH" b="1">
                <a:latin typeface="Courier New" panose="02070309020205020404" pitchFamily="49" charset="0"/>
              </a:rPr>
            </a:br>
            <a:r>
              <a:rPr lang="en-US" altLang="th-TH" b="1">
                <a:latin typeface="Courier New" panose="02070309020205020404" pitchFamily="49" charset="0"/>
              </a:rPr>
              <a:t>the relationships they satisfy: 3 7</a:t>
            </a:r>
            <a:br>
              <a:rPr lang="en-US" altLang="th-TH" b="1">
                <a:latin typeface="Courier New" panose="02070309020205020404" pitchFamily="49" charset="0"/>
              </a:rPr>
            </a:br>
            <a:r>
              <a:rPr lang="en-US" altLang="th-TH" b="1">
                <a:latin typeface="Courier New" panose="02070309020205020404" pitchFamily="49" charset="0"/>
              </a:rPr>
              <a:t>3 is not equal to 7</a:t>
            </a:r>
            <a:br>
              <a:rPr lang="en-US" altLang="th-TH" b="1">
                <a:latin typeface="Courier New" panose="02070309020205020404" pitchFamily="49" charset="0"/>
              </a:rPr>
            </a:br>
            <a:r>
              <a:rPr lang="en-US" altLang="th-TH" b="1">
                <a:latin typeface="Courier New" panose="02070309020205020404" pitchFamily="49" charset="0"/>
              </a:rPr>
              <a:t>3 is less than 7</a:t>
            </a:r>
            <a:br>
              <a:rPr lang="en-US" altLang="th-TH" b="1">
                <a:latin typeface="Courier New" panose="02070309020205020404" pitchFamily="49" charset="0"/>
              </a:rPr>
            </a:br>
            <a:r>
              <a:rPr lang="en-US" altLang="th-TH" b="1">
                <a:latin typeface="Courier New" panose="02070309020205020404" pitchFamily="49" charset="0"/>
              </a:rPr>
              <a:t>3 is less than or equal to 7</a:t>
            </a:r>
            <a:br>
              <a:rPr lang="en-US" altLang="th-TH" b="1">
                <a:latin typeface="Courier New" panose="02070309020205020404" pitchFamily="49" charset="0"/>
              </a:rPr>
            </a:br>
            <a:endParaRPr lang="en-US" altLang="th-TH" b="1">
              <a:latin typeface="Courier New" panose="02070309020205020404" pitchFamily="49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8642350" y="849313"/>
            <a:ext cx="1797050" cy="326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th-TH" b="1">
                <a:solidFill>
                  <a:schemeClr val="tx1"/>
                </a:solidFill>
                <a:latin typeface="Lucida Console" panose="020B0609040504020204" pitchFamily="49" charset="0"/>
              </a:rPr>
              <a:t/>
            </a:r>
            <a:br>
              <a:rPr lang="en-US" altLang="th-TH" b="1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altLang="th-TH" b="1">
                <a:solidFill>
                  <a:schemeClr val="tx1"/>
                </a:solidFill>
                <a:latin typeface="Lucida Console" panose="020B0609040504020204" pitchFamily="49" charset="0"/>
              </a:rPr>
              <a:t/>
            </a:r>
            <a:br>
              <a:rPr lang="en-US" altLang="th-TH" b="1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altLang="th-TH" b="1">
                <a:solidFill>
                  <a:schemeClr val="tx1"/>
                </a:solidFill>
                <a:latin typeface="Lucida Console" panose="020B0609040504020204" pitchFamily="49" charset="0"/>
              </a:rPr>
              <a:t/>
            </a:r>
            <a:br>
              <a:rPr lang="en-US" altLang="th-TH" b="1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altLang="th-TH" b="1">
                <a:solidFill>
                  <a:schemeClr val="tx1"/>
                </a:solidFill>
                <a:latin typeface="Lucida Console" panose="020B0609040504020204" pitchFamily="49" charset="0"/>
              </a:rPr>
              <a:t/>
            </a:r>
            <a:br>
              <a:rPr lang="en-US" altLang="th-TH" b="1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altLang="th-TH" b="1">
                <a:solidFill>
                  <a:schemeClr val="tx1"/>
                </a:solidFill>
                <a:latin typeface="Lucida Console" panose="020B0609040504020204" pitchFamily="49" charset="0"/>
              </a:rPr>
              <a:t/>
            </a:r>
            <a:br>
              <a:rPr lang="en-US" altLang="th-TH" b="1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altLang="th-TH" b="1">
                <a:solidFill>
                  <a:schemeClr val="tx1"/>
                </a:solidFill>
                <a:latin typeface="Lucida Console" panose="020B0609040504020204" pitchFamily="49" charset="0"/>
              </a:rPr>
              <a:t/>
            </a:r>
            <a:br>
              <a:rPr lang="en-US" altLang="th-TH" b="1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altLang="th-TH" b="1">
                <a:solidFill>
                  <a:schemeClr val="tx1"/>
                </a:solidFill>
                <a:latin typeface="Lucida Console" panose="020B0609040504020204" pitchFamily="49" charset="0"/>
              </a:rPr>
              <a:t/>
            </a:r>
            <a:br>
              <a:rPr lang="en-US" altLang="th-TH" b="1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altLang="th-TH" b="1">
                <a:solidFill>
                  <a:schemeClr val="tx1"/>
                </a:solidFill>
                <a:latin typeface="Lucida Console" panose="020B0609040504020204" pitchFamily="49" charset="0"/>
              </a:rPr>
              <a:t/>
            </a:r>
            <a:br>
              <a:rPr lang="en-US" altLang="th-TH" b="1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altLang="th-TH" b="1">
                <a:solidFill>
                  <a:schemeClr val="tx1"/>
                </a:solidFill>
                <a:latin typeface="Lucida Console" panose="020B0609040504020204" pitchFamily="49" charset="0"/>
              </a:rPr>
              <a:t/>
            </a:r>
            <a:br>
              <a:rPr lang="en-US" altLang="th-TH" b="1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altLang="th-TH" b="1">
                <a:solidFill>
                  <a:schemeClr val="tx1"/>
                </a:solidFill>
                <a:latin typeface="Lucida Console" panose="020B0609040504020204" pitchFamily="49" charset="0"/>
              </a:rPr>
              <a:t/>
            </a:r>
            <a:br>
              <a:rPr lang="en-US" altLang="th-TH" b="1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altLang="th-TH" b="1">
                <a:solidFill>
                  <a:schemeClr val="tx1"/>
                </a:solidFill>
                <a:latin typeface="Lucida Console" panose="020B0609040504020204" pitchFamily="49" charset="0"/>
              </a:rPr>
              <a:t/>
            </a:r>
            <a:br>
              <a:rPr lang="en-US" altLang="th-TH" b="1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altLang="th-TH" b="1">
                <a:solidFill>
                  <a:schemeClr val="tx1"/>
                </a:solidFill>
                <a:latin typeface="Lucida Console" panose="020B0609040504020204" pitchFamily="49" charset="0"/>
              </a:rPr>
              <a:t/>
            </a:r>
            <a:br>
              <a:rPr lang="en-US" altLang="th-TH" b="1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altLang="th-TH" b="1">
                <a:solidFill>
                  <a:schemeClr val="tx1"/>
                </a:solidFill>
                <a:latin typeface="Lucida Console" panose="020B0609040504020204" pitchFamily="49" charset="0"/>
              </a:rPr>
              <a:t/>
            </a:r>
            <a:br>
              <a:rPr lang="en-US" altLang="th-TH" b="1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altLang="th-TH" b="1">
                <a:solidFill>
                  <a:schemeClr val="tx1"/>
                </a:solidFill>
                <a:latin typeface="Lucida Console" panose="020B0609040504020204" pitchFamily="49" charset="0"/>
              </a:rPr>
              <a:t/>
            </a:r>
            <a:br>
              <a:rPr lang="en-US" altLang="th-TH" b="1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altLang="th-TH" b="1">
                <a:solidFill>
                  <a:schemeClr val="tx1"/>
                </a:solidFill>
                <a:latin typeface="Lucida Console" panose="020B0609040504020204" pitchFamily="49" charset="0"/>
              </a:rPr>
              <a:t/>
            </a:r>
            <a:br>
              <a:rPr lang="en-US" altLang="th-TH" b="1">
                <a:solidFill>
                  <a:schemeClr val="tx1"/>
                </a:solidFill>
                <a:latin typeface="Lucida Console" panose="020B0609040504020204" pitchFamily="49" charset="0"/>
              </a:rPr>
            </a:br>
            <a:r>
              <a:rPr lang="en-US" altLang="th-TH" b="1">
                <a:solidFill>
                  <a:schemeClr val="tx1"/>
                </a:solidFill>
                <a:latin typeface="Lucida Console" panose="020B0609040504020204" pitchFamily="49" charset="0"/>
              </a:rPr>
              <a:t/>
            </a:r>
            <a:br>
              <a:rPr lang="en-US" altLang="th-TH" b="1">
                <a:solidFill>
                  <a:schemeClr val="tx1"/>
                </a:solidFill>
                <a:latin typeface="Lucida Console" panose="020B0609040504020204" pitchFamily="49" charset="0"/>
              </a:rPr>
            </a:br>
            <a:endParaRPr lang="en-US" altLang="th-TH" sz="1400" b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38282" y="4662301"/>
            <a:ext cx="7766936" cy="1646302"/>
          </a:xfrm>
        </p:spPr>
        <p:txBody>
          <a:bodyPr/>
          <a:lstStyle/>
          <a:p>
            <a:pPr eaLnBrk="1" hangingPunct="1"/>
            <a:r>
              <a:rPr lang="en-US" altLang="th-TH" sz="1600" dirty="0">
                <a:latin typeface="Arial" panose="020B0604020202020204" pitchFamily="34" charset="0"/>
              </a:rPr>
              <a:t>fig02_09.c (Part 2 of 2)</a:t>
            </a:r>
            <a:br>
              <a:rPr lang="en-US" altLang="th-TH" sz="1600" dirty="0">
                <a:latin typeface="Arial" panose="020B0604020202020204" pitchFamily="34" charset="0"/>
              </a:rPr>
            </a:br>
            <a:r>
              <a:rPr lang="en-US" altLang="th-TH" sz="1600" dirty="0">
                <a:latin typeface="Arial" panose="020B0604020202020204" pitchFamily="34" charset="0"/>
              </a:rPr>
              <a:t/>
            </a:r>
            <a:br>
              <a:rPr lang="en-US" altLang="th-TH" sz="1600" dirty="0">
                <a:latin typeface="Arial" panose="020B0604020202020204" pitchFamily="34" charset="0"/>
              </a:rPr>
            </a:br>
            <a:r>
              <a:rPr lang="en-US" altLang="th-TH" sz="1600" dirty="0">
                <a:latin typeface="Arial" panose="020B0604020202020204" pitchFamily="34" charset="0"/>
              </a:rPr>
              <a:t/>
            </a:r>
            <a:br>
              <a:rPr lang="en-US" altLang="th-TH" sz="1600" dirty="0">
                <a:latin typeface="Arial" panose="020B0604020202020204" pitchFamily="34" charset="0"/>
              </a:rPr>
            </a:br>
            <a:r>
              <a:rPr lang="en-US" altLang="th-TH" sz="1600" dirty="0">
                <a:latin typeface="Arial" panose="020B0604020202020204" pitchFamily="34" charset="0"/>
              </a:rPr>
              <a:t/>
            </a:r>
            <a:br>
              <a:rPr lang="en-US" altLang="th-TH" sz="1600" dirty="0">
                <a:latin typeface="Arial" panose="020B0604020202020204" pitchFamily="34" charset="0"/>
              </a:rPr>
            </a:br>
            <a:r>
              <a:rPr lang="en-US" altLang="th-TH" sz="1600" dirty="0">
                <a:latin typeface="Arial" panose="020B0604020202020204" pitchFamily="34" charset="0"/>
              </a:rPr>
              <a:t/>
            </a:r>
            <a:br>
              <a:rPr lang="en-US" altLang="th-TH" sz="1600" dirty="0">
                <a:latin typeface="Arial" panose="020B0604020202020204" pitchFamily="34" charset="0"/>
              </a:rPr>
            </a:br>
            <a:r>
              <a:rPr lang="en-US" altLang="th-TH" sz="1600" dirty="0">
                <a:latin typeface="Arial" panose="020B0604020202020204" pitchFamily="34" charset="0"/>
              </a:rPr>
              <a:t/>
            </a:r>
            <a:br>
              <a:rPr lang="en-US" altLang="th-TH" sz="1600" dirty="0">
                <a:latin typeface="Arial" panose="020B0604020202020204" pitchFamily="34" charset="0"/>
              </a:rPr>
            </a:br>
            <a:r>
              <a:rPr lang="en-US" altLang="th-TH" sz="1600" dirty="0">
                <a:latin typeface="Arial" panose="020B0604020202020204" pitchFamily="34" charset="0"/>
              </a:rPr>
              <a:t/>
            </a:r>
            <a:br>
              <a:rPr lang="en-US" altLang="th-TH" sz="1600" dirty="0">
                <a:latin typeface="Arial" panose="020B0604020202020204" pitchFamily="34" charset="0"/>
              </a:rPr>
            </a:br>
            <a:r>
              <a:rPr lang="en-US" altLang="th-TH" sz="1600" dirty="0">
                <a:latin typeface="Arial" panose="020B0604020202020204" pitchFamily="34" charset="0"/>
              </a:rPr>
              <a:t/>
            </a:r>
            <a:br>
              <a:rPr lang="en-US" altLang="th-TH" sz="1600" dirty="0">
                <a:latin typeface="Arial" panose="020B0604020202020204" pitchFamily="34" charset="0"/>
              </a:rPr>
            </a:br>
            <a:r>
              <a:rPr lang="en-US" altLang="th-TH" sz="1600" dirty="0">
                <a:latin typeface="Arial" panose="020B0604020202020204" pitchFamily="34" charset="0"/>
              </a:rPr>
              <a:t/>
            </a:r>
            <a:br>
              <a:rPr lang="en-US" altLang="th-TH" sz="1600" dirty="0">
                <a:latin typeface="Arial" panose="020B0604020202020204" pitchFamily="34" charset="0"/>
              </a:rPr>
            </a:br>
            <a:r>
              <a:rPr lang="en-US" altLang="th-TH" sz="1600" dirty="0">
                <a:latin typeface="Arial" panose="020B0604020202020204" pitchFamily="34" charset="0"/>
              </a:rPr>
              <a:t/>
            </a:r>
            <a:br>
              <a:rPr lang="en-US" altLang="th-TH" sz="1600" dirty="0">
                <a:latin typeface="Arial" panose="020B0604020202020204" pitchFamily="34" charset="0"/>
              </a:rPr>
            </a:br>
            <a:r>
              <a:rPr lang="en-US" altLang="th-TH" sz="1600" dirty="0">
                <a:latin typeface="Arial" panose="020B0604020202020204" pitchFamily="34" charset="0"/>
              </a:rPr>
              <a:t/>
            </a:r>
            <a:br>
              <a:rPr lang="en-US" altLang="th-TH" sz="1600" dirty="0">
                <a:latin typeface="Arial" panose="020B0604020202020204" pitchFamily="34" charset="0"/>
              </a:rPr>
            </a:br>
            <a:r>
              <a:rPr lang="en-US" altLang="th-TH" sz="1600" dirty="0">
                <a:latin typeface="Arial" panose="020B0604020202020204" pitchFamily="34" charset="0"/>
              </a:rPr>
              <a:t/>
            </a:r>
            <a:br>
              <a:rPr lang="en-US" altLang="th-TH" sz="1600" dirty="0">
                <a:latin typeface="Arial" panose="020B0604020202020204" pitchFamily="34" charset="0"/>
              </a:rPr>
            </a:br>
            <a:r>
              <a:rPr lang="en-US" altLang="th-TH" sz="1600" dirty="0">
                <a:latin typeface="Arial" panose="020B0604020202020204" pitchFamily="34" charset="0"/>
              </a:rPr>
              <a:t/>
            </a:r>
            <a:br>
              <a:rPr lang="en-US" altLang="th-TH" sz="1600" dirty="0">
                <a:latin typeface="Arial" panose="020B0604020202020204" pitchFamily="34" charset="0"/>
              </a:rPr>
            </a:br>
            <a:r>
              <a:rPr lang="en-US" altLang="th-TH" sz="1600" dirty="0">
                <a:latin typeface="Arial" panose="020B0604020202020204" pitchFamily="34" charset="0"/>
              </a:rPr>
              <a:t/>
            </a:r>
            <a:br>
              <a:rPr lang="en-US" altLang="th-TH" sz="1600" dirty="0">
                <a:latin typeface="Arial" panose="020B0604020202020204" pitchFamily="34" charset="0"/>
              </a:rPr>
            </a:br>
            <a:r>
              <a:rPr lang="en-US" altLang="th-TH" sz="1600" dirty="0">
                <a:latin typeface="Arial" panose="020B0604020202020204" pitchFamily="34" charset="0"/>
              </a:rPr>
              <a:t/>
            </a:r>
            <a:br>
              <a:rPr lang="en-US" altLang="th-TH" sz="1600" dirty="0">
                <a:latin typeface="Arial" panose="020B0604020202020204" pitchFamily="34" charset="0"/>
              </a:rPr>
            </a:br>
            <a:r>
              <a:rPr lang="en-US" altLang="th-TH" sz="1600" dirty="0">
                <a:latin typeface="Arial" panose="020B0604020202020204" pitchFamily="34" charset="0"/>
              </a:rPr>
              <a:t/>
            </a:r>
            <a:br>
              <a:rPr lang="en-US" altLang="th-TH" sz="1600" dirty="0">
                <a:latin typeface="Arial" panose="020B0604020202020204" pitchFamily="34" charset="0"/>
              </a:rPr>
            </a:br>
            <a:r>
              <a:rPr lang="en-US" altLang="th-TH" sz="1600" dirty="0">
                <a:latin typeface="Arial" panose="020B0604020202020204" pitchFamily="34" charset="0"/>
              </a:rPr>
              <a:t/>
            </a:r>
            <a:br>
              <a:rPr lang="en-US" altLang="th-TH" sz="1600" dirty="0">
                <a:latin typeface="Arial" panose="020B0604020202020204" pitchFamily="34" charset="0"/>
              </a:rPr>
            </a:br>
            <a:r>
              <a:rPr lang="en-US" altLang="th-TH" sz="1600" dirty="0">
                <a:latin typeface="Arial" panose="020B0604020202020204" pitchFamily="34" charset="0"/>
              </a:rPr>
              <a:t/>
            </a:r>
            <a:br>
              <a:rPr lang="en-US" altLang="th-TH" sz="1600" dirty="0">
                <a:latin typeface="Arial" panose="020B0604020202020204" pitchFamily="34" charset="0"/>
              </a:rPr>
            </a:br>
            <a:r>
              <a:rPr lang="en-US" altLang="th-TH" sz="1600" dirty="0">
                <a:latin typeface="Arial" panose="020B0604020202020204" pitchFamily="34" charset="0"/>
              </a:rPr>
              <a:t>Program Output</a:t>
            </a:r>
            <a:br>
              <a:rPr lang="en-US" altLang="th-TH" sz="1600" dirty="0">
                <a:latin typeface="Arial" panose="020B0604020202020204" pitchFamily="34" charset="0"/>
              </a:rPr>
            </a:br>
            <a:endParaRPr lang="en-US" altLang="th-TH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9296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493"/>
            <a:ext cx="8596668" cy="4471869"/>
          </a:xfrm>
        </p:spPr>
        <p:txBody>
          <a:bodyPr/>
          <a:lstStyle/>
          <a:p>
            <a:r>
              <a:rPr lang="th-TH" dirty="0" smtClean="0"/>
              <a:t>การประกาศตัวแปร </a:t>
            </a:r>
            <a:r>
              <a:rPr lang="en-US" dirty="0" smtClean="0"/>
              <a:t>(Variable Declaration)</a:t>
            </a:r>
          </a:p>
          <a:p>
            <a:r>
              <a:rPr lang="th-TH" dirty="0"/>
              <a:t>การเก็บข้อมูลของตัวแปร</a:t>
            </a:r>
          </a:p>
          <a:p>
            <a:r>
              <a:rPr lang="th-TH" dirty="0" smtClean="0"/>
              <a:t>การรับ</a:t>
            </a:r>
            <a:r>
              <a:rPr lang="en-US" dirty="0" smtClean="0"/>
              <a:t>/</a:t>
            </a:r>
            <a:r>
              <a:rPr lang="th-TH" dirty="0" smtClean="0"/>
              <a:t>แสดงข้อมูล</a:t>
            </a:r>
          </a:p>
          <a:p>
            <a:r>
              <a:rPr lang="th-TH" dirty="0" smtClean="0"/>
              <a:t>การคำนวณทางคณิตศาสตร์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2</a:t>
            </a:fld>
            <a:endParaRPr lang="th-TH"/>
          </a:p>
        </p:txBody>
      </p:sp>
      <p:pic>
        <p:nvPicPr>
          <p:cNvPr id="2050" name="Picture 2" descr="https://upload.wikimedia.org/wikipedia/commons/thumb/e/e3/Sign_language_C.svg/2000px-Sign_language_C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424" y="478195"/>
            <a:ext cx="3711621" cy="403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pskills.org/image/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301" y="380954"/>
            <a:ext cx="2478876" cy="26352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7160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0255" y="283657"/>
            <a:ext cx="4346369" cy="464487"/>
          </a:xfrm>
        </p:spPr>
        <p:txBody>
          <a:bodyPr/>
          <a:lstStyle/>
          <a:p>
            <a:pPr eaLnBrk="1" hangingPunct="1"/>
            <a:r>
              <a:rPr lang="en-US" altLang="th-TH" sz="2400" dirty="0">
                <a:latin typeface="Arial" panose="020B0604020202020204" pitchFamily="34" charset="0"/>
              </a:rPr>
              <a:t>Program Output (continued)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0255" y="748144"/>
            <a:ext cx="7010400" cy="1600201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algn="l" eaLnBrk="1" hangingPunct="1"/>
            <a:r>
              <a:rPr lang="en-US" altLang="th-TH" sz="36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Enter two integers, and I will tell you </a:t>
            </a:r>
            <a:br>
              <a:rPr lang="en-US" altLang="th-TH" sz="36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th-TH" sz="36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the relationships they satisfy: 22 12</a:t>
            </a:r>
            <a:br>
              <a:rPr lang="en-US" altLang="th-TH" sz="36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th-TH" sz="36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22 is not equal to 12</a:t>
            </a:r>
            <a:br>
              <a:rPr lang="en-US" altLang="th-TH" sz="36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th-TH" sz="36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22 is greater than 12</a:t>
            </a:r>
            <a:br>
              <a:rPr lang="en-US" altLang="th-TH" sz="36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altLang="th-TH" sz="3600" b="1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22 is greater than or equal to 12</a:t>
            </a:r>
            <a:r>
              <a:rPr lang="en-US" altLang="th-TH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/>
            </a:r>
            <a:br>
              <a:rPr lang="en-US" altLang="th-TH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endParaRPr lang="en-US" altLang="th-TH" dirty="0" smtClean="0">
              <a:latin typeface="Courier New" panose="02070309020205020404" pitchFamily="49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690255" y="2812832"/>
            <a:ext cx="7010400" cy="181588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US" altLang="th-TH" sz="2000" b="1" dirty="0">
                <a:latin typeface="Courier New" panose="02070309020205020404" pitchFamily="49" charset="0"/>
              </a:rPr>
              <a:t>Enter two integers, and I will tell you </a:t>
            </a:r>
            <a:br>
              <a:rPr lang="en-US" altLang="th-TH" sz="2000" b="1" dirty="0">
                <a:latin typeface="Courier New" panose="02070309020205020404" pitchFamily="49" charset="0"/>
              </a:rPr>
            </a:br>
            <a:r>
              <a:rPr lang="en-US" altLang="th-TH" sz="2000" b="1" dirty="0">
                <a:latin typeface="Courier New" panose="02070309020205020404" pitchFamily="49" charset="0"/>
              </a:rPr>
              <a:t>the relationships they satisfy: 7 7</a:t>
            </a:r>
            <a:br>
              <a:rPr lang="en-US" altLang="th-TH" sz="2000" b="1" dirty="0">
                <a:latin typeface="Courier New" panose="02070309020205020404" pitchFamily="49" charset="0"/>
              </a:rPr>
            </a:br>
            <a:r>
              <a:rPr lang="en-US" altLang="th-TH" sz="2000" b="1" dirty="0">
                <a:latin typeface="Courier New" panose="02070309020205020404" pitchFamily="49" charset="0"/>
              </a:rPr>
              <a:t>7 is equal to 7</a:t>
            </a:r>
            <a:br>
              <a:rPr lang="en-US" altLang="th-TH" sz="2000" b="1" dirty="0">
                <a:latin typeface="Courier New" panose="02070309020205020404" pitchFamily="49" charset="0"/>
              </a:rPr>
            </a:br>
            <a:r>
              <a:rPr lang="en-US" altLang="th-TH" sz="2000" b="1" dirty="0">
                <a:latin typeface="Courier New" panose="02070309020205020404" pitchFamily="49" charset="0"/>
              </a:rPr>
              <a:t>7 is less than or equal to 7</a:t>
            </a:r>
            <a:br>
              <a:rPr lang="en-US" altLang="th-TH" sz="2000" b="1" dirty="0">
                <a:latin typeface="Courier New" panose="02070309020205020404" pitchFamily="49" charset="0"/>
              </a:rPr>
            </a:br>
            <a:r>
              <a:rPr lang="en-US" altLang="th-TH" sz="2000" b="1" dirty="0">
                <a:latin typeface="Courier New" panose="02070309020205020404" pitchFamily="49" charset="0"/>
              </a:rPr>
              <a:t>7 is greater than or equal to 7 </a:t>
            </a:r>
            <a:r>
              <a:rPr lang="en-US" altLang="th-TH" b="1" dirty="0">
                <a:latin typeface="Courier New" panose="02070309020205020404" pitchFamily="49" charset="0"/>
              </a:rPr>
              <a:t/>
            </a:r>
            <a:br>
              <a:rPr lang="en-US" altLang="th-TH" b="1" dirty="0">
                <a:latin typeface="Courier New" panose="02070309020205020404" pitchFamily="49" charset="0"/>
              </a:rPr>
            </a:br>
            <a:endParaRPr lang="en-US" altLang="th-TH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6903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r>
              <a:rPr lang="en-US" dirty="0"/>
              <a:t>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0671"/>
            <a:ext cx="8596668" cy="4390692"/>
          </a:xfrm>
        </p:spPr>
        <p:txBody>
          <a:bodyPr/>
          <a:lstStyle/>
          <a:p>
            <a:r>
              <a:rPr lang="th-TH" dirty="0" smtClean="0"/>
              <a:t>เอกสารประกอบการสอนรายวิชา </a:t>
            </a:r>
            <a:r>
              <a:rPr lang="en-US" dirty="0" smtClean="0"/>
              <a:t>259201 Computer Programming for Engineers </a:t>
            </a:r>
            <a:r>
              <a:rPr lang="th-TH" dirty="0" smtClean="0"/>
              <a:t>ปีการศึกษา </a:t>
            </a:r>
            <a:r>
              <a:rPr lang="en-US" dirty="0" smtClean="0"/>
              <a:t>2556</a:t>
            </a:r>
            <a:r>
              <a:rPr lang="th-TH" dirty="0" smtClean="0"/>
              <a:t>,</a:t>
            </a:r>
            <a:r>
              <a:rPr lang="en-US" dirty="0" smtClean="0"/>
              <a:t> </a:t>
            </a:r>
            <a:r>
              <a:rPr lang="th-TH" dirty="0" smtClean="0"/>
              <a:t>คณะวิศวกรรมศาสตร์ มหาวิทยาลัยเชียงใหม่</a:t>
            </a:r>
          </a:p>
          <a:p>
            <a:r>
              <a:rPr lang="th-TH" dirty="0" err="1" smtClean="0"/>
              <a:t>ธีรวัฒน์</a:t>
            </a:r>
            <a:r>
              <a:rPr lang="th-TH" dirty="0" smtClean="0"/>
              <a:t> ประกอบผล, คู่มือการเขียนโปรแกรมภาษา </a:t>
            </a:r>
            <a:r>
              <a:rPr lang="en-US" dirty="0" smtClean="0"/>
              <a:t>C </a:t>
            </a:r>
            <a:r>
              <a:rPr lang="th-TH" dirty="0" smtClean="0"/>
              <a:t>ฉบับสมบูรณ์ (พิมพ์ครั้งที่ </a:t>
            </a:r>
            <a:r>
              <a:rPr lang="en-US" dirty="0" smtClean="0"/>
              <a:t>4</a:t>
            </a:r>
            <a:r>
              <a:rPr lang="th-TH" dirty="0" smtClean="0"/>
              <a:t>)</a:t>
            </a:r>
            <a:r>
              <a:rPr lang="en-US" dirty="0" smtClean="0"/>
              <a:t>. </a:t>
            </a:r>
            <a:r>
              <a:rPr lang="th-TH" dirty="0" smtClean="0"/>
              <a:t>กรุงเทพฯ </a:t>
            </a:r>
            <a:r>
              <a:rPr lang="en-US" dirty="0" smtClean="0"/>
              <a:t>: </a:t>
            </a:r>
            <a:r>
              <a:rPr lang="th-TH" dirty="0" smtClean="0"/>
              <a:t>รีไวว่า, </a:t>
            </a:r>
            <a:r>
              <a:rPr lang="en-US" dirty="0" smtClean="0"/>
              <a:t>2557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21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7461146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6691"/>
          </a:xfrm>
        </p:spPr>
        <p:txBody>
          <a:bodyPr/>
          <a:lstStyle/>
          <a:p>
            <a:r>
              <a:rPr lang="th-TH" altLang="th-TH" dirty="0"/>
              <a:t>การประกาศตัวแปร (</a:t>
            </a:r>
            <a:r>
              <a:rPr lang="en-US" altLang="th-TH" dirty="0"/>
              <a:t>Variable Declaration)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3169"/>
            <a:ext cx="8596668" cy="4438193"/>
          </a:xfrm>
        </p:spPr>
        <p:txBody>
          <a:bodyPr/>
          <a:lstStyle/>
          <a:p>
            <a:r>
              <a:rPr lang="th-TH" dirty="0"/>
              <a:t>ตัวแปรในภาษาซีแบ่งได้ 2 ประเภทใหญ่ๆ คือ ตัวแปรพื้นฐานที่หมายถึงตัวแปรที่เก็บข้อมูลได้เพียงค่าเดียว และตัวแปรชุด คือ ตัวแปรที่สามารถเก็บข้อมูลไว้ได้หลายค่าภายในตัวแปร</a:t>
            </a:r>
            <a:r>
              <a:rPr lang="th-TH" dirty="0" smtClean="0"/>
              <a:t>ตัว</a:t>
            </a:r>
          </a:p>
          <a:p>
            <a:r>
              <a:rPr lang="th-TH" dirty="0" smtClean="0"/>
              <a:t>ตัว</a:t>
            </a:r>
            <a:r>
              <a:rPr lang="th-TH" dirty="0"/>
              <a:t>แปร (</a:t>
            </a:r>
            <a:r>
              <a:rPr lang="en-US" dirty="0"/>
              <a:t>Variable) </a:t>
            </a:r>
            <a:r>
              <a:rPr lang="th-TH" dirty="0"/>
              <a:t>คือ การจองพื้นที่ในหน่วยความจำของคอมพิวเตอร์สำหรับเก็บข้อมูลที่ต้องใช้ในการทำงานของโปรแกรม โดยมีการตั้งชื่อเรียกหน่วยความจำในตำแหน่งนั้นด้วย เพื่อความสะดวกในการเรียกใช้ข้อมูล ถ้าจะใช้ข้อมูลใดก็ให้เรียกผ่านชื่อของตัวแปรที่เก็บเอาไว้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6675444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ชนิดของข้อมูลในภาษาซี (</a:t>
            </a:r>
            <a:r>
              <a:rPr lang="en-US" dirty="0"/>
              <a:t>Data Type)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1913"/>
            <a:ext cx="8596668" cy="4699450"/>
          </a:xfrm>
        </p:spPr>
        <p:txBody>
          <a:bodyPr>
            <a:normAutofit fontScale="92500" lnSpcReduction="10000"/>
          </a:bodyPr>
          <a:lstStyle/>
          <a:p>
            <a:r>
              <a:rPr lang="th-TH" dirty="0"/>
              <a:t>	1) ข้อมูลชนิดตัวเลขจำนวนเต็ม (</a:t>
            </a:r>
            <a:r>
              <a:rPr lang="en-US" dirty="0"/>
              <a:t>Integer) </a:t>
            </a:r>
            <a:r>
              <a:rPr lang="th-TH" dirty="0"/>
              <a:t>คือข้อมูลที่เป็นเลขจำนวนเต็ม ได้แก่ จำนวนเต็มบวก จำนวนเต็มลบ ศูนย์ ใช้พื้นที่ในการเก็บ 2 ไบต์</a:t>
            </a:r>
          </a:p>
          <a:p>
            <a:r>
              <a:rPr lang="th-TH" dirty="0"/>
              <a:t>	2) ข้อมูลชนิดตัวเลขทศนิยม (</a:t>
            </a:r>
            <a:r>
              <a:rPr lang="en-US" dirty="0"/>
              <a:t>Float) </a:t>
            </a:r>
            <a:r>
              <a:rPr lang="th-TH" dirty="0"/>
              <a:t>คือข้อมูลที่เป็นเลขทศนิยม ขนาด 4 ไบต์</a:t>
            </a:r>
          </a:p>
          <a:p>
            <a:r>
              <a:rPr lang="th-TH" dirty="0"/>
              <a:t>	3) ข้อมูลชนิดเลขฐานแปด (</a:t>
            </a:r>
            <a:r>
              <a:rPr lang="en-US" dirty="0"/>
              <a:t>Octal)</a:t>
            </a:r>
          </a:p>
          <a:p>
            <a:r>
              <a:rPr lang="en-US" dirty="0"/>
              <a:t>	4) </a:t>
            </a:r>
            <a:r>
              <a:rPr lang="th-TH" dirty="0"/>
              <a:t>ข้อมูลชนิดเลขฐานสิบหก (</a:t>
            </a:r>
            <a:r>
              <a:rPr lang="en-US" dirty="0"/>
              <a:t>Hexadecimal)</a:t>
            </a:r>
          </a:p>
          <a:p>
            <a:r>
              <a:rPr lang="en-US" dirty="0"/>
              <a:t>	5) </a:t>
            </a:r>
            <a:r>
              <a:rPr lang="th-TH" dirty="0"/>
              <a:t>ข้อมูลชนิดตัวอักขระ (</a:t>
            </a:r>
            <a:r>
              <a:rPr lang="en-US" dirty="0"/>
              <a:t>Character) </a:t>
            </a:r>
            <a:r>
              <a:rPr lang="th-TH" dirty="0"/>
              <a:t>คือข้อมูลที่เป็นรหัสแทนตัวอักษรหรือค่าจำนวนเต็มได้แก่ ตัวอักษร ตัวเลข และกลุ่มตัวอักขระพิเศษใช้พื้นที่ในการเก็บข้อมูล 1 ไบต์</a:t>
            </a:r>
          </a:p>
          <a:p>
            <a:r>
              <a:rPr lang="th-TH" dirty="0"/>
              <a:t>	6) ข้อมูลชนิดข้อความ (</a:t>
            </a:r>
            <a:r>
              <a:rPr lang="en-US" dirty="0"/>
              <a:t>String)</a:t>
            </a:r>
          </a:p>
          <a:p>
            <a:endParaRPr lang="en-US" dirty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9718953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ตัวแปร</a:t>
            </a:r>
            <a:r>
              <a:rPr lang="th-TH" dirty="0" smtClean="0"/>
              <a:t>พื้นฐานในภาษา</a:t>
            </a:r>
            <a:r>
              <a:rPr lang="th-TH" dirty="0"/>
              <a:t>ซีที่กำหนดตามมาตรฐาน </a:t>
            </a:r>
            <a:r>
              <a:rPr lang="en-US" dirty="0"/>
              <a:t>ANSI C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5</a:t>
            </a:fld>
            <a:endParaRPr lang="th-TH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436194"/>
            <a:ext cx="8279999" cy="4605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0069935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รูปแบบการประกาศตัวแปร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1295"/>
            <a:ext cx="8596668" cy="4450068"/>
          </a:xfrm>
        </p:spPr>
        <p:txBody>
          <a:bodyPr>
            <a:normAutofit fontScale="85000" lnSpcReduction="20000"/>
          </a:bodyPr>
          <a:lstStyle/>
          <a:p>
            <a:r>
              <a:rPr lang="th-TH" dirty="0"/>
              <a:t>ในภาษาซีมีรูปแบบการประกาศตัวแปร ดังนี้</a:t>
            </a:r>
          </a:p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r>
              <a:rPr lang="th-TH" dirty="0"/>
              <a:t> ตัวอย่างการประกาศตัวแปร เช่น  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				</a:t>
            </a:r>
            <a:r>
              <a:rPr lang="th-TH" dirty="0" smtClean="0"/>
              <a:t>				</a:t>
            </a:r>
            <a:r>
              <a:rPr lang="en-US" dirty="0" smtClean="0"/>
              <a:t>float </a:t>
            </a:r>
            <a:r>
              <a:rPr lang="en-US" dirty="0"/>
              <a:t>grade;</a:t>
            </a:r>
          </a:p>
          <a:p>
            <a:r>
              <a:rPr lang="th-TH" dirty="0"/>
              <a:t>หากต้องการประกาศตัวแปรหลายตัวชนิดเดียวกันก็สามารถทำได้ โดยการใช้เครื่องหมาย , คั่น เช่น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a,b,c</a:t>
            </a:r>
            <a:r>
              <a:rPr lang="en-US" dirty="0"/>
              <a:t>;</a:t>
            </a:r>
          </a:p>
          <a:p>
            <a:r>
              <a:rPr lang="th-TH" dirty="0"/>
              <a:t>การประกาศตัวแปร </a:t>
            </a:r>
            <a:r>
              <a:rPr lang="th-TH" dirty="0" smtClean="0"/>
              <a:t>หากอยู่ก่อนฟังก์ชันใดๆ จะเป็น </a:t>
            </a:r>
            <a:r>
              <a:rPr lang="en-US" dirty="0" smtClean="0"/>
              <a:t>Global Variables </a:t>
            </a:r>
            <a:r>
              <a:rPr lang="th-TH" dirty="0" smtClean="0"/>
              <a:t>แต่หากอยู่ภายในฟังก์ชั่นใด หลังจากเครื่องหมาย </a:t>
            </a:r>
            <a:r>
              <a:rPr lang="en-US" dirty="0" smtClean="0"/>
              <a:t>{ </a:t>
            </a:r>
            <a:r>
              <a:rPr lang="th-TH" dirty="0" smtClean="0"/>
              <a:t>จะเป็น </a:t>
            </a:r>
            <a:r>
              <a:rPr lang="en-US" dirty="0" smtClean="0"/>
              <a:t>Local Variable</a:t>
            </a:r>
            <a:endParaRPr lang="th-TH" dirty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6</a:t>
            </a:fld>
            <a:endParaRPr lang="th-TH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370138"/>
            <a:ext cx="250031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2192338"/>
            <a:ext cx="4214813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2465360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รูปแบบการประกาศตัว</a:t>
            </a:r>
            <a:r>
              <a:rPr lang="th-TH" dirty="0" smtClean="0"/>
              <a:t>แปร</a:t>
            </a:r>
            <a:r>
              <a:rPr lang="en-US" dirty="0" smtClean="0"/>
              <a:t> [cont.]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0665"/>
            <a:ext cx="8596668" cy="4580697"/>
          </a:xfrm>
        </p:spPr>
        <p:txBody>
          <a:bodyPr>
            <a:normAutofit fontScale="85000" lnSpcReduction="20000"/>
          </a:bodyPr>
          <a:lstStyle/>
          <a:p>
            <a:r>
              <a:rPr lang="th-TH" dirty="0"/>
              <a:t>นอกจากนี้ยังสามารถกำหนดค่าเริ่มต้นให้กับตัวแปรไปพร้อมกับการประกาศตัวแปร เช่น</a:t>
            </a:r>
          </a:p>
          <a:p>
            <a:pPr marL="0" indent="0">
              <a:buNone/>
            </a:pPr>
            <a:r>
              <a:rPr lang="th-TH" dirty="0"/>
              <a:t>			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 = 1;</a:t>
            </a:r>
          </a:p>
          <a:p>
            <a:pPr marL="0" indent="0">
              <a:buNone/>
            </a:pPr>
            <a:r>
              <a:rPr lang="en-US" dirty="0"/>
              <a:t>			char </a:t>
            </a:r>
            <a:r>
              <a:rPr lang="en-US" dirty="0" err="1"/>
              <a:t>ch</a:t>
            </a:r>
            <a:r>
              <a:rPr lang="en-US" dirty="0"/>
              <a:t> = ‘#’, d = ‘D’;</a:t>
            </a:r>
          </a:p>
          <a:p>
            <a:r>
              <a:rPr lang="th-TH" dirty="0"/>
              <a:t>โดยหลักการตั้งชื่อตัวแปรมาใช้งานนั้น ควรคำนึงถึงว่าจะต้องตั้งให้ถูกต้องตามข้อกำหนดของภาษาซี และ ควรจะตั้งชื่อตัวแปรให้สอดคล้องกับการทำงานหรือหน้าที่ของตัวแปรนั้นๆ เพราะเมื่อถึงเวลาต้องมาทำการปรับปรุงแก้ไขโปรแกรม จะสามารถทำได้โดยไม่ยากนัก</a:t>
            </a:r>
          </a:p>
          <a:p>
            <a:r>
              <a:rPr lang="th-TH" dirty="0"/>
              <a:t>ชื่อตัวแปร ประกอบด้วย ตัวอักษร ตัวเลข เครื่องหมาย_และต้องไม่ขึ้นต้นด้วยตัวเลข ตัวแปรมีความยาวเท่าไรก็ได้ แต่คอมไพเลอร์ตามมาตรฐาน </a:t>
            </a:r>
            <a:r>
              <a:rPr lang="en-US" dirty="0"/>
              <a:t>ANSI C </a:t>
            </a:r>
            <a:r>
              <a:rPr lang="th-TH" dirty="0"/>
              <a:t>จะพิจารณาเฉพาะ 31 ตัวแรกเท่านั้น</a:t>
            </a:r>
          </a:p>
          <a:p>
            <a:r>
              <a:rPr lang="th-TH" dirty="0"/>
              <a:t>ชื่อ </a:t>
            </a:r>
            <a:r>
              <a:rPr lang="en-US" dirty="0"/>
              <a:t>A1 </a:t>
            </a:r>
            <a:r>
              <a:rPr lang="th-TH" dirty="0"/>
              <a:t>และ </a:t>
            </a:r>
            <a:r>
              <a:rPr lang="en-US" dirty="0"/>
              <a:t>a1 </a:t>
            </a:r>
            <a:r>
              <a:rPr lang="th-TH" dirty="0"/>
              <a:t>จะเป็นคนละตัวแปร</a:t>
            </a:r>
          </a:p>
          <a:p>
            <a:r>
              <a:rPr lang="th-TH" dirty="0"/>
              <a:t>ห้ามตั้งชื่อซ้ำกับคำสงวน (</a:t>
            </a:r>
            <a:r>
              <a:rPr lang="en-US" dirty="0"/>
              <a:t>Reserved Word)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2530788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คำสงวน </a:t>
            </a:r>
            <a:r>
              <a:rPr lang="en-US" dirty="0" smtClean="0"/>
              <a:t>(Reserved Word)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8</a:t>
            </a:fld>
            <a:endParaRPr lang="th-TH"/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215313" cy="3690935"/>
        </p:xfrm>
        <a:graphic>
          <a:graphicData uri="http://schemas.openxmlformats.org/drawingml/2006/table">
            <a:tbl>
              <a:tblPr/>
              <a:tblGrid>
                <a:gridCol w="978014"/>
                <a:gridCol w="1098383"/>
                <a:gridCol w="1233802"/>
                <a:gridCol w="1173616"/>
                <a:gridCol w="932875"/>
                <a:gridCol w="1429404"/>
                <a:gridCol w="1369219"/>
              </a:tblGrid>
              <a:tr h="738187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auto</a:t>
                      </a: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Tahoma"/>
                        </a:rPr>
                        <a:t>default</a:t>
                      </a: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MS Sans Serif"/>
                        </a:rPr>
                        <a:t>float</a:t>
                      </a: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MS Sans Serif"/>
                        </a:rPr>
                        <a:t>register</a:t>
                      </a: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MS Sans Serif"/>
                        </a:rPr>
                        <a:t>struct</a:t>
                      </a: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MS Sans Serif"/>
                        </a:rPr>
                        <a:t>volatile</a:t>
                      </a: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MS Sans Serif"/>
                        </a:rPr>
                        <a:t>break</a:t>
                      </a: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738187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MS Sans Serif"/>
                        </a:rPr>
                        <a:t>do</a:t>
                      </a: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MS Sans Serif"/>
                        </a:rPr>
                        <a:t>far</a:t>
                      </a: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MS Sans Serif"/>
                        </a:rPr>
                        <a:t>return </a:t>
                      </a: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MS Sans Serif"/>
                        </a:rPr>
                        <a:t>switch </a:t>
                      </a: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MS Sans Serif"/>
                        </a:rPr>
                        <a:t>while</a:t>
                      </a: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MS Sans Serif"/>
                        </a:rPr>
                        <a:t>case</a:t>
                      </a: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MS Sans Serif"/>
                        </a:rPr>
                        <a:t>double</a:t>
                      </a: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187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MS Sans Serif"/>
                        </a:rPr>
                        <a:t>goto</a:t>
                      </a: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MS Sans Serif"/>
                        </a:rPr>
                        <a:t>short</a:t>
                      </a: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latin typeface="MS Sans Serif"/>
                        </a:rPr>
                        <a:t>typedef</a:t>
                      </a: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MS Sans Serif"/>
                        </a:rPr>
                        <a:t> </a:t>
                      </a: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MS Sans Serif"/>
                        </a:rPr>
                        <a:t>char </a:t>
                      </a: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MS Sans Serif"/>
                        </a:rPr>
                        <a:t>else</a:t>
                      </a: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MS Sans Serif"/>
                        </a:rPr>
                        <a:t>if</a:t>
                      </a: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MS Sans Serif"/>
                        </a:rPr>
                        <a:t>signed </a:t>
                      </a: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187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MS Sans Serif"/>
                        </a:rPr>
                        <a:t>union</a:t>
                      </a: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MS Sans Serif"/>
                        </a:rPr>
                        <a:t>const</a:t>
                      </a: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latin typeface="MS Sans Serif"/>
                        </a:rPr>
                        <a:t>enum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latin typeface="MS Sans Serif"/>
                      </a:endParaRP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dirty="0" err="1">
                          <a:solidFill>
                            <a:schemeClr val="tx1"/>
                          </a:solidFill>
                          <a:latin typeface="MS Sans Serif"/>
                        </a:rPr>
                        <a:t>int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latin typeface="MS Sans Serif"/>
                      </a:endParaRP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MS Sans Serif"/>
                        </a:rPr>
                        <a:t>sizeof</a:t>
                      </a: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MS Sans Serif"/>
                        </a:rPr>
                        <a:t>unsigned</a:t>
                      </a: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MS Sans Serif"/>
                        </a:rPr>
                        <a:t>continue</a:t>
                      </a: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187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MS Sans Serif"/>
                        </a:rPr>
                        <a:t>extern</a:t>
                      </a: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MS Sans Serif"/>
                        </a:rPr>
                        <a:t>long</a:t>
                      </a: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latin typeface="MS Sans Serif"/>
                        </a:rPr>
                        <a:t>static</a:t>
                      </a: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latin typeface="MS Sans Serif"/>
                        </a:rPr>
                        <a:t>void </a:t>
                      </a: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b="0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740352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ตัวอย่างการตั้งชื่อ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9</a:t>
            </a:fld>
            <a:endParaRPr lang="th-TH"/>
          </a:p>
        </p:txBody>
      </p:sp>
      <p:graphicFrame>
        <p:nvGraphicFramePr>
          <p:cNvPr id="5" name="ตาราง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7990398"/>
              </p:ext>
            </p:extLst>
          </p:nvPr>
        </p:nvGraphicFramePr>
        <p:xfrm>
          <a:off x="677334" y="1531196"/>
          <a:ext cx="7715250" cy="4145848"/>
        </p:xfrm>
        <a:graphic>
          <a:graphicData uri="http://schemas.openxmlformats.org/drawingml/2006/table">
            <a:tbl>
              <a:tblPr/>
              <a:tblGrid>
                <a:gridCol w="1630543"/>
                <a:gridCol w="6084707"/>
              </a:tblGrid>
              <a:tr h="51823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MS Sans Serif"/>
                        </a:rPr>
                        <a:t>bath_room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800" dirty="0">
                          <a:solidFill>
                            <a:schemeClr val="tx1"/>
                          </a:solidFill>
                          <a:latin typeface="MS Sans Serif"/>
                        </a:rPr>
                        <a:t>ถูกต้อง</a:t>
                      </a:r>
                      <a:endParaRPr lang="th-TH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6" marB="45726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MS Sans Serif"/>
                        </a:rPr>
                        <a:t>n-sync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800" dirty="0">
                          <a:solidFill>
                            <a:schemeClr val="tx1"/>
                          </a:solidFill>
                          <a:latin typeface="MS Sans Serif"/>
                        </a:rPr>
                        <a:t>ผิดหลักการ เนื่องจากมีเครื่องหมาย - </a:t>
                      </a:r>
                      <a:r>
                        <a:rPr lang="th-TH" sz="2800" dirty="0" err="1">
                          <a:solidFill>
                            <a:schemeClr val="tx1"/>
                          </a:solidFill>
                          <a:latin typeface="MS Sans Serif"/>
                        </a:rPr>
                        <a:t>ปรากฎ</a:t>
                      </a:r>
                      <a:r>
                        <a:rPr lang="th-TH" sz="2800" dirty="0">
                          <a:solidFill>
                            <a:schemeClr val="tx1"/>
                          </a:solidFill>
                          <a:latin typeface="MS Sans Serif"/>
                        </a:rPr>
                        <a:t>ในชื่อ </a:t>
                      </a:r>
                      <a:endParaRPr lang="th-TH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MS Sans Serif"/>
                        </a:rPr>
                        <a:t>108dots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800" dirty="0">
                          <a:solidFill>
                            <a:schemeClr val="tx1"/>
                          </a:solidFill>
                          <a:latin typeface="MS Sans Serif"/>
                        </a:rPr>
                        <a:t>ผิดหลักการ เนื่องจากขึ้นต้นด้วยตัวเลข </a:t>
                      </a:r>
                      <a:endParaRPr lang="th-TH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chemeClr val="tx1"/>
                          </a:solidFill>
                          <a:latin typeface="MS Sans Serif"/>
                        </a:rPr>
                        <a:t>Year#</a:t>
                      </a:r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800" dirty="0">
                          <a:solidFill>
                            <a:schemeClr val="tx1"/>
                          </a:solidFill>
                          <a:latin typeface="MS Sans Serif"/>
                        </a:rPr>
                        <a:t>ผิดหลักการ เนื่องจากมีเครื่องหมาย # อยู่ในชื่อ</a:t>
                      </a:r>
                      <a:endParaRPr lang="th-TH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chemeClr val="tx1"/>
                          </a:solidFill>
                          <a:latin typeface="MS Sans Serif"/>
                        </a:rPr>
                        <a:t>_good</a:t>
                      </a:r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800" dirty="0">
                          <a:solidFill>
                            <a:schemeClr val="tx1"/>
                          </a:solidFill>
                          <a:latin typeface="MS Sans Serif"/>
                        </a:rPr>
                        <a:t>ถูกต้อง</a:t>
                      </a:r>
                      <a:endParaRPr lang="th-TH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chemeClr val="tx1"/>
                          </a:solidFill>
                          <a:latin typeface="MS Sans Serif"/>
                        </a:rPr>
                        <a:t>goto</a:t>
                      </a:r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800" dirty="0">
                          <a:solidFill>
                            <a:schemeClr val="tx1"/>
                          </a:solidFill>
                          <a:latin typeface="MS Sans Serif"/>
                        </a:rPr>
                        <a:t>ผิดหลักการ เนื่องจากเป็นคำสงวน</a:t>
                      </a:r>
                      <a:endParaRPr lang="th-TH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chemeClr val="tx1"/>
                          </a:solidFill>
                          <a:latin typeface="MS Sans Serif"/>
                        </a:rPr>
                        <a:t>work</a:t>
                      </a:r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800" dirty="0">
                          <a:solidFill>
                            <a:schemeClr val="tx1"/>
                          </a:solidFill>
                          <a:latin typeface="MS Sans Serif"/>
                        </a:rPr>
                        <a:t>ถูกต้อง</a:t>
                      </a:r>
                      <a:endParaRPr lang="th-TH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8231"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chemeClr val="tx1"/>
                          </a:solidFill>
                          <a:latin typeface="MS Sans Serif"/>
                        </a:rPr>
                        <a:t>break</a:t>
                      </a:r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800" dirty="0">
                          <a:solidFill>
                            <a:schemeClr val="tx1"/>
                          </a:solidFill>
                          <a:latin typeface="MS Sans Serif"/>
                        </a:rPr>
                        <a:t>ผิดหลักการ เนื่องจากเป็นคำสงวน</a:t>
                      </a:r>
                      <a:endParaRPr lang="th-TH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6" marB="4572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965295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ustom 1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821</TotalTime>
  <Words>511</Words>
  <Application>Microsoft Office PowerPoint</Application>
  <PresentationFormat>Widescreen</PresentationFormat>
  <Paragraphs>125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4" baseType="lpstr">
      <vt:lpstr>Angsana New</vt:lpstr>
      <vt:lpstr>Arial</vt:lpstr>
      <vt:lpstr>Calibri</vt:lpstr>
      <vt:lpstr>Cordia New</vt:lpstr>
      <vt:lpstr>Courier New</vt:lpstr>
      <vt:lpstr>Lucida Console</vt:lpstr>
      <vt:lpstr>MS Sans Serif</vt:lpstr>
      <vt:lpstr>Tahoma</vt:lpstr>
      <vt:lpstr>TH SarabunPSK</vt:lpstr>
      <vt:lpstr>Times New Roman</vt:lpstr>
      <vt:lpstr>Wingdings 3</vt:lpstr>
      <vt:lpstr>Facet</vt:lpstr>
      <vt:lpstr>Document</vt:lpstr>
      <vt:lpstr>บทที่ 4 ตัวแปร (Variables)</vt:lpstr>
      <vt:lpstr>Overview</vt:lpstr>
      <vt:lpstr>การประกาศตัวแปร (Variable Declaration)</vt:lpstr>
      <vt:lpstr>ชนิดของข้อมูลในภาษาซี (Data Type)</vt:lpstr>
      <vt:lpstr>ตัวแปรพื้นฐานในภาษาซีที่กำหนดตามมาตรฐาน ANSI C</vt:lpstr>
      <vt:lpstr>รูปแบบการประกาศตัวแปร</vt:lpstr>
      <vt:lpstr>รูปแบบการประกาศตัวแปร [cont.]</vt:lpstr>
      <vt:lpstr>คำสงวน (Reserved Word)</vt:lpstr>
      <vt:lpstr>ตัวอย่างการตั้งชื่อ</vt:lpstr>
      <vt:lpstr>การรับ/แสดงข้อมูล</vt:lpstr>
      <vt:lpstr>Control Character</vt:lpstr>
      <vt:lpstr>PowerPoint Presentation</vt:lpstr>
      <vt:lpstr>การคำนวณทางคณิตศาสตร์</vt:lpstr>
      <vt:lpstr>การคำนวณทางคณิตศาสตร์ [cont.]</vt:lpstr>
      <vt:lpstr>เครื่องหมายที่ใช้ในการเปรียบเทียบ</vt:lpstr>
      <vt:lpstr>ลำดับความสำคัญในการทำงาน</vt:lpstr>
      <vt:lpstr>ตัวอย่างลำดับการทำงานของ y = 2 * 5 * 5 + 3 * 5 + 7</vt:lpstr>
      <vt:lpstr>fig02_09.c (Part 1 of 2)         </vt:lpstr>
      <vt:lpstr>fig02_09.c (Part 2 of 2)                  Program Output </vt:lpstr>
      <vt:lpstr>Program Output (continued)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 ภาษาคอมพิวเตอร์และ          การโปรแกรม</dc:title>
  <dc:creator>Apipong</dc:creator>
  <cp:lastModifiedBy>Apipong Pingyod</cp:lastModifiedBy>
  <cp:revision>93</cp:revision>
  <dcterms:created xsi:type="dcterms:W3CDTF">2016-01-18T07:15:41Z</dcterms:created>
  <dcterms:modified xsi:type="dcterms:W3CDTF">2017-01-25T16:10:14Z</dcterms:modified>
</cp:coreProperties>
</file>