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75667-685E-4D22-B871-6A543155F266}" type="datetimeFigureOut">
              <a:rPr lang="th-TH" smtClean="0"/>
              <a:t>25/01/59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37424-B29B-4C1E-85DD-D97F1C5D10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64474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37424-B29B-4C1E-85DD-D97F1C5D10B4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3719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9440F-0621-473B-878A-666D596417CA}" type="datetime1">
              <a:rPr lang="th-TH" smtClean="0"/>
              <a:t>25/01/59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3565088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2B95-2873-4AB1-8F19-945CED7B927F}" type="datetime1">
              <a:rPr lang="th-TH" smtClean="0"/>
              <a:t>25/01/59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23130138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C221D-8FC5-4062-AA01-4C8A993AAF50}" type="datetime1">
              <a:rPr lang="th-TH" smtClean="0"/>
              <a:t>25/01/59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59497826"/>
      </p:ext>
    </p:extLst>
  </p:cSld>
  <p:clrMapOvr>
    <a:masterClrMapping/>
  </p:clrMapOvr>
  <p:transition spd="slow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83832-D3EF-41B4-B334-D14419BDA46C}" type="datetime1">
              <a:rPr lang="th-TH" smtClean="0"/>
              <a:t>25/01/59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3005549"/>
      </p:ext>
    </p:extLst>
  </p:cSld>
  <p:clrMapOvr>
    <a:masterClrMapping/>
  </p:clrMapOvr>
  <p:transition spd="slow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0343-E7BC-4C94-87E4-DD8AC2D14D7C}" type="datetime1">
              <a:rPr lang="th-TH" smtClean="0"/>
              <a:t>25/01/59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7515976"/>
      </p:ext>
    </p:extLst>
  </p:cSld>
  <p:clrMapOvr>
    <a:masterClrMapping/>
  </p:clrMapOvr>
  <p:transition spd="slow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1E49-E609-4B40-B98F-1DCA7504BFF5}" type="datetime1">
              <a:rPr lang="th-TH" smtClean="0"/>
              <a:t>25/01/59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06151545"/>
      </p:ext>
    </p:extLst>
  </p:cSld>
  <p:clrMapOvr>
    <a:masterClrMapping/>
  </p:clrMapOvr>
  <p:transition spd="slow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B1F6-03F9-4F2B-9EFC-31DF5AC82320}" type="datetime1">
              <a:rPr lang="th-TH" smtClean="0"/>
              <a:t>25/01/59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3247659"/>
      </p:ext>
    </p:extLst>
  </p:cSld>
  <p:clrMapOvr>
    <a:masterClrMapping/>
  </p:clrMapOvr>
  <p:transition spd="slow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3731-AE36-4F8B-906C-4A8DDCDCA0E3}" type="datetime1">
              <a:rPr lang="th-TH" smtClean="0"/>
              <a:t>25/01/59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53707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81660-CFEA-4415-83EF-BCE30D4CEB5E}" type="datetime1">
              <a:rPr lang="th-TH" smtClean="0"/>
              <a:t>25/01/59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3879961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1C3FF-FDE2-4C3A-9E7B-16EB93172D17}" type="datetime1">
              <a:rPr lang="th-TH" smtClean="0"/>
              <a:t>25/01/59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309505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8C7B-3F86-4CA9-AE7A-AF27E91975F4}" type="datetime1">
              <a:rPr lang="th-TH" smtClean="0"/>
              <a:t>25/01/59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0913752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2112-19B7-4DDC-9216-50DAF2062968}" type="datetime1">
              <a:rPr lang="th-TH" smtClean="0"/>
              <a:t>25/01/59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3962583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BC0A6-3E67-4ABC-97A7-C0A5AB31D4EB}" type="datetime1">
              <a:rPr lang="th-TH" smtClean="0"/>
              <a:t>25/01/59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262865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53ED0-05D6-479E-941F-65C783424114}" type="datetime1">
              <a:rPr lang="th-TH" smtClean="0"/>
              <a:t>25/01/59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97631209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BC05F-D079-4F07-8002-20B1144A72C5}" type="datetime1">
              <a:rPr lang="th-TH" smtClean="0"/>
              <a:t>25/01/59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5038569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1A5C-77F5-4E3D-9BBF-561C87A98175}" type="datetime1">
              <a:rPr lang="th-TH" smtClean="0"/>
              <a:t>25/01/59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2009692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5760B-0087-4074-8F57-6721E5119E68}" type="datetime1">
              <a:rPr lang="th-TH" smtClean="0"/>
              <a:t>25/01/59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accent1"/>
                </a:solidFill>
              </a:defRPr>
            </a:lvl1pPr>
          </a:lstStyle>
          <a:p>
            <a:fld id="{C83E197D-FABA-4403-B47C-93EF2E624B9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4735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ransition spd="slow">
    <p:pull/>
  </p:transition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บทที่ </a:t>
            </a:r>
            <a:r>
              <a:rPr lang="en-US" dirty="0"/>
              <a:t>3</a:t>
            </a:r>
            <a:r>
              <a:rPr lang="en-US" dirty="0" smtClean="0"/>
              <a:t> </a:t>
            </a:r>
            <a:r>
              <a:rPr lang="th-TH" dirty="0" smtClean="0"/>
              <a:t>โครงสร้างภาษาซี</a:t>
            </a:r>
            <a:r>
              <a:rPr lang="th-TH" dirty="0" smtClean="0"/>
              <a:t>เบื้องต้น </a:t>
            </a:r>
            <a:r>
              <a:rPr lang="en-US" dirty="0" smtClean="0"/>
              <a:t>Part1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/>
              <a:t>รายวิชา </a:t>
            </a:r>
            <a:r>
              <a:rPr lang="th-TH" dirty="0" err="1" smtClean="0"/>
              <a:t>สธ</a:t>
            </a:r>
            <a:r>
              <a:rPr lang="th-TH" dirty="0"/>
              <a:t> </a:t>
            </a:r>
            <a:r>
              <a:rPr lang="en-US" dirty="0" smtClean="0"/>
              <a:t>113 </a:t>
            </a:r>
            <a:r>
              <a:rPr lang="th-TH" dirty="0" smtClean="0"/>
              <a:t>การออกแบบโปรแกรมทางธุรกิจเบื้องต้น</a:t>
            </a:r>
          </a:p>
          <a:p>
            <a:r>
              <a:rPr lang="th-TH" dirty="0" smtClean="0"/>
              <a:t>อ.อภิพงศ์ </a:t>
            </a:r>
            <a:r>
              <a:rPr lang="th-TH" dirty="0" err="1" smtClean="0"/>
              <a:t>ปิง</a:t>
            </a:r>
            <a:r>
              <a:rPr lang="th-TH" dirty="0" smtClean="0"/>
              <a:t>ยศ</a:t>
            </a:r>
            <a:endParaRPr lang="th-TH" dirty="0"/>
          </a:p>
        </p:txBody>
      </p:sp>
      <p:pic>
        <p:nvPicPr>
          <p:cNvPr id="1026" name="Picture 2" descr="https://i.ytimg.com/vi/4ltbEHcAOtQ/hqdefaul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385" y="0"/>
            <a:ext cx="4202942" cy="315220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946270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ตัวอย่างโปรแกรมภาษาซีเบื้องต้น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10</a:t>
            </a:fld>
            <a:endParaRPr lang="th-TH"/>
          </a:p>
        </p:txBody>
      </p:sp>
      <p:pic>
        <p:nvPicPr>
          <p:cNvPr id="5122" name="Picture 2" descr="http://www.dickimaw-books.com/latex/thesis/html/img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345" y="1270000"/>
            <a:ext cx="6915865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135276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ตัวแปร </a:t>
            </a:r>
            <a:r>
              <a:rPr lang="en-US" dirty="0" smtClean="0"/>
              <a:t>(Variables)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4553"/>
            <a:ext cx="8596668" cy="3880773"/>
          </a:xfrm>
        </p:spPr>
        <p:txBody>
          <a:bodyPr/>
          <a:lstStyle/>
          <a:p>
            <a:r>
              <a:rPr lang="th-TH" dirty="0" smtClean="0"/>
              <a:t>หากต้องการให้โปรแกรมรับข้อมูลจากผู้ใช้มาเก็บไว้ หรือมีการคำนวณและเก็บผลลัพธ์ จะต้องสร้างตัวแปรสำหรับเก็บข้อมูลที่เป็นผลลัพธ์นั้น</a:t>
            </a:r>
          </a:p>
          <a:p>
            <a:r>
              <a:rPr lang="th-TH" dirty="0" smtClean="0"/>
              <a:t>พิจารณาตัวอย่างต่อไปนี้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11</a:t>
            </a:fld>
            <a:endParaRPr lang="th-TH"/>
          </a:p>
        </p:txBody>
      </p:sp>
      <p:sp>
        <p:nvSpPr>
          <p:cNvPr id="5" name="Rectangle 4"/>
          <p:cNvSpPr/>
          <p:nvPr/>
        </p:nvSpPr>
        <p:spPr>
          <a:xfrm>
            <a:off x="677334" y="3137671"/>
            <a:ext cx="7620505" cy="35497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#include &lt;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stdio.h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</a:t>
            </a:r>
          </a:p>
          <a:p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feet, inch;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void main()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{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feet = 6;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inch = feet * 12;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printf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(“Height in inch is %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d”,inch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);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}</a:t>
            </a:r>
            <a:endParaRPr lang="th-TH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Line Callout 1 5"/>
          <p:cNvSpPr/>
          <p:nvPr/>
        </p:nvSpPr>
        <p:spPr>
          <a:xfrm>
            <a:off x="4148919" y="3493827"/>
            <a:ext cx="2074460" cy="1392072"/>
          </a:xfrm>
          <a:prstGeom prst="borderCallout1">
            <a:avLst>
              <a:gd name="adj1" fmla="val 49185"/>
              <a:gd name="adj2" fmla="val -5933"/>
              <a:gd name="adj3" fmla="val 37138"/>
              <a:gd name="adj4" fmla="val -1005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การประกาศตัวแปรแบบ </a:t>
            </a:r>
            <a:r>
              <a:rPr lang="en-US" dirty="0" smtClean="0"/>
              <a:t>Global </a:t>
            </a:r>
            <a:r>
              <a:rPr lang="th-TH" dirty="0" smtClean="0"/>
              <a:t>        เป็นชนิดจำนวนเต็ม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375767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ตัวแปร </a:t>
            </a:r>
            <a:r>
              <a:rPr lang="en-US" dirty="0" smtClean="0"/>
              <a:t>(Variables) [cont.]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0437"/>
            <a:ext cx="8596668" cy="4796050"/>
          </a:xfrm>
        </p:spPr>
        <p:txBody>
          <a:bodyPr>
            <a:normAutofit/>
          </a:bodyPr>
          <a:lstStyle/>
          <a:p>
            <a:r>
              <a:rPr lang="th-TH" dirty="0" smtClean="0"/>
              <a:t>จากตัวอย่างจะเห็นได้ว่าการประกาศตัวแปรจะต้องมีการประกาศชนิดของตัวแปรนำหน้าชื่อตัวแปรก่อนเสมอ เช่น </a:t>
            </a:r>
            <a:r>
              <a:rPr lang="en-US" b="1" dirty="0" err="1" smtClean="0"/>
              <a:t>int</a:t>
            </a:r>
            <a:r>
              <a:rPr lang="en-US" b="1" dirty="0" smtClean="0"/>
              <a:t> feet, inch; </a:t>
            </a:r>
          </a:p>
          <a:p>
            <a:r>
              <a:rPr lang="th-TH" dirty="0" smtClean="0"/>
              <a:t>ชนิดตัวแปรในที่นี้เป็นชนิดจำนวนเต็ม </a:t>
            </a:r>
            <a:r>
              <a:rPr lang="en-US" dirty="0" smtClean="0"/>
              <a:t>(Integer)</a:t>
            </a:r>
            <a:endParaRPr lang="th-TH" dirty="0" smtClean="0"/>
          </a:p>
          <a:p>
            <a:r>
              <a:rPr lang="th-TH" dirty="0" smtClean="0"/>
              <a:t>หากเป็นตัวแปรชนิดเดียวกันสามารถใช้เครื่องหมาย </a:t>
            </a:r>
            <a:r>
              <a:rPr lang="en-US" dirty="0" smtClean="0"/>
              <a:t>Comma </a:t>
            </a:r>
            <a:r>
              <a:rPr lang="th-TH" dirty="0" smtClean="0"/>
              <a:t>คั่นได้</a:t>
            </a:r>
            <a:endParaRPr lang="en-US" dirty="0" smtClean="0"/>
          </a:p>
          <a:p>
            <a:r>
              <a:rPr lang="th-TH" dirty="0" smtClean="0"/>
              <a:t>คำสั่ง </a:t>
            </a:r>
            <a:r>
              <a:rPr lang="en-US" b="1" dirty="0" smtClean="0"/>
              <a:t>feet = 6 </a:t>
            </a:r>
            <a:r>
              <a:rPr lang="th-TH" dirty="0" smtClean="0"/>
              <a:t>เป็นการสั่งให้นำค่า </a:t>
            </a:r>
            <a:r>
              <a:rPr lang="en-US" dirty="0" smtClean="0"/>
              <a:t>6 </a:t>
            </a:r>
            <a:r>
              <a:rPr lang="th-TH" dirty="0" smtClean="0"/>
              <a:t>ไปเก็บไว้ในตัวแปรชื่อ </a:t>
            </a:r>
            <a:r>
              <a:rPr lang="en-US" dirty="0" smtClean="0"/>
              <a:t>feet</a:t>
            </a:r>
          </a:p>
          <a:p>
            <a:r>
              <a:rPr lang="th-TH" dirty="0" smtClean="0"/>
              <a:t>คำสั่ง </a:t>
            </a:r>
            <a:r>
              <a:rPr lang="en-US" b="1" dirty="0" smtClean="0"/>
              <a:t>inch = feet * 12 </a:t>
            </a:r>
            <a:r>
              <a:rPr lang="th-TH" dirty="0" smtClean="0"/>
              <a:t>เป็นการนำผลจากการคำนวณ </a:t>
            </a:r>
            <a:r>
              <a:rPr lang="en-US" dirty="0" smtClean="0"/>
              <a:t>feet * 12 </a:t>
            </a:r>
            <a:r>
              <a:rPr lang="th-TH" dirty="0" smtClean="0"/>
              <a:t>ไปเก็บไว้ในตัวแปรชื่อ </a:t>
            </a:r>
            <a:r>
              <a:rPr lang="en-US" dirty="0" smtClean="0"/>
              <a:t>inch</a:t>
            </a:r>
            <a:endParaRPr lang="th-TH" dirty="0" smtClean="0"/>
          </a:p>
          <a:p>
            <a:r>
              <a:rPr lang="en-US" b="1" dirty="0" smtClean="0"/>
              <a:t>%d </a:t>
            </a:r>
            <a:r>
              <a:rPr lang="th-TH" dirty="0" smtClean="0"/>
              <a:t>เป็นการบอกให้นำค่าเลขฐานสิบในตัวแปร </a:t>
            </a:r>
            <a:r>
              <a:rPr lang="en-US" dirty="0" smtClean="0"/>
              <a:t>inch </a:t>
            </a:r>
            <a:r>
              <a:rPr lang="th-TH" dirty="0" smtClean="0"/>
              <a:t>ไปแสดงผลทางหน้าจอ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7109059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การเก็บข้อมูลของตัว</a:t>
            </a:r>
            <a:r>
              <a:rPr lang="th-TH" dirty="0" smtClean="0"/>
              <a:t>แปร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14901"/>
            <a:ext cx="8596668" cy="4526461"/>
          </a:xfrm>
        </p:spPr>
        <p:txBody>
          <a:bodyPr/>
          <a:lstStyle/>
          <a:p>
            <a:r>
              <a:rPr lang="th-TH" dirty="0" smtClean="0"/>
              <a:t>ในการประกาศตัวแปรให้กับโปรแกรม ค่าในตัวแปรต่างๆจะถูกนำไปเก็บในหน่วยความจำเสมอ</a:t>
            </a:r>
          </a:p>
          <a:p>
            <a:r>
              <a:rPr lang="th-TH" dirty="0" smtClean="0"/>
              <a:t>ค่าในตัวแปรและหน่วยความจำอาจมีการเปลี่ยนแปลงได้ โดยค่าเก่าจะหายไปและถูกแทนด้วยค่าใหม่ เช่น</a:t>
            </a:r>
          </a:p>
          <a:p>
            <a:pPr marL="0" indent="0">
              <a:buNone/>
            </a:pPr>
            <a:r>
              <a:rPr lang="th-TH" dirty="0" smtClean="0"/>
              <a:t>	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13</a:t>
            </a:fld>
            <a:endParaRPr lang="th-TH"/>
          </a:p>
        </p:txBody>
      </p:sp>
      <p:sp>
        <p:nvSpPr>
          <p:cNvPr id="5" name="Rectangle 4"/>
          <p:cNvSpPr/>
          <p:nvPr/>
        </p:nvSpPr>
        <p:spPr>
          <a:xfrm>
            <a:off x="677334" y="4502448"/>
            <a:ext cx="5423215" cy="17691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x = 6;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x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= 8;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printf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(“X is %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d”,x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);</a:t>
            </a:r>
          </a:p>
          <a:p>
            <a:endParaRPr lang="th-TH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Line Callout 1 5"/>
          <p:cNvSpPr/>
          <p:nvPr/>
        </p:nvSpPr>
        <p:spPr>
          <a:xfrm>
            <a:off x="5131557" y="5097984"/>
            <a:ext cx="1569493" cy="750627"/>
          </a:xfrm>
          <a:prstGeom prst="borderCallout1">
            <a:avLst>
              <a:gd name="adj1" fmla="val 18750"/>
              <a:gd name="adj2" fmla="val -8333"/>
              <a:gd name="adj3" fmla="val 79773"/>
              <a:gd name="adj4" fmla="val -875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ค่าสุดท้ายของ </a:t>
            </a:r>
            <a:r>
              <a:rPr lang="en-US" dirty="0" smtClean="0"/>
              <a:t>x </a:t>
            </a:r>
            <a:r>
              <a:rPr lang="th-TH" dirty="0" smtClean="0"/>
              <a:t>คือ </a:t>
            </a:r>
            <a:r>
              <a:rPr lang="en-US" dirty="0" smtClean="0"/>
              <a:t>8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45607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การเก็บข้อมูลของตัว</a:t>
            </a:r>
            <a:r>
              <a:rPr lang="th-TH" dirty="0" smtClean="0"/>
              <a:t>แปร</a:t>
            </a:r>
            <a:r>
              <a:rPr lang="en-US" dirty="0" smtClean="0"/>
              <a:t> [cont.]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เราสามารถนำค่าในตัวแปรใส่ให้กับอีกตัวแปรหนึ่งได้ โดยใช้เครื่องหมาย </a:t>
            </a:r>
            <a:r>
              <a:rPr lang="en-US" dirty="0" smtClean="0"/>
              <a:t>“=” </a:t>
            </a:r>
            <a:r>
              <a:rPr lang="th-TH" dirty="0" smtClean="0"/>
              <a:t>เช่นเดียวกับการกำหนดค่าให้ตัวแปรตามปกติ เช่น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14</a:t>
            </a:fld>
            <a:endParaRPr lang="th-TH"/>
          </a:p>
        </p:txBody>
      </p:sp>
      <p:sp>
        <p:nvSpPr>
          <p:cNvPr id="5" name="Rectangle 4"/>
          <p:cNvSpPr/>
          <p:nvPr/>
        </p:nvSpPr>
        <p:spPr>
          <a:xfrm>
            <a:off x="1114062" y="3570269"/>
            <a:ext cx="5423215" cy="270128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num1 = 5;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num2 = 14;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num1 = num2;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printf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(“num1 is %d \n”,num1);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printf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(“num2 is %d \n”,num2 );</a:t>
            </a:r>
          </a:p>
          <a:p>
            <a:endParaRPr lang="th-TH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Line Callout 1 5"/>
          <p:cNvSpPr/>
          <p:nvPr/>
        </p:nvSpPr>
        <p:spPr>
          <a:xfrm>
            <a:off x="7021170" y="4258102"/>
            <a:ext cx="1569493" cy="1553072"/>
          </a:xfrm>
          <a:prstGeom prst="borderCallout1">
            <a:avLst>
              <a:gd name="adj1" fmla="val 18750"/>
              <a:gd name="adj2" fmla="val -8333"/>
              <a:gd name="adj3" fmla="val 79773"/>
              <a:gd name="adj4" fmla="val -875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num1 is 14</a:t>
            </a:r>
          </a:p>
          <a:p>
            <a:pPr algn="ctr"/>
            <a:r>
              <a:rPr lang="en-US" dirty="0" smtClean="0"/>
              <a:t>num2 is 14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614128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การเก็บข้อมูลของตัวแปร</a:t>
            </a:r>
            <a:r>
              <a:rPr lang="en-US" dirty="0"/>
              <a:t> [cont.]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ในการกำหนดค่าให้ตัวแปร เราสามารถนำค่าตัวแปรเดิมมากระทำการทางคณิตศาสตร์ได้ โดยตัวแปรทางซ้ายของเครื่องหมายเท่ากับ </a:t>
            </a:r>
            <a:r>
              <a:rPr lang="en-US" dirty="0" smtClean="0"/>
              <a:t>“=” </a:t>
            </a:r>
            <a:r>
              <a:rPr lang="th-TH" dirty="0" smtClean="0"/>
              <a:t>จะเปลี่ยนไปตามการกระทำทางขวามือ เช่น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15</a:t>
            </a:fld>
            <a:endParaRPr lang="th-TH"/>
          </a:p>
        </p:txBody>
      </p:sp>
      <p:sp>
        <p:nvSpPr>
          <p:cNvPr id="5" name="Rectangle 4"/>
          <p:cNvSpPr/>
          <p:nvPr/>
        </p:nvSpPr>
        <p:spPr>
          <a:xfrm>
            <a:off x="1387017" y="4094025"/>
            <a:ext cx="7374845" cy="212989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count = count + 1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//</a:t>
            </a:r>
            <a:r>
              <a:rPr lang="th-TH" dirty="0" smtClean="0">
                <a:solidFill>
                  <a:schemeClr val="accent6">
                    <a:lumMod val="50000"/>
                  </a:schemeClr>
                </a:solidFill>
              </a:rPr>
              <a:t>เป็นการเพิ่มค่าตัวแปร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count </a:t>
            </a:r>
            <a:r>
              <a:rPr lang="th-TH" dirty="0" smtClean="0">
                <a:solidFill>
                  <a:schemeClr val="accent6">
                    <a:lumMod val="50000"/>
                  </a:schemeClr>
                </a:solidFill>
              </a:rPr>
              <a:t>ขึ้นหนึ่งค่า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sum = sum + x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//</a:t>
            </a:r>
            <a:r>
              <a:rPr lang="th-TH" dirty="0" smtClean="0">
                <a:solidFill>
                  <a:schemeClr val="accent6">
                    <a:lumMod val="50000"/>
                  </a:schemeClr>
                </a:solidFill>
              </a:rPr>
              <a:t>นำค่า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sum </a:t>
            </a:r>
            <a:r>
              <a:rPr lang="th-TH" dirty="0" smtClean="0">
                <a:solidFill>
                  <a:schemeClr val="accent6">
                    <a:lumMod val="50000"/>
                  </a:schemeClr>
                </a:solidFill>
              </a:rPr>
              <a:t>บวกกับ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x</a:t>
            </a:r>
            <a:r>
              <a:rPr lang="th-TH" dirty="0" smtClean="0">
                <a:solidFill>
                  <a:schemeClr val="accent6">
                    <a:lumMod val="50000"/>
                  </a:schemeClr>
                </a:solidFill>
              </a:rPr>
              <a:t> โดยค่าใน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x </a:t>
            </a:r>
            <a:r>
              <a:rPr lang="th-TH" dirty="0" smtClean="0">
                <a:solidFill>
                  <a:schemeClr val="accent6">
                    <a:lumMod val="50000"/>
                  </a:schemeClr>
                </a:solidFill>
              </a:rPr>
              <a:t>จะไม่เปลี่ยน</a:t>
            </a:r>
          </a:p>
          <a:p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num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=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num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* 3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//</a:t>
            </a:r>
            <a:r>
              <a:rPr lang="th-TH" dirty="0" smtClean="0">
                <a:solidFill>
                  <a:schemeClr val="accent6">
                    <a:lumMod val="50000"/>
                  </a:schemeClr>
                </a:solidFill>
              </a:rPr>
              <a:t>นำค่า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num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h-TH" dirty="0" smtClean="0">
                <a:solidFill>
                  <a:schemeClr val="accent6">
                    <a:lumMod val="50000"/>
                  </a:schemeClr>
                </a:solidFill>
              </a:rPr>
              <a:t>คูณกับ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3 </a:t>
            </a:r>
            <a:r>
              <a:rPr lang="th-TH" dirty="0" smtClean="0">
                <a:solidFill>
                  <a:schemeClr val="accent6">
                    <a:lumMod val="50000"/>
                  </a:schemeClr>
                </a:solidFill>
              </a:rPr>
              <a:t>แล้วเก็บค่าไว้ใน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num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h-TH" dirty="0" smtClean="0">
                <a:solidFill>
                  <a:schemeClr val="accent6">
                    <a:lumMod val="50000"/>
                  </a:schemeClr>
                </a:solidFill>
              </a:rPr>
              <a:t>เช่นเดิม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th-TH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03130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9493"/>
            <a:ext cx="8596668" cy="4471869"/>
          </a:xfrm>
        </p:spPr>
        <p:txBody>
          <a:bodyPr/>
          <a:lstStyle/>
          <a:p>
            <a:r>
              <a:rPr lang="th-TH" dirty="0" smtClean="0"/>
              <a:t>โครงสร้างโปรแกรม</a:t>
            </a:r>
          </a:p>
          <a:p>
            <a:r>
              <a:rPr lang="th-TH" dirty="0" smtClean="0"/>
              <a:t>ตัว</a:t>
            </a:r>
            <a:r>
              <a:rPr lang="th-TH" dirty="0" smtClean="0"/>
              <a:t>แปร</a:t>
            </a:r>
          </a:p>
          <a:p>
            <a:r>
              <a:rPr lang="th-TH" dirty="0" smtClean="0"/>
              <a:t>การเก็บข้อมูลของตัว</a:t>
            </a:r>
            <a:r>
              <a:rPr lang="th-TH" dirty="0" smtClean="0"/>
              <a:t>แปร</a:t>
            </a:r>
            <a:endParaRPr lang="th-TH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2</a:t>
            </a:fld>
            <a:endParaRPr lang="th-TH"/>
          </a:p>
        </p:txBody>
      </p:sp>
      <p:pic>
        <p:nvPicPr>
          <p:cNvPr id="2050" name="Picture 2" descr="https://upload.wikimedia.org/wikipedia/commons/thumb/e/e3/Sign_language_C.svg/2000px-Sign_language_C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0424" y="478195"/>
            <a:ext cx="3711621" cy="4033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pskills.org/image/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3301" y="380954"/>
            <a:ext cx="2478876" cy="26352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37160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dirty="0" smtClean="0"/>
              <a:t>โครงสร้างโปรแกรม</a:t>
            </a:r>
            <a:endParaRPr lang="th-TH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33267"/>
            <a:ext cx="8596668" cy="4308096"/>
          </a:xfrm>
        </p:spPr>
        <p:txBody>
          <a:bodyPr>
            <a:normAutofit/>
          </a:bodyPr>
          <a:lstStyle/>
          <a:p>
            <a:r>
              <a:rPr lang="th-TH" sz="3600" dirty="0" smtClean="0"/>
              <a:t>โครงสร้างการเขียนโปรแกรมด้วยภาษา </a:t>
            </a:r>
            <a:r>
              <a:rPr lang="en-US" sz="3600" dirty="0" smtClean="0"/>
              <a:t>C/C++ </a:t>
            </a:r>
            <a:r>
              <a:rPr lang="th-TH" sz="3600" dirty="0" smtClean="0"/>
              <a:t>มี </a:t>
            </a:r>
            <a:r>
              <a:rPr lang="en-US" sz="3600" dirty="0" smtClean="0"/>
              <a:t>5 </a:t>
            </a:r>
            <a:r>
              <a:rPr lang="th-TH" sz="3600" dirty="0" smtClean="0"/>
              <a:t>ส่วน ดังนี้</a:t>
            </a:r>
          </a:p>
          <a:p>
            <a:pPr lvl="1"/>
            <a:r>
              <a:rPr lang="en-US" sz="3200" dirty="0" smtClean="0"/>
              <a:t>1. </a:t>
            </a:r>
            <a:r>
              <a:rPr lang="th-TH" sz="3200" dirty="0" err="1" smtClean="0"/>
              <a:t>พรี</a:t>
            </a:r>
            <a:r>
              <a:rPr lang="th-TH" sz="3200" dirty="0" smtClean="0"/>
              <a:t>โพรเซสเซอร์ได</a:t>
            </a:r>
            <a:r>
              <a:rPr lang="th-TH" sz="3200" dirty="0" err="1" smtClean="0"/>
              <a:t>เร็กทีฟ</a:t>
            </a:r>
            <a:r>
              <a:rPr lang="th-TH" sz="3200" dirty="0" smtClean="0"/>
              <a:t> </a:t>
            </a:r>
            <a:r>
              <a:rPr lang="en-US" sz="3200" dirty="0" smtClean="0"/>
              <a:t>(Preprocessor directives)</a:t>
            </a:r>
          </a:p>
          <a:p>
            <a:pPr lvl="1"/>
            <a:r>
              <a:rPr lang="en-US" sz="3200" dirty="0" smtClean="0"/>
              <a:t>2. </a:t>
            </a:r>
            <a:r>
              <a:rPr lang="th-TH" sz="3200" dirty="0" smtClean="0"/>
              <a:t>ส่วน</a:t>
            </a:r>
            <a:r>
              <a:rPr lang="th-TH" sz="3200" dirty="0" smtClean="0"/>
              <a:t>ประกาศ</a:t>
            </a:r>
            <a:r>
              <a:rPr lang="th-TH" sz="3200" dirty="0" smtClean="0"/>
              <a:t> </a:t>
            </a:r>
            <a:r>
              <a:rPr lang="en-US" sz="3200" dirty="0" smtClean="0"/>
              <a:t>(Global declarations)</a:t>
            </a:r>
          </a:p>
          <a:p>
            <a:pPr lvl="1"/>
            <a:r>
              <a:rPr lang="en-US" sz="3200" dirty="0" smtClean="0"/>
              <a:t>3. </a:t>
            </a:r>
            <a:r>
              <a:rPr lang="th-TH" sz="3200" dirty="0" smtClean="0"/>
              <a:t>ส่วนฟังก์ชันหลัก </a:t>
            </a:r>
            <a:r>
              <a:rPr lang="en-US" sz="3200" dirty="0" smtClean="0"/>
              <a:t>(The main() function)</a:t>
            </a:r>
          </a:p>
          <a:p>
            <a:pPr lvl="1"/>
            <a:r>
              <a:rPr lang="en-US" sz="3200" dirty="0" smtClean="0"/>
              <a:t>4. </a:t>
            </a:r>
            <a:r>
              <a:rPr lang="th-TH" sz="3200" dirty="0" smtClean="0"/>
              <a:t>การสร้างฟังก์ชันและการใช้ฟังก์ชัน</a:t>
            </a:r>
          </a:p>
          <a:p>
            <a:pPr lvl="1"/>
            <a:r>
              <a:rPr lang="en-US" sz="3200" dirty="0" smtClean="0"/>
              <a:t>5. </a:t>
            </a:r>
            <a:r>
              <a:rPr lang="th-TH" sz="3200" dirty="0" smtClean="0"/>
              <a:t>ส่วนอธิบายโปรแกรม </a:t>
            </a:r>
            <a:r>
              <a:rPr lang="en-US" sz="3200" dirty="0" smtClean="0"/>
              <a:t>(Program comments)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2385209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0" dirty="0" smtClean="0"/>
              <a:t>ตัวอย่างโครงสร้างโปรแกรม</a:t>
            </a:r>
            <a:endParaRPr lang="th-TH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4</a:t>
            </a:fld>
            <a:endParaRPr lang="th-TH"/>
          </a:p>
        </p:txBody>
      </p:sp>
      <p:pic>
        <p:nvPicPr>
          <p:cNvPr id="2050" name="Picture 2" descr="http://lh4.ggpht.com/_u-63Ukg6GSw/TBefSfevHvI/AAAAAAAAAC0/QREx4o9NxsU/Basic%20Structur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3" y="1269999"/>
            <a:ext cx="7238367" cy="525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51578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โครงสร้าง</a:t>
            </a:r>
            <a:r>
              <a:rPr lang="th-TH" dirty="0" smtClean="0"/>
              <a:t>โปรแกรม</a:t>
            </a:r>
            <a:r>
              <a:rPr lang="en-US" dirty="0" smtClean="0"/>
              <a:t>:</a:t>
            </a:r>
            <a:r>
              <a:rPr lang="th-TH" dirty="0"/>
              <a:t/>
            </a:r>
            <a:br>
              <a:rPr lang="th-TH" dirty="0"/>
            </a:br>
            <a:r>
              <a:rPr lang="th-TH" sz="3200" dirty="0">
                <a:solidFill>
                  <a:schemeClr val="bg2">
                    <a:lumMod val="50000"/>
                  </a:schemeClr>
                </a:solidFill>
              </a:rPr>
              <a:t>1. </a:t>
            </a:r>
            <a:r>
              <a:rPr lang="th-TH" sz="3200" dirty="0" err="1">
                <a:solidFill>
                  <a:schemeClr val="bg2">
                    <a:lumMod val="50000"/>
                  </a:schemeClr>
                </a:solidFill>
              </a:rPr>
              <a:t>พรี</a:t>
            </a:r>
            <a:r>
              <a:rPr lang="th-TH" sz="3200" dirty="0">
                <a:solidFill>
                  <a:schemeClr val="bg2">
                    <a:lumMod val="50000"/>
                  </a:schemeClr>
                </a:solidFill>
              </a:rPr>
              <a:t>โพรเซสเซอร์ได</a:t>
            </a:r>
            <a:r>
              <a:rPr lang="th-TH" sz="3200" dirty="0" err="1" smtClean="0">
                <a:solidFill>
                  <a:schemeClr val="bg2">
                    <a:lumMod val="50000"/>
                  </a:schemeClr>
                </a:solidFill>
              </a:rPr>
              <a:t>เร็กทีฟ</a:t>
            </a:r>
            <a:r>
              <a:rPr lang="th-TH" sz="3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th-TH" sz="3200" dirty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Preprocessor directives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th-TH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ใช้สำหรับเรียกไฟล์ที่โปรแกรมต้องการใช้งาน หรือกำหนดค่าต่างๆก่อนเป็นอันดับแรก</a:t>
            </a:r>
            <a:r>
              <a:rPr lang="en-US" dirty="0" smtClean="0"/>
              <a:t> </a:t>
            </a:r>
            <a:r>
              <a:rPr lang="th-TH" dirty="0" smtClean="0"/>
              <a:t>เรียกอีกอย่างว่าเป็นส่วนหัวของโปรแกรมหรือ </a:t>
            </a:r>
            <a:r>
              <a:rPr lang="en-US" dirty="0" smtClean="0"/>
              <a:t>Header</a:t>
            </a:r>
            <a:endParaRPr lang="th-TH" dirty="0" smtClean="0"/>
          </a:p>
          <a:p>
            <a:r>
              <a:rPr lang="th-TH" dirty="0" smtClean="0"/>
              <a:t>เริ่มต้นด้วยการใช้เครื่องหมายได</a:t>
            </a:r>
            <a:r>
              <a:rPr lang="th-TH" dirty="0" err="1" smtClean="0"/>
              <a:t>เร็กทีฟ</a:t>
            </a:r>
            <a:r>
              <a:rPr lang="th-TH" dirty="0" smtClean="0"/>
              <a:t> </a:t>
            </a:r>
            <a:r>
              <a:rPr lang="en-US" dirty="0" smtClean="0"/>
              <a:t>“#” </a:t>
            </a:r>
            <a:r>
              <a:rPr lang="th-TH" dirty="0" smtClean="0"/>
              <a:t>และตามด้วยชื่อโปรแกรมหรือชื่อตัวแปรที่ต้องการใช้</a:t>
            </a:r>
          </a:p>
          <a:p>
            <a:r>
              <a:rPr lang="th-TH" dirty="0" smtClean="0"/>
              <a:t>ได</a:t>
            </a:r>
            <a:r>
              <a:rPr lang="th-TH" dirty="0" err="1" smtClean="0"/>
              <a:t>เร็กทีฟ</a:t>
            </a:r>
            <a:r>
              <a:rPr lang="th-TH" dirty="0" smtClean="0"/>
              <a:t>ที่ใช้บ่อยๆได้แก่ </a:t>
            </a:r>
            <a:endParaRPr lang="en-US" dirty="0" smtClean="0"/>
          </a:p>
          <a:p>
            <a:pPr lvl="1"/>
            <a:r>
              <a:rPr lang="en-US" b="1" dirty="0" smtClean="0"/>
              <a:t>#include </a:t>
            </a:r>
            <a:r>
              <a:rPr lang="en-US" b="1" dirty="0"/>
              <a:t>&lt;</a:t>
            </a:r>
            <a:r>
              <a:rPr lang="th-TH" b="1" dirty="0" smtClean="0"/>
              <a:t>ชื่อไฟล์</a:t>
            </a:r>
            <a:r>
              <a:rPr lang="en-US" b="1" dirty="0" smtClean="0"/>
              <a:t>&gt;</a:t>
            </a:r>
            <a:r>
              <a:rPr lang="th-TH" b="1" dirty="0" smtClean="0"/>
              <a:t> </a:t>
            </a:r>
            <a:r>
              <a:rPr lang="th-TH" dirty="0" smtClean="0"/>
              <a:t>เป็นการนำไฟล์อื่นเข้ามาคอมไพล์ร่วมด้วย</a:t>
            </a:r>
            <a:endParaRPr lang="en-US" dirty="0" smtClean="0"/>
          </a:p>
          <a:p>
            <a:pPr lvl="1"/>
            <a:r>
              <a:rPr lang="en-US" b="1" dirty="0" smtClean="0"/>
              <a:t>#define NAME VALUE </a:t>
            </a:r>
            <a:r>
              <a:rPr lang="th-TH" dirty="0" smtClean="0"/>
              <a:t>เป็นการกำหนดค่าให้กับตัวแปร (ปกติจะใช้กับค่าคงที่)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5</a:t>
            </a:fld>
            <a:endParaRPr lang="th-TH"/>
          </a:p>
        </p:txBody>
      </p:sp>
      <p:pic>
        <p:nvPicPr>
          <p:cNvPr id="4098" name="Picture 2" descr="http://www.tutorial4us.com/cprogramming/images/header-files/header-fil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7415" y="171356"/>
            <a:ext cx="3146368" cy="2844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7514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โครงสร้างโปรแกรม</a:t>
            </a:r>
            <a:r>
              <a:rPr lang="en-US" dirty="0"/>
              <a:t>:</a:t>
            </a:r>
            <a:r>
              <a:rPr lang="th-TH" dirty="0"/>
              <a:t/>
            </a:r>
            <a:br>
              <a:rPr lang="th-TH" dirty="0"/>
            </a:b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th-TH" dirty="0" smtClean="0">
                <a:solidFill>
                  <a:schemeClr val="bg2">
                    <a:lumMod val="50000"/>
                  </a:schemeClr>
                </a:solidFill>
              </a:rPr>
              <a:t>. ส่วนประกาศ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th-TH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Global declarations)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ต่อจากส่วนได</a:t>
            </a:r>
            <a:r>
              <a:rPr lang="th-TH" dirty="0" err="1" smtClean="0"/>
              <a:t>เร็กทิฟ</a:t>
            </a:r>
            <a:r>
              <a:rPr lang="th-TH" dirty="0" smtClean="0"/>
              <a:t> จำเป็นต้องวางไว้นอกฟังก์ชั่นต่างๆ </a:t>
            </a:r>
          </a:p>
          <a:p>
            <a:r>
              <a:rPr lang="th-TH" dirty="0" smtClean="0"/>
              <a:t>ใช้ประกาศตัวแปรตัวแปรหรือฟังก์ชันที่ต้องใช้ในโปรแกรม โดยทุกส่วนในโปรแกรมสามารถเรียกใช้ข้อมูลที่ประกาศไว้ในส่วนนี้ได้ </a:t>
            </a:r>
          </a:p>
          <a:p>
            <a:r>
              <a:rPr lang="th-TH" dirty="0" smtClean="0"/>
              <a:t>บางโปรแกรมอาจไม่ต้องมีก็ได้ ขึ้นอยู่กับรูปแบบของโปรแกรม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8280776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โครงสร้างโปรแกรม</a:t>
            </a:r>
            <a:r>
              <a:rPr lang="en-US" dirty="0" smtClean="0"/>
              <a:t>: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3</a:t>
            </a:r>
            <a:r>
              <a:rPr lang="th-TH" dirty="0">
                <a:solidFill>
                  <a:schemeClr val="bg2">
                    <a:lumMod val="50000"/>
                  </a:schemeClr>
                </a:solidFill>
              </a:rPr>
              <a:t>. ส่วนฟังก์ชันหลัก (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The main() function)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เป็นส่วนที่ทุกโปรแกรมจำเป็นต้องมี ประกอบไปด้วยคำสั่งต่างๆที่จะให้โปรแกรมทำงาน</a:t>
            </a:r>
          </a:p>
          <a:p>
            <a:r>
              <a:rPr lang="th-TH" i="1" dirty="0" smtClean="0"/>
              <a:t>แต่ละโปรแกรมจะต้องมีฟังก์ชันหลักเพียงฟังก์ชันเดียวเท่านั้น</a:t>
            </a:r>
          </a:p>
          <a:p>
            <a:r>
              <a:rPr lang="th-TH" dirty="0" smtClean="0"/>
              <a:t>คอมไพเลอร์จะคอมไพล์ที่ฟังก์ชันนี้เป็นหลัก หากฟังก์ชันหลักมีการเชื่อมโยงไปหาฟังก์ชันอื่นๆอีก คอมไพเลอร์จึงจะไปคอมไพล์ฟังก์ชันที่ถูกอ้างนั้นต่อไป </a:t>
            </a:r>
            <a:r>
              <a:rPr lang="en-US" dirty="0" smtClean="0"/>
              <a:t>(</a:t>
            </a:r>
            <a:r>
              <a:rPr lang="th-TH" dirty="0" smtClean="0"/>
              <a:t>รายละเอียดจะอยู่ในเรื่องฟังก์ชัน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062169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โครงสร้างโปรแกรม</a:t>
            </a:r>
            <a:r>
              <a:rPr lang="en-US" dirty="0"/>
              <a:t>:</a:t>
            </a:r>
            <a:r>
              <a:rPr lang="th-TH" dirty="0"/>
              <a:t/>
            </a:r>
            <a:br>
              <a:rPr lang="th-TH" dirty="0"/>
            </a:b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4</a:t>
            </a:r>
            <a:r>
              <a:rPr lang="th-TH" dirty="0">
                <a:solidFill>
                  <a:schemeClr val="bg2">
                    <a:lumMod val="50000"/>
                  </a:schemeClr>
                </a:solidFill>
              </a:rPr>
              <a:t>. การสร้างฟังก์ชันและการใช้ฟังก์ชัน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เป็นการเขียนฟังก์ชันย่อยๆขึ้นมาใช้ในโปรแกรม โดยฟังก์ชันเหล่านี้จำเป็นต้องถูกเรียกใช้งานผ่านฟังก์ชันหลัก </a:t>
            </a:r>
            <a:r>
              <a:rPr lang="en-US" dirty="0" smtClean="0"/>
              <a:t>(main() function)</a:t>
            </a: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8</a:t>
            </a:fld>
            <a:endParaRPr lang="th-TH"/>
          </a:p>
        </p:txBody>
      </p:sp>
      <p:pic>
        <p:nvPicPr>
          <p:cNvPr id="3074" name="Picture 2" descr="http://www.iu.hio.no/%7Emark/CTutorial/img/7.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040" y="3407329"/>
            <a:ext cx="5743092" cy="342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226102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โครงสร้างโปรแกรม</a:t>
            </a:r>
            <a:r>
              <a:rPr lang="en-US" dirty="0"/>
              <a:t>:</a:t>
            </a:r>
            <a:r>
              <a:rPr lang="th-TH" dirty="0"/>
              <a:t/>
            </a:r>
            <a:br>
              <a:rPr lang="th-TH" dirty="0"/>
            </a:b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5</a:t>
            </a:r>
            <a:r>
              <a:rPr lang="th-TH" dirty="0">
                <a:solidFill>
                  <a:schemeClr val="bg2">
                    <a:lumMod val="50000"/>
                  </a:schemeClr>
                </a:solidFill>
              </a:rPr>
              <a:t>. ส่วนอธิบายโปรแกรม (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Program comments)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ใช้เขียนคอม</a:t>
            </a:r>
            <a:r>
              <a:rPr lang="th-TH" dirty="0" err="1" smtClean="0"/>
              <a:t>เมนต์</a:t>
            </a:r>
            <a:r>
              <a:rPr lang="th-TH" dirty="0" smtClean="0"/>
              <a:t>โปรแกรม เพื่ออธิบายการทำงานต่างๆ ทำให้ผู้ศึกษาโปรแกรมในภายหลังทำความเข้าใจโปรแกรมได้ง่ายขึ้น</a:t>
            </a:r>
          </a:p>
          <a:p>
            <a:r>
              <a:rPr lang="th-TH" dirty="0" smtClean="0"/>
              <a:t>เมื่อคอมไพล์โปรแกรม ส่วนคอม</a:t>
            </a:r>
            <a:r>
              <a:rPr lang="th-TH" dirty="0" err="1" smtClean="0"/>
              <a:t>เมนต์</a:t>
            </a:r>
            <a:r>
              <a:rPr lang="th-TH" dirty="0" smtClean="0"/>
              <a:t>จะถูกข้ามไป</a:t>
            </a:r>
          </a:p>
          <a:p>
            <a:r>
              <a:rPr lang="th-TH" dirty="0" smtClean="0"/>
              <a:t>การใช้คอม</a:t>
            </a:r>
            <a:r>
              <a:rPr lang="th-TH" dirty="0" err="1" smtClean="0"/>
              <a:t>เมนต์</a:t>
            </a:r>
            <a:r>
              <a:rPr lang="th-TH" dirty="0" smtClean="0"/>
              <a:t>มี </a:t>
            </a:r>
            <a:r>
              <a:rPr lang="en-US" dirty="0" smtClean="0"/>
              <a:t>2 </a:t>
            </a:r>
            <a:r>
              <a:rPr lang="th-TH" dirty="0" smtClean="0"/>
              <a:t>วิธีคือ </a:t>
            </a:r>
          </a:p>
          <a:p>
            <a:pPr lvl="1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//</a:t>
            </a:r>
            <a:r>
              <a:rPr lang="en-US" dirty="0" smtClean="0"/>
              <a:t> </a:t>
            </a:r>
            <a:r>
              <a:rPr lang="th-TH" dirty="0" smtClean="0">
                <a:solidFill>
                  <a:schemeClr val="accent5">
                    <a:lumMod val="50000"/>
                  </a:schemeClr>
                </a:solidFill>
              </a:rPr>
              <a:t>ใช้คอม</a:t>
            </a:r>
            <a:r>
              <a:rPr lang="th-TH" dirty="0" err="1" smtClean="0">
                <a:solidFill>
                  <a:schemeClr val="accent5">
                    <a:lumMod val="50000"/>
                  </a:schemeClr>
                </a:solidFill>
              </a:rPr>
              <a:t>เมนต์</a:t>
            </a:r>
            <a:r>
              <a:rPr lang="th-TH" dirty="0" smtClean="0">
                <a:solidFill>
                  <a:schemeClr val="accent5">
                    <a:lumMod val="50000"/>
                  </a:schemeClr>
                </a:solidFill>
              </a:rPr>
              <a:t>ข้อความสั้นๆ ไม่เกินหนึ่งบรรทัด</a:t>
            </a:r>
          </a:p>
          <a:p>
            <a:pPr lvl="1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/* </a:t>
            </a:r>
            <a:r>
              <a:rPr lang="th-TH" dirty="0" smtClean="0">
                <a:solidFill>
                  <a:schemeClr val="accent5">
                    <a:lumMod val="50000"/>
                  </a:schemeClr>
                </a:solidFill>
              </a:rPr>
              <a:t>ใช้คอม</a:t>
            </a:r>
            <a:r>
              <a:rPr lang="th-TH" dirty="0" err="1" smtClean="0">
                <a:solidFill>
                  <a:schemeClr val="accent5">
                    <a:lumMod val="50000"/>
                  </a:schemeClr>
                </a:solidFill>
              </a:rPr>
              <a:t>เมนต์</a:t>
            </a:r>
            <a:r>
              <a:rPr lang="th-TH" dirty="0" smtClean="0">
                <a:solidFill>
                  <a:schemeClr val="accent5">
                    <a:lumMod val="50000"/>
                  </a:schemeClr>
                </a:solidFill>
              </a:rPr>
              <a:t>ข้อความยาวๆ หลายบรรทัด และต้องปิดท้ายด้วย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*/ </a:t>
            </a:r>
            <a:r>
              <a:rPr lang="th-TH" dirty="0" smtClean="0"/>
              <a:t>เสมอ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4558875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ustom 1">
      <a:majorFont>
        <a:latin typeface="TH SarabunPSK"/>
        <a:ea typeface=""/>
        <a:cs typeface="TH SarabunPSK"/>
      </a:majorFont>
      <a:minorFont>
        <a:latin typeface="TH SarabunPSK"/>
        <a:ea typeface=""/>
        <a:cs typeface="TH SarabunPSK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597</TotalTime>
  <Words>802</Words>
  <Application>Microsoft Office PowerPoint</Application>
  <PresentationFormat>Widescreen</PresentationFormat>
  <Paragraphs>94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Cordia New</vt:lpstr>
      <vt:lpstr>TH SarabunPSK</vt:lpstr>
      <vt:lpstr>Wingdings 3</vt:lpstr>
      <vt:lpstr>Facet</vt:lpstr>
      <vt:lpstr>บทที่ 3 โครงสร้างภาษาซีเบื้องต้น Part1</vt:lpstr>
      <vt:lpstr>Overview</vt:lpstr>
      <vt:lpstr>โครงสร้างโปรแกรม</vt:lpstr>
      <vt:lpstr>ตัวอย่างโครงสร้างโปรแกรม</vt:lpstr>
      <vt:lpstr>โครงสร้างโปรแกรม: 1. พรีโพรเซสเซอร์ไดเร็กทีฟ (Preprocessor directives)</vt:lpstr>
      <vt:lpstr>โครงสร้างโปรแกรม: 2. ส่วนประกาศ (Global declarations)</vt:lpstr>
      <vt:lpstr>โครงสร้างโปรแกรม: 3. ส่วนฟังก์ชันหลัก (The main() function)</vt:lpstr>
      <vt:lpstr>โครงสร้างโปรแกรม: 4. การสร้างฟังก์ชันและการใช้ฟังก์ชัน</vt:lpstr>
      <vt:lpstr>โครงสร้างโปรแกรม: 5. ส่วนอธิบายโปรแกรม (Program comments)</vt:lpstr>
      <vt:lpstr>ตัวอย่างโปรแกรมภาษาซีเบื้องต้น</vt:lpstr>
      <vt:lpstr>ตัวแปร (Variables)</vt:lpstr>
      <vt:lpstr>ตัวแปร (Variables) [cont.]</vt:lpstr>
      <vt:lpstr>การเก็บข้อมูลของตัวแปร</vt:lpstr>
      <vt:lpstr>การเก็บข้อมูลของตัวแปร [cont.]</vt:lpstr>
      <vt:lpstr>การเก็บข้อมูลของตัวแปร [cont.]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1 ภาษาคอมพิวเตอร์และ          การโปรแกรม</dc:title>
  <dc:creator>Apipong</dc:creator>
  <cp:lastModifiedBy>Apipong</cp:lastModifiedBy>
  <cp:revision>83</cp:revision>
  <dcterms:created xsi:type="dcterms:W3CDTF">2016-01-18T07:15:41Z</dcterms:created>
  <dcterms:modified xsi:type="dcterms:W3CDTF">2016-01-25T15:15:41Z</dcterms:modified>
</cp:coreProperties>
</file>