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7" r:id="rId12"/>
    <p:sldId id="271" r:id="rId13"/>
    <p:sldId id="265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75667-685E-4D22-B871-6A543155F266}" type="datetimeFigureOut">
              <a:rPr lang="th-TH" smtClean="0"/>
              <a:t>18/01/60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37424-B29B-4C1E-85DD-D97F1C5D10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4474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7424-B29B-4C1E-85DD-D97F1C5D10B4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3719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9440F-0621-473B-878A-666D596417CA}" type="datetime1">
              <a:rPr lang="th-TH" smtClean="0"/>
              <a:t>18/01/60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356508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2B95-2873-4AB1-8F19-945CED7B927F}" type="datetime1">
              <a:rPr lang="th-TH" smtClean="0"/>
              <a:t>18/01/60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3130138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221D-8FC5-4062-AA01-4C8A993AAF50}" type="datetime1">
              <a:rPr lang="th-TH" smtClean="0"/>
              <a:t>18/01/60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9497826"/>
      </p:ext>
    </p:extLst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3832-D3EF-41B4-B334-D14419BDA46C}" type="datetime1">
              <a:rPr lang="th-TH" smtClean="0"/>
              <a:t>18/01/60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3005549"/>
      </p:ext>
    </p:extLst>
  </p:cSld>
  <p:clrMapOvr>
    <a:masterClrMapping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0343-E7BC-4C94-87E4-DD8AC2D14D7C}" type="datetime1">
              <a:rPr lang="th-TH" smtClean="0"/>
              <a:t>18/01/60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7515976"/>
      </p:ext>
    </p:extLst>
  </p:cSld>
  <p:clrMapOvr>
    <a:masterClrMapping/>
  </p:clrMapOvr>
  <p:transition spd="slow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1E49-E609-4B40-B98F-1DCA7504BFF5}" type="datetime1">
              <a:rPr lang="th-TH" smtClean="0"/>
              <a:t>18/01/60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6151545"/>
      </p:ext>
    </p:extLst>
  </p:cSld>
  <p:clrMapOvr>
    <a:masterClrMapping/>
  </p:clrMapOvr>
  <p:transition spd="slow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B1F6-03F9-4F2B-9EFC-31DF5AC82320}" type="datetime1">
              <a:rPr lang="th-TH" smtClean="0"/>
              <a:t>18/01/60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3247659"/>
      </p:ext>
    </p:extLst>
  </p:cSld>
  <p:clrMapOvr>
    <a:masterClrMapping/>
  </p:clrMapOvr>
  <p:transition spd="slow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3731-AE36-4F8B-906C-4A8DDCDCA0E3}" type="datetime1">
              <a:rPr lang="th-TH" smtClean="0"/>
              <a:t>18/01/60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53707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1660-CFEA-4415-83EF-BCE30D4CEB5E}" type="datetime1">
              <a:rPr lang="th-TH" smtClean="0"/>
              <a:t>18/01/60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387996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C3FF-FDE2-4C3A-9E7B-16EB93172D17}" type="datetime1">
              <a:rPr lang="th-TH" smtClean="0"/>
              <a:t>18/01/60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309505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8C7B-3F86-4CA9-AE7A-AF27E91975F4}" type="datetime1">
              <a:rPr lang="th-TH" smtClean="0"/>
              <a:t>18/01/60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0913752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2112-19B7-4DDC-9216-50DAF2062968}" type="datetime1">
              <a:rPr lang="th-TH" smtClean="0"/>
              <a:t>18/01/60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3962583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BC0A6-3E67-4ABC-97A7-C0A5AB31D4EB}" type="datetime1">
              <a:rPr lang="th-TH" smtClean="0"/>
              <a:t>18/01/60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262865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3ED0-05D6-479E-941F-65C783424114}" type="datetime1">
              <a:rPr lang="th-TH" smtClean="0"/>
              <a:t>18/01/60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7631209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C05F-D079-4F07-8002-20B1144A72C5}" type="datetime1">
              <a:rPr lang="th-TH" smtClean="0"/>
              <a:t>18/01/60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5038569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1A5C-77F5-4E3D-9BBF-561C87A98175}" type="datetime1">
              <a:rPr lang="th-TH" smtClean="0"/>
              <a:t>18/01/60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009692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5760B-0087-4074-8F57-6721E5119E68}" type="datetime1">
              <a:rPr lang="th-TH" smtClean="0"/>
              <a:t>18/01/60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fld id="{C83E197D-FABA-4403-B47C-93EF2E624B9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473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ransition spd="slow">
    <p:pull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ww.draw.io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mp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ongnai.com/food-tips/how-to-boil-egg-like-a-pro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apipong.ping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บทที่ </a:t>
            </a:r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th-TH" dirty="0" smtClean="0"/>
              <a:t>ขั้นตอนการทำงาน </a:t>
            </a:r>
            <a:r>
              <a:rPr lang="en-US" dirty="0" smtClean="0"/>
              <a:t>(Algorithm)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รายวิชา </a:t>
            </a:r>
            <a:r>
              <a:rPr lang="th-TH" dirty="0" err="1" smtClean="0"/>
              <a:t>สธ</a:t>
            </a:r>
            <a:r>
              <a:rPr lang="th-TH" dirty="0"/>
              <a:t> </a:t>
            </a:r>
            <a:r>
              <a:rPr lang="en-US" dirty="0" smtClean="0"/>
              <a:t>113 </a:t>
            </a:r>
            <a:r>
              <a:rPr lang="th-TH" dirty="0" smtClean="0"/>
              <a:t>การออกแบบโปรแกรมทางธุรกิจเบื้องต้น</a:t>
            </a:r>
          </a:p>
          <a:p>
            <a:r>
              <a:rPr lang="th-TH" dirty="0" smtClean="0"/>
              <a:t>อ.อภิพงศ์ </a:t>
            </a:r>
            <a:r>
              <a:rPr lang="th-TH" dirty="0" err="1" smtClean="0"/>
              <a:t>ปิง</a:t>
            </a:r>
            <a:r>
              <a:rPr lang="th-TH" dirty="0" smtClean="0"/>
              <a:t>ยศ</a:t>
            </a:r>
            <a:endParaRPr lang="th-TH" dirty="0"/>
          </a:p>
        </p:txBody>
      </p:sp>
      <p:pic>
        <p:nvPicPr>
          <p:cNvPr id="4" name="Picture 2" descr="http://thumbs.dreamstime.com/z/algorithm-2786317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51"/>
          <a:stretch/>
        </p:blipFill>
        <p:spPr bwMode="auto">
          <a:xfrm>
            <a:off x="3384077" y="184886"/>
            <a:ext cx="4422443" cy="29103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4627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สัญลักษณ์ที่ใช้ในการเขียนผังงาน</a:t>
            </a:r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6171734"/>
              </p:ext>
            </p:extLst>
          </p:nvPr>
        </p:nvGraphicFramePr>
        <p:xfrm>
          <a:off x="677334" y="1432944"/>
          <a:ext cx="8596312" cy="46084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98156"/>
                <a:gridCol w="4298156"/>
              </a:tblGrid>
              <a:tr h="921684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สัญลักษณ์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ความหมาย</a:t>
                      </a:r>
                      <a:endParaRPr lang="th-TH" sz="2800" dirty="0"/>
                    </a:p>
                  </a:txBody>
                  <a:tcPr/>
                </a:tc>
              </a:tr>
              <a:tr h="921684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การเริ่มต้นและการสิ้นสุดการทำงานของโปรแกรม</a:t>
                      </a:r>
                      <a:endParaRPr lang="th-TH" sz="2400" dirty="0"/>
                    </a:p>
                  </a:txBody>
                  <a:tcPr/>
                </a:tc>
              </a:tr>
              <a:tr h="921684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ลูกศรแสดงทิศทางการทำงานของโปรแกรม</a:t>
                      </a:r>
                      <a:endParaRPr lang="th-TH" sz="2400" dirty="0"/>
                    </a:p>
                  </a:txBody>
                  <a:tcPr/>
                </a:tc>
              </a:tr>
              <a:tr h="921684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การประมวลผล การคำนวณ</a:t>
                      </a:r>
                      <a:r>
                        <a:rPr lang="en-US" sz="2400" dirty="0" smtClean="0"/>
                        <a:t> (Process)</a:t>
                      </a:r>
                      <a:endParaRPr lang="th-TH" sz="2400" dirty="0"/>
                    </a:p>
                  </a:txBody>
                  <a:tcPr/>
                </a:tc>
              </a:tr>
              <a:tr h="921684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การทำงานย่อย </a:t>
                      </a:r>
                      <a:r>
                        <a:rPr lang="en-US" sz="2400" dirty="0" smtClean="0"/>
                        <a:t>(</a:t>
                      </a:r>
                      <a:r>
                        <a:rPr lang="en-US" sz="2400" dirty="0" err="1" smtClean="0"/>
                        <a:t>Subprocess</a:t>
                      </a:r>
                      <a:r>
                        <a:rPr lang="en-US" sz="2400" dirty="0" smtClean="0"/>
                        <a:t>)</a:t>
                      </a:r>
                      <a:endParaRPr lang="th-TH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10</a:t>
            </a:fld>
            <a:endParaRPr lang="th-TH"/>
          </a:p>
        </p:txBody>
      </p:sp>
      <p:sp>
        <p:nvSpPr>
          <p:cNvPr id="6" name="Rounded Rectangle 5"/>
          <p:cNvSpPr/>
          <p:nvPr/>
        </p:nvSpPr>
        <p:spPr>
          <a:xfrm>
            <a:off x="1897039" y="2408070"/>
            <a:ext cx="1746913" cy="73091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55594" y="3712193"/>
            <a:ext cx="8871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647666" y="3370999"/>
            <a:ext cx="0" cy="5732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370997" y="3712193"/>
            <a:ext cx="84616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897039" y="4250519"/>
            <a:ext cx="1746913" cy="7445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Flowchart: Predefined Process 13"/>
          <p:cNvSpPr/>
          <p:nvPr/>
        </p:nvSpPr>
        <p:spPr>
          <a:xfrm>
            <a:off x="1897039" y="5227092"/>
            <a:ext cx="1746913" cy="709684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0295586"/>
      </p:ext>
    </p:extLst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9224"/>
            <a:ext cx="8596668" cy="1320800"/>
          </a:xfrm>
        </p:spPr>
        <p:txBody>
          <a:bodyPr/>
          <a:lstStyle/>
          <a:p>
            <a:r>
              <a:rPr lang="th-TH" dirty="0"/>
              <a:t>สัญลักษณ์ที่ใช้ในการเขียนผัง</a:t>
            </a:r>
            <a:r>
              <a:rPr lang="th-TH" dirty="0" smtClean="0"/>
              <a:t>งาน </a:t>
            </a:r>
            <a:r>
              <a:rPr lang="en-US" dirty="0"/>
              <a:t>[</a:t>
            </a:r>
            <a:r>
              <a:rPr lang="en-US" dirty="0" smtClean="0"/>
              <a:t>cont.]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11</a:t>
            </a:fld>
            <a:endParaRPr lang="th-TH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568244"/>
              </p:ext>
            </p:extLst>
          </p:nvPr>
        </p:nvGraphicFramePr>
        <p:xfrm>
          <a:off x="677334" y="937040"/>
          <a:ext cx="8596312" cy="55301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98156"/>
                <a:gridCol w="4298156"/>
              </a:tblGrid>
              <a:tr h="921684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สัญลักษณ์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ความหมาย</a:t>
                      </a:r>
                      <a:endParaRPr lang="th-TH" sz="2800" dirty="0"/>
                    </a:p>
                  </a:txBody>
                  <a:tcPr/>
                </a:tc>
              </a:tr>
              <a:tr h="921684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การรับหรือแสดงผลข้อมูล</a:t>
                      </a:r>
                      <a:r>
                        <a:rPr lang="th-TH" sz="2400" baseline="0" dirty="0" smtClean="0"/>
                        <a:t> </a:t>
                      </a:r>
                      <a:r>
                        <a:rPr lang="en-US" sz="2400" baseline="0" dirty="0" smtClean="0"/>
                        <a:t>(Input/Output)</a:t>
                      </a:r>
                      <a:r>
                        <a:rPr lang="th-TH" sz="2400" baseline="0" dirty="0" smtClean="0"/>
                        <a:t> โดยไม่จำกัดอุปกรณ์</a:t>
                      </a:r>
                      <a:endParaRPr lang="th-TH" sz="2400" dirty="0"/>
                    </a:p>
                  </a:txBody>
                  <a:tcPr/>
                </a:tc>
              </a:tr>
              <a:tr h="921684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การตรวจสอบเงื่อนไขเพื่อเลือกทำอย่างใดอย่างหนึ่ง</a:t>
                      </a:r>
                      <a:r>
                        <a:rPr lang="th-TH" sz="2400" baseline="0" dirty="0" smtClean="0"/>
                        <a:t> มีลูกศรพุ่งออกมากกว่า </a:t>
                      </a:r>
                      <a:r>
                        <a:rPr lang="en-US" sz="2400" baseline="0" dirty="0" smtClean="0"/>
                        <a:t>1 </a:t>
                      </a:r>
                      <a:r>
                        <a:rPr lang="th-TH" sz="2400" baseline="0" dirty="0" smtClean="0"/>
                        <a:t>ลูกศรเสมอ</a:t>
                      </a:r>
                      <a:endParaRPr lang="th-TH" sz="2400" dirty="0"/>
                    </a:p>
                  </a:txBody>
                  <a:tcPr/>
                </a:tc>
              </a:tr>
              <a:tr h="921684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แสดง </a:t>
                      </a:r>
                      <a:r>
                        <a:rPr lang="en-US" sz="2400" dirty="0" smtClean="0"/>
                        <a:t>Output </a:t>
                      </a:r>
                      <a:r>
                        <a:rPr lang="th-TH" sz="2400" dirty="0" smtClean="0"/>
                        <a:t>เป็นรูปแบบเอกสาร</a:t>
                      </a:r>
                      <a:endParaRPr lang="th-TH" sz="2400" dirty="0"/>
                    </a:p>
                  </a:txBody>
                  <a:tcPr/>
                </a:tc>
              </a:tr>
              <a:tr h="921684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จุดเชื่อมต่อผังงาน</a:t>
                      </a:r>
                      <a:r>
                        <a:rPr lang="th-TH" sz="2400" baseline="0" dirty="0" smtClean="0"/>
                        <a:t> </a:t>
                      </a:r>
                      <a:r>
                        <a:rPr lang="en-US" sz="2400" baseline="0" dirty="0" smtClean="0"/>
                        <a:t>(Connector)</a:t>
                      </a:r>
                      <a:r>
                        <a:rPr lang="th-TH" sz="2400" baseline="0" dirty="0" smtClean="0"/>
                        <a:t> หรือใช้เป็นจุดเชื่อมต่อเริ่มต้นในหน้าใหม่ </a:t>
                      </a:r>
                      <a:r>
                        <a:rPr lang="en-US" sz="2400" baseline="0" dirty="0" smtClean="0"/>
                        <a:t>(On-page Connector)</a:t>
                      </a:r>
                      <a:endParaRPr lang="th-TH" sz="2400" dirty="0"/>
                    </a:p>
                  </a:txBody>
                  <a:tcPr/>
                </a:tc>
              </a:tr>
              <a:tr h="921684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จุดเชื่อมต่อเพื่อขึ้นหน้าถัดไป</a:t>
                      </a:r>
                    </a:p>
                    <a:p>
                      <a:r>
                        <a:rPr lang="en-US" sz="2400" baseline="0" dirty="0" smtClean="0"/>
                        <a:t>(Off-page Connector)</a:t>
                      </a:r>
                      <a:endParaRPr lang="th-TH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lowchart: Data 5"/>
          <p:cNvSpPr/>
          <p:nvPr/>
        </p:nvSpPr>
        <p:spPr>
          <a:xfrm>
            <a:off x="1828800" y="2047165"/>
            <a:ext cx="1910687" cy="627797"/>
          </a:xfrm>
          <a:prstGeom prst="flowChartInputOutp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Flowchart: Decision 6"/>
          <p:cNvSpPr/>
          <p:nvPr/>
        </p:nvSpPr>
        <p:spPr>
          <a:xfrm>
            <a:off x="2161061" y="2866034"/>
            <a:ext cx="936980" cy="805218"/>
          </a:xfrm>
          <a:prstGeom prst="flowChartDecis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Flowchart: Document 7"/>
          <p:cNvSpPr/>
          <p:nvPr/>
        </p:nvSpPr>
        <p:spPr>
          <a:xfrm>
            <a:off x="1926691" y="3862324"/>
            <a:ext cx="1405719" cy="627797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Oval 11"/>
          <p:cNvSpPr/>
          <p:nvPr/>
        </p:nvSpPr>
        <p:spPr>
          <a:xfrm>
            <a:off x="2370242" y="4835844"/>
            <a:ext cx="518615" cy="50037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Flowchart: Off-page Connector 12"/>
          <p:cNvSpPr/>
          <p:nvPr/>
        </p:nvSpPr>
        <p:spPr>
          <a:xfrm>
            <a:off x="2370242" y="5754773"/>
            <a:ext cx="518615" cy="450921"/>
          </a:xfrm>
          <a:prstGeom prst="flowChartOffpage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0601131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เครื่องมือที่ใช้เขียน </a:t>
            </a:r>
            <a:r>
              <a:rPr lang="en-US" dirty="0" smtClean="0"/>
              <a:t>Flowchart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2439"/>
            <a:ext cx="8596668" cy="3880773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https://www.draw.io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12</a:t>
            </a:fld>
            <a:endParaRPr lang="th-TH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5" t="10375" r="3030" b="1864"/>
          <a:stretch/>
        </p:blipFill>
        <p:spPr>
          <a:xfrm>
            <a:off x="923926" y="2459961"/>
            <a:ext cx="3886200" cy="3143251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962150" y="3524250"/>
            <a:ext cx="1790700" cy="32385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981" y="957937"/>
            <a:ext cx="6566237" cy="486435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5408526" y="2824160"/>
            <a:ext cx="1304925" cy="323851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Rounded Rectangle 8"/>
          <p:cNvSpPr/>
          <p:nvPr/>
        </p:nvSpPr>
        <p:spPr>
          <a:xfrm>
            <a:off x="10515600" y="5114925"/>
            <a:ext cx="838200" cy="488287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ounded Rectangular Callout 10"/>
          <p:cNvSpPr/>
          <p:nvPr/>
        </p:nvSpPr>
        <p:spPr>
          <a:xfrm>
            <a:off x="3676650" y="2704865"/>
            <a:ext cx="676275" cy="638640"/>
          </a:xfrm>
          <a:prstGeom prst="wedgeRoundRectCallout">
            <a:avLst>
              <a:gd name="adj1" fmla="val -57453"/>
              <a:gd name="adj2" fmla="val 74432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5848350" y="3456894"/>
            <a:ext cx="676275" cy="638640"/>
          </a:xfrm>
          <a:prstGeom prst="wedgeRoundRectCallout">
            <a:avLst>
              <a:gd name="adj1" fmla="val -36326"/>
              <a:gd name="adj2" fmla="val -97085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10934700" y="4302117"/>
            <a:ext cx="676275" cy="638640"/>
          </a:xfrm>
          <a:prstGeom prst="wedgeRoundRectCallout">
            <a:avLst>
              <a:gd name="adj1" fmla="val -57453"/>
              <a:gd name="adj2" fmla="val 74432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  <a:endParaRPr lang="th-T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778985"/>
      </p:ext>
    </p:extLst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3130391" cy="3648501"/>
          </a:xfrm>
        </p:spPr>
        <p:txBody>
          <a:bodyPr>
            <a:normAutofit/>
          </a:bodyPr>
          <a:lstStyle/>
          <a:p>
            <a:r>
              <a:rPr lang="th-TH" dirty="0" smtClean="0">
                <a:solidFill>
                  <a:schemeClr val="tx2">
                    <a:lumMod val="75000"/>
                  </a:schemeClr>
                </a:solidFill>
              </a:rPr>
              <a:t>ตัวอย่างที่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3 </a:t>
            </a:r>
            <a:r>
              <a:rPr lang="th-TH" dirty="0" smtClean="0"/>
              <a:t>ผังงานในการจับไม้สั้นไม้ยาวสามครั้ง ถ้าจับได้ไม้ยาว       ได้เงิน </a:t>
            </a:r>
            <a:r>
              <a:rPr lang="en-US" dirty="0" smtClean="0"/>
              <a:t>100 </a:t>
            </a:r>
            <a:r>
              <a:rPr lang="th-TH" dirty="0" smtClean="0"/>
              <a:t>บาท จับได้ไม้สั้นเสียเงิน </a:t>
            </a:r>
            <a:r>
              <a:rPr lang="en-US" dirty="0" smtClean="0"/>
              <a:t>100 </a:t>
            </a:r>
            <a:r>
              <a:rPr lang="th-TH" dirty="0" smtClean="0"/>
              <a:t>บาท</a:t>
            </a:r>
            <a:endParaRPr lang="th-TH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725" y="176494"/>
            <a:ext cx="5213445" cy="648846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1537584"/>
      </p:ext>
    </p:extLst>
  </p:cSld>
  <p:clrMapOvr>
    <a:masterClrMapping/>
  </p:clrMapOvr>
  <p:transition spd="slow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3253221" cy="3443785"/>
          </a:xfrm>
        </p:spPr>
        <p:txBody>
          <a:bodyPr>
            <a:normAutofit/>
          </a:bodyPr>
          <a:lstStyle/>
          <a:p>
            <a:r>
              <a:rPr lang="th-TH" dirty="0" smtClean="0"/>
              <a:t>ตัวอย่างที่ </a:t>
            </a:r>
            <a:r>
              <a:rPr lang="en-US" dirty="0" smtClean="0"/>
              <a:t>4 </a:t>
            </a:r>
            <a:r>
              <a:rPr lang="th-TH" dirty="0" smtClean="0"/>
              <a:t>ผังงานการนำคะแนนของนักศึกษามาตัดเกรด</a:t>
            </a:r>
            <a:endParaRPr lang="th-TH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182" y="95714"/>
            <a:ext cx="3664462" cy="661898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92699321"/>
      </p:ext>
    </p:extLst>
  </p:cSld>
  <p:clrMapOvr>
    <a:masterClrMapping/>
  </p:clrMapOvr>
  <p:transition spd="slow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Lab01: </a:t>
            </a:r>
            <a:r>
              <a:rPr lang="th-TH" dirty="0" smtClean="0"/>
              <a:t>จง</a:t>
            </a:r>
            <a:r>
              <a:rPr lang="th-TH" dirty="0" err="1" smtClean="0"/>
              <a:t>เขียนซู</a:t>
            </a:r>
            <a:r>
              <a:rPr lang="th-TH" dirty="0" smtClean="0"/>
              <a:t>โดโค้ดและผังงานของโปรแกรมต่อไปนี้โดยละเอียดและถูกต้องตามหลักการ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</a:t>
            </a:r>
            <a:r>
              <a:rPr lang="th-TH" dirty="0"/>
              <a:t>รับค่า</a:t>
            </a:r>
            <a:r>
              <a:rPr lang="th-TH" dirty="0" smtClean="0"/>
              <a:t>รัศมีของวงกลมจาก</a:t>
            </a:r>
            <a:r>
              <a:rPr lang="th-TH" dirty="0"/>
              <a:t>ผู้ใช้ เพื่อคำนวณหาพื้นที่และความยาวเส้นรอบวงของวงกลม</a:t>
            </a:r>
          </a:p>
          <a:p>
            <a:r>
              <a:rPr lang="en-US" dirty="0"/>
              <a:t>2</a:t>
            </a:r>
            <a:r>
              <a:rPr lang="en-US" dirty="0" smtClean="0"/>
              <a:t>) </a:t>
            </a:r>
            <a:r>
              <a:rPr lang="th-TH" dirty="0" smtClean="0"/>
              <a:t>รับข้อมูลตัวเลขจำนวน </a:t>
            </a:r>
            <a:r>
              <a:rPr lang="en-US" dirty="0" smtClean="0"/>
              <a:t>10 </a:t>
            </a:r>
            <a:r>
              <a:rPr lang="th-TH" dirty="0" smtClean="0"/>
              <a:t>ค่าจากผู้ใช้ แล้วคำนวณหาค่าเฉลี่ย</a:t>
            </a:r>
          </a:p>
          <a:p>
            <a:r>
              <a:rPr lang="en-US" dirty="0" smtClean="0"/>
              <a:t>3) </a:t>
            </a:r>
            <a:r>
              <a:rPr lang="th-TH" dirty="0" smtClean="0"/>
              <a:t>เขียนขั้นตอนการต้มไข่ในความสุกระดับต่างๆ ดังเว็บไซต์ </a:t>
            </a:r>
            <a:r>
              <a:rPr lang="th-TH" dirty="0" smtClean="0">
                <a:hlinkClick r:id="rId2"/>
              </a:rPr>
              <a:t>คลิกเพื่อดู</a:t>
            </a:r>
            <a:r>
              <a:rPr lang="th-TH" dirty="0" smtClean="0"/>
              <a:t>        โดยเริ่มเขียนตั้งแต่ขั้นตอนการ</a:t>
            </a:r>
            <a:r>
              <a:rPr lang="th-TH" dirty="0" smtClean="0"/>
              <a:t>ต้ม ไป</a:t>
            </a:r>
            <a:r>
              <a:rPr lang="th-TH" dirty="0" smtClean="0"/>
              <a:t>จนถึงขั้นตอนการแกะเปลือกไข่แล้วเสิร์ฟให้ลูกค้า โดยกำหนดให้ระบบมีการสอบถามลูกค้าก่อนว่าต้องการไข่ต้มในความสุกระดับใด 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1530930"/>
      </p:ext>
    </p:extLst>
  </p:cSld>
  <p:clrMapOvr>
    <a:masterClrMapping/>
  </p:clrMapOvr>
  <p:transition spd="slow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Lab01: </a:t>
            </a:r>
            <a:r>
              <a:rPr lang="th-TH" dirty="0" smtClean="0"/>
              <a:t>คำอธิบายเพิ่มเติม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5027"/>
            <a:ext cx="8596668" cy="4376335"/>
          </a:xfrm>
        </p:spPr>
        <p:txBody>
          <a:bodyPr>
            <a:normAutofit lnSpcReduction="10000"/>
          </a:bodyPr>
          <a:lstStyle/>
          <a:p>
            <a:r>
              <a:rPr lang="th-TH" dirty="0" smtClean="0"/>
              <a:t>สร้าง </a:t>
            </a:r>
            <a:r>
              <a:rPr lang="en-US" dirty="0" smtClean="0"/>
              <a:t>Flowchart </a:t>
            </a:r>
            <a:r>
              <a:rPr lang="th-TH" dirty="0" smtClean="0"/>
              <a:t>ด้วยโปรแกรม </a:t>
            </a:r>
            <a:r>
              <a:rPr lang="en-US" dirty="0" smtClean="0"/>
              <a:t>draw.io </a:t>
            </a:r>
            <a:r>
              <a:rPr lang="th-TH" dirty="0" smtClean="0"/>
              <a:t>แล้วเซฟไฟล์เป็นรูปแบบ </a:t>
            </a:r>
            <a:r>
              <a:rPr lang="en-US" dirty="0" smtClean="0"/>
              <a:t>JPEG</a:t>
            </a:r>
          </a:p>
          <a:p>
            <a:r>
              <a:rPr lang="th-TH" dirty="0" err="1" smtClean="0"/>
              <a:t>เขียนซู</a:t>
            </a:r>
            <a:r>
              <a:rPr lang="th-TH" dirty="0" smtClean="0"/>
              <a:t>โดโค้ดและแทรก </a:t>
            </a:r>
            <a:r>
              <a:rPr lang="en-US" dirty="0" smtClean="0"/>
              <a:t>Flowchart </a:t>
            </a:r>
            <a:r>
              <a:rPr lang="th-TH" dirty="0" smtClean="0"/>
              <a:t>ในแต่ละข้อด้วยโปรแกรม </a:t>
            </a:r>
            <a:r>
              <a:rPr lang="en-US" dirty="0" smtClean="0"/>
              <a:t>MS Word </a:t>
            </a:r>
            <a:endParaRPr lang="en-US" dirty="0"/>
          </a:p>
          <a:p>
            <a:r>
              <a:rPr lang="th-TH" dirty="0" smtClean="0"/>
              <a:t>ตั้งหัวกระดาษเป็น ชื่อ</a:t>
            </a:r>
            <a:r>
              <a:rPr lang="en-US" dirty="0" smtClean="0"/>
              <a:t>-</a:t>
            </a:r>
            <a:r>
              <a:rPr lang="th-TH" dirty="0" smtClean="0"/>
              <a:t>นามสกุล รหัสนศ. </a:t>
            </a:r>
          </a:p>
          <a:p>
            <a:r>
              <a:rPr lang="th-TH" dirty="0" smtClean="0"/>
              <a:t>ตั้งชื่อไฟล์เป็น </a:t>
            </a:r>
            <a:r>
              <a:rPr lang="en-US" dirty="0" smtClean="0"/>
              <a:t>“</a:t>
            </a:r>
            <a:r>
              <a:rPr lang="en-US" b="1" i="1" dirty="0" smtClean="0"/>
              <a:t>BS113 Lab01 </a:t>
            </a:r>
            <a:r>
              <a:rPr lang="th-TH" b="1" i="1" dirty="0" smtClean="0"/>
              <a:t>รหัสนศ. </a:t>
            </a:r>
            <a:r>
              <a:rPr lang="en-US" b="1" i="1" dirty="0" smtClean="0"/>
              <a:t>Algorithm”</a:t>
            </a:r>
            <a:r>
              <a:rPr lang="th-TH" b="1" i="1" dirty="0" smtClean="0"/>
              <a:t> </a:t>
            </a:r>
            <a:r>
              <a:rPr lang="th-TH" dirty="0" smtClean="0"/>
              <a:t>พร้อมเซฟไฟล์เป็นรูปแบบ </a:t>
            </a:r>
            <a:r>
              <a:rPr lang="en-US" dirty="0" smtClean="0"/>
              <a:t>PDF</a:t>
            </a:r>
            <a:endParaRPr lang="th-TH" dirty="0" smtClean="0"/>
          </a:p>
          <a:p>
            <a:r>
              <a:rPr lang="th-TH" dirty="0" smtClean="0"/>
              <a:t>ส่งงานในรูปแบบ </a:t>
            </a:r>
            <a:r>
              <a:rPr lang="en-US" dirty="0" smtClean="0"/>
              <a:t>PDF </a:t>
            </a:r>
            <a:r>
              <a:rPr lang="th-TH" dirty="0" smtClean="0"/>
              <a:t>มาที่ </a:t>
            </a:r>
            <a:r>
              <a:rPr lang="en-US" dirty="0" smtClean="0">
                <a:hlinkClick r:id="rId2"/>
              </a:rPr>
              <a:t>apipong.ping@gmail.com</a:t>
            </a:r>
            <a:r>
              <a:rPr lang="en-US" dirty="0" smtClean="0"/>
              <a:t> </a:t>
            </a:r>
            <a:r>
              <a:rPr lang="th-TH" dirty="0" smtClean="0"/>
              <a:t>โดยตั้งชื่อหัวเรื่องเช่นเดียวกับชื่อไฟล์</a:t>
            </a:r>
          </a:p>
          <a:p>
            <a:r>
              <a:rPr lang="th-TH" dirty="0" smtClean="0"/>
              <a:t>กำหนดส่งงานวันสุดท้ายคือก่อนเรียนภาคปฏิบัติในสัปดาห์ถัดไป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0896627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err="1" smtClean="0"/>
              <a:t>ซู</a:t>
            </a:r>
            <a:r>
              <a:rPr lang="th-TH" dirty="0" smtClean="0"/>
              <a:t>โดโค้ด </a:t>
            </a:r>
            <a:r>
              <a:rPr lang="en-US" dirty="0" smtClean="0"/>
              <a:t>(</a:t>
            </a:r>
            <a:r>
              <a:rPr lang="en-US" dirty="0" err="1" smtClean="0"/>
              <a:t>Psuedo</a:t>
            </a:r>
            <a:r>
              <a:rPr lang="en-US" dirty="0" smtClean="0"/>
              <a:t>-code)</a:t>
            </a:r>
            <a:endParaRPr lang="th-TH" dirty="0" smtClean="0"/>
          </a:p>
          <a:p>
            <a:r>
              <a:rPr lang="th-TH" dirty="0" smtClean="0"/>
              <a:t>การเขียนผังงาน </a:t>
            </a:r>
            <a:r>
              <a:rPr lang="en-US" dirty="0" smtClean="0"/>
              <a:t>(Flowchart)</a:t>
            </a:r>
            <a:endParaRPr lang="th-TH" dirty="0" smtClean="0"/>
          </a:p>
          <a:p>
            <a:r>
              <a:rPr lang="th-TH" dirty="0" smtClean="0"/>
              <a:t>รูปแบบการจัดภาพของผังงาน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2</a:t>
            </a:fld>
            <a:endParaRPr lang="th-TH"/>
          </a:p>
        </p:txBody>
      </p:sp>
      <p:pic>
        <p:nvPicPr>
          <p:cNvPr id="5" name="Picture 2" descr="http://www.codingeek.com/wp-content/uploads/2015/04/keep-calm-and-study-algorithm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017" y="83345"/>
            <a:ext cx="3362325" cy="39243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f.tqn.com/y/psychology/1/W/z/W/GettyImages-1722644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17" y="4029005"/>
            <a:ext cx="3973852" cy="26939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7160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บทนำ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3959"/>
            <a:ext cx="8596668" cy="4567404"/>
          </a:xfrm>
        </p:spPr>
        <p:txBody>
          <a:bodyPr>
            <a:normAutofit/>
          </a:bodyPr>
          <a:lstStyle/>
          <a:p>
            <a:r>
              <a:rPr lang="th-TH" dirty="0" smtClean="0"/>
              <a:t>ก่อนที่</a:t>
            </a:r>
            <a:r>
              <a:rPr lang="th-TH" dirty="0"/>
              <a:t>จะลงมือเขียนโปรแกรมจริงๆนั้น การ</a:t>
            </a:r>
            <a:r>
              <a:rPr lang="th-TH" dirty="0" smtClean="0"/>
              <a:t>ออกแบบเพื่อแสดงขั้นตอนการทำงานเอาไว้ก่อนเป็นสิ่งสำคัญอย่างมาก ทำให้การลงมือเขียนโปรแกรมทำได้ง่ายขึ้น และยังทำให้การกลับมาศึกษาโปรแกรมภายหลังทำได้ง่ายขึ้นด้วย</a:t>
            </a:r>
          </a:p>
          <a:p>
            <a:r>
              <a:rPr lang="th-TH" dirty="0" smtClean="0"/>
              <a:t>เราเรียกขั้นตอนการทำงานว่า “</a:t>
            </a:r>
            <a:r>
              <a:rPr lang="th-TH" b="1" dirty="0" smtClean="0"/>
              <a:t>อัลกอริทึม</a:t>
            </a:r>
            <a:r>
              <a:rPr lang="th-TH" dirty="0" smtClean="0"/>
              <a:t>” โดยอาจเขียนอัลกอริทึมในลักษณะของผังงาน </a:t>
            </a:r>
            <a:r>
              <a:rPr lang="en-US" dirty="0" smtClean="0"/>
              <a:t>(Flowchart) </a:t>
            </a:r>
            <a:r>
              <a:rPr lang="th-TH" dirty="0" smtClean="0"/>
              <a:t>หรือรหัสจำลอง </a:t>
            </a:r>
            <a:r>
              <a:rPr lang="en-US" dirty="0" smtClean="0"/>
              <a:t>(</a:t>
            </a:r>
            <a:r>
              <a:rPr lang="en-US" dirty="0" err="1" smtClean="0"/>
              <a:t>Psuedo</a:t>
            </a:r>
            <a:r>
              <a:rPr lang="en-US" dirty="0" smtClean="0"/>
              <a:t>-codes) </a:t>
            </a:r>
            <a:r>
              <a:rPr lang="th-TH" dirty="0" smtClean="0"/>
              <a:t>ก็ได้ ขึ้นอยู่กับความเหมาะสมและความถนัด</a:t>
            </a:r>
            <a:endParaRPr lang="en-US" dirty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3276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err="1" smtClean="0"/>
              <a:t>ซู</a:t>
            </a:r>
            <a:r>
              <a:rPr lang="th-TH" dirty="0" smtClean="0"/>
              <a:t>โดโค้ด </a:t>
            </a:r>
            <a:r>
              <a:rPr lang="en-US" dirty="0" smtClean="0"/>
              <a:t>(</a:t>
            </a:r>
            <a:r>
              <a:rPr lang="en-US" dirty="0" err="1" smtClean="0"/>
              <a:t>Psuedo</a:t>
            </a:r>
            <a:r>
              <a:rPr lang="en-US" dirty="0" smtClean="0"/>
              <a:t>-codes)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5845"/>
            <a:ext cx="8596668" cy="2565779"/>
          </a:xfrm>
        </p:spPr>
        <p:txBody>
          <a:bodyPr/>
          <a:lstStyle/>
          <a:p>
            <a:r>
              <a:rPr lang="th-TH" dirty="0" err="1" smtClean="0"/>
              <a:t>ซู</a:t>
            </a:r>
            <a:r>
              <a:rPr lang="th-TH" dirty="0" smtClean="0"/>
              <a:t>โดโค้ดเป็นคำอธิบายขั้นตอนการทำงานของโปรแกรม</a:t>
            </a:r>
          </a:p>
          <a:p>
            <a:r>
              <a:rPr lang="th-TH" dirty="0" smtClean="0"/>
              <a:t>ใช้ถ้อยคำผสมระหว่างภาษาอังกฤษ</a:t>
            </a:r>
            <a:r>
              <a:rPr lang="en-US" dirty="0" smtClean="0"/>
              <a:t> (</a:t>
            </a:r>
            <a:r>
              <a:rPr lang="th-TH" dirty="0" smtClean="0"/>
              <a:t>หรือภาษาอื่นๆ</a:t>
            </a:r>
            <a:r>
              <a:rPr lang="en-US" dirty="0" smtClean="0"/>
              <a:t> </a:t>
            </a:r>
            <a:r>
              <a:rPr lang="th-TH" dirty="0" smtClean="0"/>
              <a:t>แต่ควรใช้ภาษาอังกฤษ</a:t>
            </a:r>
            <a:r>
              <a:rPr lang="en-US" dirty="0" smtClean="0"/>
              <a:t>) </a:t>
            </a:r>
            <a:r>
              <a:rPr lang="th-TH" dirty="0" smtClean="0"/>
              <a:t>และภาษาการเขียนโปรแกรมแบบโครงสร้าง</a:t>
            </a:r>
          </a:p>
          <a:p>
            <a:r>
              <a:rPr lang="th-TH" dirty="0" smtClean="0"/>
              <a:t>รูปแบบ</a:t>
            </a:r>
            <a:r>
              <a:rPr lang="th-TH" dirty="0" err="1" smtClean="0"/>
              <a:t>ของซู</a:t>
            </a:r>
            <a:r>
              <a:rPr lang="th-TH" dirty="0" smtClean="0"/>
              <a:t>โดโค้ด ปกติจะเป็นไปตามรูปด้านล่าง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4</a:t>
            </a:fld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1119116" y="3889612"/>
            <a:ext cx="7471547" cy="27568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ysClr val="windowText" lastClr="000000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Algorithm &lt;</a:t>
            </a:r>
            <a:r>
              <a:rPr lang="th-TH" dirty="0" smtClean="0">
                <a:solidFill>
                  <a:sysClr val="windowText" lastClr="000000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ชื่อของอัลกอริทึม</a:t>
            </a:r>
            <a:r>
              <a:rPr lang="en-US" dirty="0" smtClean="0">
                <a:solidFill>
                  <a:sysClr val="windowText" lastClr="000000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&gt;</a:t>
            </a:r>
          </a:p>
          <a:p>
            <a:r>
              <a:rPr lang="en-US" dirty="0" smtClean="0">
                <a:solidFill>
                  <a:sysClr val="windowText" lastClr="000000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Begin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ysClr val="windowText" lastClr="000000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__________________________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ysClr val="windowText" lastClr="000000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__________________________</a:t>
            </a:r>
          </a:p>
          <a:p>
            <a:r>
              <a:rPr lang="en-US" dirty="0" smtClean="0">
                <a:solidFill>
                  <a:sysClr val="windowText" lastClr="000000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…</a:t>
            </a:r>
          </a:p>
          <a:p>
            <a:r>
              <a:rPr lang="en-US" dirty="0" smtClean="0">
                <a:solidFill>
                  <a:sysClr val="windowText" lastClr="000000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End</a:t>
            </a:r>
            <a:endParaRPr lang="th-TH" dirty="0">
              <a:solidFill>
                <a:sysClr val="windowText" lastClr="000000"/>
              </a:solidFill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19116" y="4708478"/>
            <a:ext cx="3985147" cy="1332884"/>
          </a:xfrm>
          <a:prstGeom prst="roundRect">
            <a:avLst/>
          </a:prstGeom>
          <a:solidFill>
            <a:srgbClr val="00B050">
              <a:alpha val="20000"/>
            </a:srgb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Line Callout 1 6"/>
          <p:cNvSpPr/>
          <p:nvPr/>
        </p:nvSpPr>
        <p:spPr>
          <a:xfrm>
            <a:off x="5663821" y="4572000"/>
            <a:ext cx="2047164" cy="1009934"/>
          </a:xfrm>
          <a:prstGeom prst="borderCallout1">
            <a:avLst>
              <a:gd name="adj1" fmla="val 44426"/>
              <a:gd name="adj2" fmla="val 334"/>
              <a:gd name="adj3" fmla="val 84122"/>
              <a:gd name="adj4" fmla="val -28333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กระบวนการทำงาน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53278562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รูปแบบที่นิยมในการ</a:t>
            </a:r>
            <a:r>
              <a:rPr lang="th-TH" dirty="0" err="1" smtClean="0"/>
              <a:t>เขียนซู</a:t>
            </a:r>
            <a:r>
              <a:rPr lang="th-TH" dirty="0" smtClean="0"/>
              <a:t>โดโค้ด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6663"/>
            <a:ext cx="8596668" cy="4959824"/>
          </a:xfrm>
        </p:spPr>
        <p:txBody>
          <a:bodyPr>
            <a:normAutofit/>
          </a:bodyPr>
          <a:lstStyle/>
          <a:p>
            <a:r>
              <a:rPr lang="th-TH" b="1" dirty="0" smtClean="0"/>
              <a:t>การรับข้อมูล </a:t>
            </a:r>
            <a:r>
              <a:rPr lang="th-TH" dirty="0" smtClean="0"/>
              <a:t>ใช้ </a:t>
            </a:r>
            <a:r>
              <a:rPr lang="en-US" dirty="0" smtClean="0"/>
              <a:t>READ </a:t>
            </a:r>
            <a:r>
              <a:rPr lang="th-TH" dirty="0" smtClean="0"/>
              <a:t>หรือ </a:t>
            </a:r>
            <a:r>
              <a:rPr lang="en-US" dirty="0" smtClean="0"/>
              <a:t>INPUT</a:t>
            </a:r>
          </a:p>
          <a:p>
            <a:r>
              <a:rPr lang="th-TH" b="1" dirty="0" smtClean="0"/>
              <a:t>การแสดงผล </a:t>
            </a:r>
            <a:r>
              <a:rPr lang="th-TH" dirty="0" smtClean="0"/>
              <a:t>ใช้ </a:t>
            </a:r>
            <a:r>
              <a:rPr lang="en-US" dirty="0" smtClean="0"/>
              <a:t>PRINT </a:t>
            </a:r>
            <a:r>
              <a:rPr lang="th-TH" dirty="0" smtClean="0"/>
              <a:t>หรือ </a:t>
            </a:r>
            <a:r>
              <a:rPr lang="en-US" dirty="0" smtClean="0"/>
              <a:t>SHOW</a:t>
            </a:r>
          </a:p>
          <a:p>
            <a:r>
              <a:rPr lang="th-TH" b="1" dirty="0" smtClean="0"/>
              <a:t>การคำนวณ </a:t>
            </a:r>
            <a:r>
              <a:rPr lang="th-TH" dirty="0" smtClean="0"/>
              <a:t>ใช้ </a:t>
            </a:r>
            <a:r>
              <a:rPr lang="en-US" dirty="0" smtClean="0"/>
              <a:t>Compute</a:t>
            </a:r>
          </a:p>
          <a:p>
            <a:r>
              <a:rPr lang="th-TH" b="1" dirty="0" smtClean="0"/>
              <a:t>เงื่อนไข</a:t>
            </a:r>
            <a:r>
              <a:rPr lang="th-TH" dirty="0" smtClean="0"/>
              <a:t> ใช้ </a:t>
            </a:r>
            <a:r>
              <a:rPr lang="en-US" dirty="0" smtClean="0"/>
              <a:t>IF-THEN-ELSE </a:t>
            </a:r>
            <a:r>
              <a:rPr lang="th-TH" dirty="0" smtClean="0"/>
              <a:t>และใช้ </a:t>
            </a:r>
            <a:r>
              <a:rPr lang="en-US" dirty="0" smtClean="0"/>
              <a:t>ENDIF </a:t>
            </a:r>
            <a:r>
              <a:rPr lang="th-TH" dirty="0" smtClean="0"/>
              <a:t>ปิดท้ายเงื่อนไข หากมีตัวเลือกมากกว่าสองทางใช้ </a:t>
            </a:r>
            <a:r>
              <a:rPr lang="en-US" dirty="0" smtClean="0"/>
              <a:t>CASE </a:t>
            </a:r>
            <a:r>
              <a:rPr lang="th-TH" dirty="0" smtClean="0"/>
              <a:t>และ </a:t>
            </a:r>
            <a:r>
              <a:rPr lang="en-US" dirty="0" smtClean="0"/>
              <a:t>ENDCASE</a:t>
            </a:r>
          </a:p>
          <a:p>
            <a:r>
              <a:rPr lang="th-TH" b="1" dirty="0" smtClean="0"/>
              <a:t>การทำแบบวนซ้ำ </a:t>
            </a:r>
            <a:r>
              <a:rPr lang="th-TH" dirty="0" smtClean="0"/>
              <a:t>ใช้ </a:t>
            </a:r>
            <a:r>
              <a:rPr lang="en-US" dirty="0" smtClean="0"/>
              <a:t>FOR – ENDFOR </a:t>
            </a:r>
            <a:r>
              <a:rPr lang="th-TH" dirty="0" smtClean="0"/>
              <a:t>หรือ </a:t>
            </a:r>
            <a:r>
              <a:rPr lang="en-US" dirty="0" smtClean="0"/>
              <a:t>REPEAT-UNTIL </a:t>
            </a:r>
            <a:r>
              <a:rPr lang="th-TH" dirty="0" smtClean="0"/>
              <a:t>หรือ </a:t>
            </a:r>
            <a:r>
              <a:rPr lang="en-US" dirty="0" smtClean="0"/>
              <a:t>            WHILE-DO</a:t>
            </a:r>
          </a:p>
          <a:p>
            <a:r>
              <a:rPr lang="th-TH" b="1" dirty="0" smtClean="0"/>
              <a:t>การกระโดดข้าม </a:t>
            </a:r>
            <a:r>
              <a:rPr lang="th-TH" dirty="0" smtClean="0"/>
              <a:t>ใช้ </a:t>
            </a:r>
            <a:r>
              <a:rPr lang="en-US" dirty="0" smtClean="0"/>
              <a:t>LABEL </a:t>
            </a:r>
            <a:r>
              <a:rPr lang="th-TH" dirty="0" smtClean="0"/>
              <a:t>และ </a:t>
            </a:r>
            <a:r>
              <a:rPr lang="en-US" dirty="0" smtClean="0"/>
              <a:t>GOTO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0756516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03" y="222866"/>
            <a:ext cx="8998929" cy="1320800"/>
          </a:xfrm>
        </p:spPr>
        <p:txBody>
          <a:bodyPr/>
          <a:lstStyle/>
          <a:p>
            <a:r>
              <a:rPr lang="th-TH" dirty="0" smtClean="0">
                <a:solidFill>
                  <a:schemeClr val="bg2">
                    <a:lumMod val="25000"/>
                  </a:schemeClr>
                </a:solidFill>
              </a:rPr>
              <a:t>ตัวอย่างที่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1 </a:t>
            </a:r>
            <a:r>
              <a:rPr lang="th-TH" dirty="0" err="1" smtClean="0"/>
              <a:t>ซู</a:t>
            </a:r>
            <a:r>
              <a:rPr lang="th-TH" dirty="0" smtClean="0"/>
              <a:t>โดโค้ดการคำนวณหาพื้นที่สามเหลี่ยม (ภาษาไทยและอังกฤษ)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6</a:t>
            </a:fld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476203" y="883266"/>
            <a:ext cx="8596668" cy="30434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อัลกอริทึมการหาพื้นที่สามเหลี่ยม</a:t>
            </a:r>
          </a:p>
          <a:p>
            <a:r>
              <a:rPr lang="th-TH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เริ่มต้น</a:t>
            </a:r>
          </a:p>
          <a:p>
            <a:pPr marL="514350" indent="-514350">
              <a:buAutoNum type="arabicPeriod"/>
            </a:pPr>
            <a:r>
              <a:rPr lang="th-TH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รับค่าความยาวของฐานมาเก็บไว้ในตัวแปรชื่อ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ase</a:t>
            </a:r>
          </a:p>
          <a:p>
            <a:pPr marL="514350" indent="-514350">
              <a:buAutoNum type="arabicPeriod"/>
            </a:pPr>
            <a:r>
              <a:rPr lang="th-TH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รับค่าส่วนสูงของสามเหลี่ยมมาเก็บในตัวแปรชื่อ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eight</a:t>
            </a:r>
          </a:p>
          <a:p>
            <a:pPr marL="514350" indent="-514350">
              <a:buAutoNum type="arabicPeriod"/>
            </a:pPr>
            <a:r>
              <a:rPr lang="th-TH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คำนวณพื้นที่สามเหลี่ยม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rea = (base x height)/2</a:t>
            </a:r>
          </a:p>
          <a:p>
            <a:pPr marL="514350" indent="-514350">
              <a:buAutoNum type="arabicPeriod"/>
            </a:pPr>
            <a:r>
              <a:rPr lang="th-TH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แสดงผลพื้นที่สามเหลี่ยมที่คำนวณได้จากตัวแปร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area</a:t>
            </a:r>
            <a:endParaRPr lang="th-TH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th-TH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จบ</a:t>
            </a:r>
            <a:endParaRPr lang="th-TH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294" y="3696269"/>
            <a:ext cx="8596668" cy="30434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Algorithm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Calculate triangle area</a:t>
            </a:r>
            <a:endParaRPr lang="th-TH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BEGIN</a:t>
            </a:r>
            <a:endParaRPr lang="th-TH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READ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base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READ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height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Compute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area = (base x height)/2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PRINT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area</a:t>
            </a:r>
            <a:endParaRPr lang="th-TH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END</a:t>
            </a:r>
            <a:endParaRPr lang="th-TH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440278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chemeClr val="bg2">
                    <a:lumMod val="25000"/>
                  </a:schemeClr>
                </a:solidFill>
              </a:rPr>
              <a:t>ตัวอย่างที่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2 </a:t>
            </a:r>
            <a:r>
              <a:rPr lang="th-TH" dirty="0" err="1" smtClean="0"/>
              <a:t>ซู</a:t>
            </a:r>
            <a:r>
              <a:rPr lang="th-TH" dirty="0" smtClean="0"/>
              <a:t>โดโค้ดในการบวกเลข </a:t>
            </a:r>
            <a:r>
              <a:rPr lang="en-US" dirty="0" smtClean="0"/>
              <a:t>1+2+3+…+100 </a:t>
            </a:r>
            <a:r>
              <a:rPr lang="th-TH" dirty="0" smtClean="0"/>
              <a:t>และแสดงผลลัพธ์ออกมา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7</a:t>
            </a:fld>
            <a:endParaRPr lang="th-TH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61729" y="1846465"/>
            <a:ext cx="6828934" cy="456002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Algorithm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Calculate summation from 1 to 100 </a:t>
            </a:r>
            <a:endParaRPr lang="th-TH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BEGIN</a:t>
            </a:r>
            <a:endParaRPr lang="th-TH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1.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= 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2.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sum = 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3.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WHILE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&lt;=100)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4.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Compute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sum = sum +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5.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Compute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=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+ 1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6.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ENDWHILE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7.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PRINT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sum</a:t>
            </a:r>
            <a:endParaRPr lang="th-TH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END</a:t>
            </a:r>
            <a:endParaRPr lang="th-TH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8058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การเขียนผังงาน </a:t>
            </a:r>
            <a:r>
              <a:rPr lang="en-US" dirty="0" smtClean="0"/>
              <a:t>(Flowchart)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60311"/>
            <a:ext cx="8371133" cy="4946176"/>
          </a:xfrm>
        </p:spPr>
        <p:txBody>
          <a:bodyPr/>
          <a:lstStyle/>
          <a:p>
            <a:r>
              <a:rPr lang="th-TH" dirty="0" smtClean="0"/>
              <a:t>เป็นแผนภาพที่ใช้อธิบายการทำงานของโปรแกรมโดยอาศัยรูปทรงต่างๆ ควบคู่ไปกับลูกศรแสดงทิศทางการทำงานจากขั้นตอนหนึ่งสู่อีกขั้นตอนหนึ่ง</a:t>
            </a:r>
          </a:p>
          <a:p>
            <a:r>
              <a:rPr lang="th-TH" dirty="0" smtClean="0"/>
              <a:t>ประโยชน์ของผังงาน</a:t>
            </a:r>
          </a:p>
          <a:p>
            <a:pPr lvl="1"/>
            <a:r>
              <a:rPr lang="th-TH" dirty="0" smtClean="0"/>
              <a:t>ช่วยอธิบายลำดับขั้นตอนการทำงานของโปรแกรม</a:t>
            </a:r>
          </a:p>
          <a:p>
            <a:pPr lvl="1"/>
            <a:r>
              <a:rPr lang="th-TH" dirty="0" smtClean="0"/>
              <a:t>ทำให้ตรวจสอบข้อผิดพลาดของโปรแกรมได้ง่าย</a:t>
            </a:r>
          </a:p>
          <a:p>
            <a:pPr lvl="1"/>
            <a:r>
              <a:rPr lang="th-TH" dirty="0" smtClean="0"/>
              <a:t>ทำให้ผู้อื่นสามารถศึกษาการทำงานของโปรแกรมและแก้ไขโปรแกรมได้ง่าย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8</a:t>
            </a:fld>
            <a:endParaRPr lang="th-TH"/>
          </a:p>
        </p:txBody>
      </p:sp>
      <p:pic>
        <p:nvPicPr>
          <p:cNvPr id="1026" name="Picture 2" descr="http://thumbs.dreamstime.com/z/businessman-drawing-flowchart-portrait-young-pensive-holding-marker-blank-isolated-white-background-31740856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48"/>
          <a:stretch/>
        </p:blipFill>
        <p:spPr bwMode="auto">
          <a:xfrm>
            <a:off x="8390928" y="3013880"/>
            <a:ext cx="3801072" cy="28523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75360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การเขียนผังงาน </a:t>
            </a:r>
            <a:r>
              <a:rPr lang="en-US" dirty="0"/>
              <a:t>(Flowchart</a:t>
            </a:r>
            <a:r>
              <a:rPr lang="en-US" dirty="0" smtClean="0"/>
              <a:t>) [cont.]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0437"/>
            <a:ext cx="8596668" cy="4430926"/>
          </a:xfrm>
        </p:spPr>
        <p:txBody>
          <a:bodyPr/>
          <a:lstStyle/>
          <a:p>
            <a:r>
              <a:rPr lang="th-TH" dirty="0" smtClean="0"/>
              <a:t>การเขียนผังงานที่ดี</a:t>
            </a:r>
          </a:p>
          <a:p>
            <a:pPr lvl="1"/>
            <a:r>
              <a:rPr lang="th-TH" dirty="0" smtClean="0"/>
              <a:t>เขียนตามสัญลักษณ์ที่กำหนด</a:t>
            </a:r>
          </a:p>
          <a:p>
            <a:pPr lvl="1"/>
            <a:r>
              <a:rPr lang="th-TH" dirty="0" smtClean="0"/>
              <a:t>ใช้ลูกศรแสดงทิศทางการทำงานจากบนลงล่าง</a:t>
            </a:r>
          </a:p>
          <a:p>
            <a:pPr lvl="1"/>
            <a:r>
              <a:rPr lang="th-TH" dirty="0" smtClean="0"/>
              <a:t>ใช้คำอธิบายสั้นๆ เข้าใจง่าย</a:t>
            </a:r>
          </a:p>
          <a:p>
            <a:pPr lvl="1"/>
            <a:r>
              <a:rPr lang="th-TH" dirty="0" smtClean="0"/>
              <a:t>ทุกแผนภาพต้องมีทิศทางเข้าหรือออก</a:t>
            </a:r>
          </a:p>
          <a:p>
            <a:pPr lvl="1"/>
            <a:r>
              <a:rPr lang="th-TH" dirty="0" smtClean="0"/>
              <a:t>ไม่ควรเชื่อมโยงลูกศรไปไกลมากๆ ถ้าจำเป็นต้องทำให้ใช้สัญลักษณ์การเชื่อมต่อแทน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2135070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stom 1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449</TotalTime>
  <Words>876</Words>
  <Application>Microsoft Office PowerPoint</Application>
  <PresentationFormat>Widescreen</PresentationFormat>
  <Paragraphs>117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Cordia New</vt:lpstr>
      <vt:lpstr>CordiaUPC</vt:lpstr>
      <vt:lpstr>TH SarabunPSK</vt:lpstr>
      <vt:lpstr>Wingdings 3</vt:lpstr>
      <vt:lpstr>Facet</vt:lpstr>
      <vt:lpstr>บทที่ 2 ขั้นตอนการทำงาน (Algorithm)</vt:lpstr>
      <vt:lpstr>Overview</vt:lpstr>
      <vt:lpstr>บทนำ</vt:lpstr>
      <vt:lpstr>ซูโดโค้ด (Psuedo-codes)</vt:lpstr>
      <vt:lpstr>รูปแบบที่นิยมในการเขียนซูโดโค้ด</vt:lpstr>
      <vt:lpstr>ตัวอย่างที่ 1 ซูโดโค้ดการคำนวณหาพื้นที่สามเหลี่ยม (ภาษาไทยและอังกฤษ)</vt:lpstr>
      <vt:lpstr>ตัวอย่างที่ 2 ซูโดโค้ดในการบวกเลข 1+2+3+…+100 และแสดงผลลัพธ์ออกมา</vt:lpstr>
      <vt:lpstr>การเขียนผังงาน (Flowchart)</vt:lpstr>
      <vt:lpstr>การเขียนผังงาน (Flowchart) [cont.]</vt:lpstr>
      <vt:lpstr>สัญลักษณ์ที่ใช้ในการเขียนผังงาน</vt:lpstr>
      <vt:lpstr>สัญลักษณ์ที่ใช้ในการเขียนผังงาน [cont.]</vt:lpstr>
      <vt:lpstr>เครื่องมือที่ใช้เขียน Flowchart</vt:lpstr>
      <vt:lpstr>ตัวอย่างที่ 3 ผังงานในการจับไม้สั้นไม้ยาวสามครั้ง ถ้าจับได้ไม้ยาว       ได้เงิน 100 บาท จับได้ไม้สั้นเสียเงิน 100 บาท</vt:lpstr>
      <vt:lpstr>ตัวอย่างที่ 4 ผังงานการนำคะแนนของนักศึกษามาตัดเกรด</vt:lpstr>
      <vt:lpstr>Lab01: จงเขียนซูโดโค้ดและผังงานของโปรแกรมต่อไปนี้โดยละเอียดและถูกต้องตามหลักการ</vt:lpstr>
      <vt:lpstr>Lab01: คำอธิบายเพิ่มเติม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 ภาษาคอมพิวเตอร์และ          การโปรแกรม</dc:title>
  <dc:creator>Apipong</dc:creator>
  <cp:lastModifiedBy>Apipong Pingyod</cp:lastModifiedBy>
  <cp:revision>65</cp:revision>
  <dcterms:created xsi:type="dcterms:W3CDTF">2016-01-18T07:15:41Z</dcterms:created>
  <dcterms:modified xsi:type="dcterms:W3CDTF">2017-01-18T15:11:05Z</dcterms:modified>
</cp:coreProperties>
</file>