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8"/>
  </p:notesMasterIdLst>
  <p:sldIdLst>
    <p:sldId id="256" r:id="rId2"/>
    <p:sldId id="257" r:id="rId3"/>
    <p:sldId id="293" r:id="rId4"/>
    <p:sldId id="276" r:id="rId5"/>
    <p:sldId id="277" r:id="rId6"/>
    <p:sldId id="259" r:id="rId7"/>
    <p:sldId id="262" r:id="rId8"/>
    <p:sldId id="278" r:id="rId9"/>
    <p:sldId id="297" r:id="rId10"/>
    <p:sldId id="264" r:id="rId11"/>
    <p:sldId id="294" r:id="rId12"/>
    <p:sldId id="295" r:id="rId13"/>
    <p:sldId id="263" r:id="rId14"/>
    <p:sldId id="279" r:id="rId15"/>
    <p:sldId id="280" r:id="rId16"/>
    <p:sldId id="272" r:id="rId17"/>
    <p:sldId id="269" r:id="rId18"/>
    <p:sldId id="282" r:id="rId19"/>
    <p:sldId id="283" r:id="rId20"/>
    <p:sldId id="298" r:id="rId21"/>
    <p:sldId id="284" r:id="rId22"/>
    <p:sldId id="302" r:id="rId23"/>
    <p:sldId id="268" r:id="rId24"/>
    <p:sldId id="271" r:id="rId25"/>
    <p:sldId id="285" r:id="rId26"/>
    <p:sldId id="286" r:id="rId27"/>
    <p:sldId id="287" r:id="rId28"/>
    <p:sldId id="288" r:id="rId29"/>
    <p:sldId id="273" r:id="rId30"/>
    <p:sldId id="289" r:id="rId31"/>
    <p:sldId id="290" r:id="rId32"/>
    <p:sldId id="299" r:id="rId33"/>
    <p:sldId id="274" r:id="rId34"/>
    <p:sldId id="275" r:id="rId35"/>
    <p:sldId id="300" r:id="rId36"/>
    <p:sldId id="301" r:id="rId37"/>
  </p:sldIdLst>
  <p:sldSz cx="12192000" cy="6858000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3" autoAdjust="0"/>
    <p:restoredTop sz="94660"/>
  </p:normalViewPr>
  <p:slideViewPr>
    <p:cSldViewPr>
      <p:cViewPr varScale="1">
        <p:scale>
          <a:sx n="70" d="100"/>
          <a:sy n="70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FD4E47-CC13-42AB-827B-A728BB11562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66741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D4E47-CC13-42AB-827B-A728BB11562E}" type="slidenum">
              <a:rPr lang="en-US" altLang="th-TH" smtClean="0"/>
              <a:pPr/>
              <a:t>1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534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CB29A91-D519-4010-9E9B-40E04DCDAD28}" type="slidenum">
              <a:rPr lang="en-US" altLang="th-TH" sz="1200"/>
              <a:pPr eaLnBrk="1" hangingPunct="1"/>
              <a:t>10</a:t>
            </a:fld>
            <a:endParaRPr lang="th-TH" altLang="th-TH" sz="120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7388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h-TH" altLang="th-TH" smtClean="0"/>
          </a:p>
        </p:txBody>
      </p:sp>
    </p:spTree>
    <p:extLst>
      <p:ext uri="{BB962C8B-B14F-4D97-AF65-F5344CB8AC3E}">
        <p14:creationId xmlns:p14="http://schemas.microsoft.com/office/powerpoint/2010/main" val="31601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th-TH" altLang="en-US"/>
              <a:t>คลิกเพื่อแก้ไขลักษณะต้นแบบชื่อเรื่อง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th-TH" altLang="en-US"/>
              <a:t>คลิกเพื่อแก้ไขลักษณะต้นแบบหัวข้อย่อย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022EB-CDCB-4BFC-B68E-CC23ADF5B985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1753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DD026-5363-4352-AF4D-B7F7CA6BC28D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8289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25930-5406-4970-A9BB-9577147BF227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6283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FB41F-EAA9-428F-8A45-122C8CBFF6F0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9608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235D7-0794-433B-A5B5-CF67215B4F1F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0243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8343F-6098-4851-9C0C-D980DE38C965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12976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62831-4E78-43C5-93AE-78713CBF5FAC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5829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BD248-DF55-4926-ACF2-98C9BC35B2B3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98956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364D9-6E31-4104-B2A5-5DE60E30C500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98692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723C5-3F2D-416F-A1F0-DD7BCF0B6E79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17200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5EABD-3F12-414D-81C0-10AC9E21B695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7648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07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คลิกเพื่อแก้ไขลักษณะต้นแบบชื่อเรื่อง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007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88FA33-FC93-4D32-9720-90B7137C19E5}" type="slidenum">
              <a:rPr lang="en-US" altLang="en-US" smtClean="0"/>
              <a:pPr/>
              <a:t>‹#›</a:t>
            </a:fld>
            <a:endParaRPr lang="th-TH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ตัวแปรชนิดพอยเตอร์ </a:t>
            </a:r>
            <a:r>
              <a:rPr lang="en-US" altLang="th-TH" smtClean="0">
                <a:latin typeface="Angsana New" panose="02020603050405020304" pitchFamily="18" charset="-34"/>
              </a:rPr>
              <a:t>(Pointer)</a:t>
            </a:r>
            <a:endParaRPr lang="th-TH" altLang="th-TH" smtClean="0">
              <a:latin typeface="Angsana New" panose="02020603050405020304" pitchFamily="18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h-TH" altLang="th-TH" dirty="0" err="1"/>
              <a:t>สธ</a:t>
            </a:r>
            <a:r>
              <a:rPr lang="th-TH" altLang="th-TH" dirty="0"/>
              <a:t> 113 การออกแบบโปรแกรมทางธุรกิจเบื้องต้น</a:t>
            </a:r>
            <a:endParaRPr lang="th-TH" altLang="th-TH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550025" y="2374900"/>
            <a:ext cx="2209800" cy="213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th-TH" altLang="th-TH" sz="2400" b="1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351088" y="4581525"/>
            <a:ext cx="2057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th-TH" altLang="th-TH" sz="2400" b="1">
              <a:solidFill>
                <a:schemeClr val="tx2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พอยเตอร์ </a:t>
            </a:r>
            <a:r>
              <a:rPr lang="en-US" altLang="th-TH" smtClean="0">
                <a:latin typeface="Angsana New" panose="02020603050405020304" pitchFamily="18" charset="-34"/>
              </a:rPr>
              <a:t>(Pointer)</a:t>
            </a:r>
            <a:endParaRPr lang="th-TH" altLang="th-TH" smtClean="0">
              <a:latin typeface="Angsana New" panose="02020603050405020304" pitchFamily="18" charset="-34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1700213"/>
            <a:ext cx="40259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Ö"/>
            </a:pPr>
            <a:r>
              <a:rPr lang="th-TH" altLang="th-TH" sz="3200" dirty="0" err="1">
                <a:latin typeface="Angsana New" panose="02020603050405020304" pitchFamily="18" charset="-34"/>
              </a:rPr>
              <a:t>พอยเตอร์</a:t>
            </a:r>
            <a:r>
              <a:rPr lang="th-TH" altLang="th-TH" sz="3200" dirty="0">
                <a:latin typeface="Angsana New" panose="02020603050405020304" pitchFamily="18" charset="-34"/>
              </a:rPr>
              <a:t>จะเก็บค่าตำแหน่งหรือแอดเดรสในหน่วยความจำของตัวแปรอื่นๆ ไว้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Ö"/>
            </a:pPr>
            <a:r>
              <a:rPr lang="th-TH" altLang="th-TH" sz="3200" dirty="0">
                <a:latin typeface="Angsana New" panose="02020603050405020304" pitchFamily="18" charset="-34"/>
              </a:rPr>
              <a:t>ปกติการประกาศตัวแปรในการเก็บข้อมูลเป็นดังนี้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h-TH" altLang="th-TH" sz="3200" dirty="0">
              <a:latin typeface="Angsana New" panose="02020603050405020304" pitchFamily="18" charset="-34"/>
            </a:endParaRPr>
          </a:p>
          <a:p>
            <a:pPr marL="742950" lvl="1" indent="-285750" eaLnBrk="1" hangingPunct="1">
              <a:lnSpc>
                <a:spcPct val="90000"/>
              </a:lnSpc>
              <a:buFont typeface="Wingdings" panose="05000000000000000000" pitchFamily="2" charset="2"/>
              <a:buChar char="Ö"/>
            </a:pPr>
            <a:r>
              <a:rPr lang="en-US" altLang="th-TH" sz="3200" dirty="0" err="1">
                <a:latin typeface="Angsana New" panose="02020603050405020304" pitchFamily="18" charset="-34"/>
              </a:rPr>
              <a:t>int</a:t>
            </a:r>
            <a:r>
              <a:rPr lang="en-US" altLang="th-TH" sz="3200" dirty="0">
                <a:latin typeface="Angsana New" panose="02020603050405020304" pitchFamily="18" charset="-34"/>
              </a:rPr>
              <a:t> age =23;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anose="05000000000000000000" pitchFamily="2" charset="2"/>
              <a:buChar char="Ö"/>
            </a:pPr>
            <a:r>
              <a:rPr lang="en-US" altLang="th-TH" sz="3200" dirty="0">
                <a:latin typeface="Angsana New" panose="02020603050405020304" pitchFamily="18" charset="-34"/>
              </a:rPr>
              <a:t>char </a:t>
            </a:r>
            <a:r>
              <a:rPr lang="en-US" altLang="th-TH" sz="3200" dirty="0" err="1">
                <a:latin typeface="Angsana New" panose="02020603050405020304" pitchFamily="18" charset="-34"/>
              </a:rPr>
              <a:t>char</a:t>
            </a:r>
            <a:r>
              <a:rPr lang="en-US" altLang="th-TH" sz="3200" dirty="0">
                <a:latin typeface="Angsana New" panose="02020603050405020304" pitchFamily="18" charset="-34"/>
              </a:rPr>
              <a:t> = ‘a’;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24563" y="1628776"/>
            <a:ext cx="4025900" cy="44116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Ö"/>
            </a:pPr>
            <a:r>
              <a:rPr lang="th-TH" altLang="th-TH" sz="3200">
                <a:latin typeface="Angsana New" panose="02020603050405020304" pitchFamily="18" charset="-34"/>
              </a:rPr>
              <a:t>การประกาศแบบพอยเตอร์</a:t>
            </a:r>
            <a:endParaRPr lang="en-US" altLang="th-TH" sz="3200">
              <a:latin typeface="Angsana New" panose="02020603050405020304" pitchFamily="18" charset="-34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Ö"/>
            </a:pPr>
            <a:r>
              <a:rPr lang="en-US" altLang="th-TH" sz="3200">
                <a:latin typeface="Angsana New" panose="02020603050405020304" pitchFamily="18" charset="-34"/>
              </a:rPr>
              <a:t>int age;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Ö"/>
            </a:pPr>
            <a:r>
              <a:rPr lang="en-US" altLang="th-TH" sz="3200">
                <a:latin typeface="Angsana New" panose="02020603050405020304" pitchFamily="18" charset="-34"/>
              </a:rPr>
              <a:t>age = 23;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Ö"/>
            </a:pPr>
            <a:r>
              <a:rPr lang="en-US" altLang="th-TH" sz="3200">
                <a:latin typeface="Angsana New" panose="02020603050405020304" pitchFamily="18" charset="-34"/>
              </a:rPr>
              <a:t>int *pointer;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Ö"/>
            </a:pPr>
            <a:r>
              <a:rPr lang="en-US" altLang="th-TH" sz="3200">
                <a:latin typeface="Angsana New" panose="02020603050405020304" pitchFamily="18" charset="-34"/>
              </a:rPr>
              <a:t>pointer = &amp; age;</a:t>
            </a:r>
            <a:endParaRPr lang="th-TH" altLang="th-TH" sz="3200">
              <a:latin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Char char="Ö"/>
            </a:pPr>
            <a:r>
              <a:rPr lang="th-TH" altLang="th-TH" sz="3200">
                <a:latin typeface="Angsana New" panose="02020603050405020304" pitchFamily="18" charset="-34"/>
              </a:rPr>
              <a:t>ตัวแปรพอยเตอร์ </a:t>
            </a:r>
            <a:r>
              <a:rPr lang="en-US" altLang="th-TH" sz="3200">
                <a:latin typeface="Angsana New" panose="02020603050405020304" pitchFamily="18" charset="-34"/>
              </a:rPr>
              <a:t>age </a:t>
            </a:r>
            <a:r>
              <a:rPr lang="th-TH" altLang="th-TH" sz="3200">
                <a:latin typeface="Angsana New" panose="02020603050405020304" pitchFamily="18" charset="-34"/>
              </a:rPr>
              <a:t>จะไม่ได้เก็บค่า 23 แต่จะเก็บค่าตำแหน่งที่ข้อมูล 23 เก็บอยู่แทน</a:t>
            </a:r>
            <a:endParaRPr lang="th-TH" altLang="th-TH" sz="32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343F-6098-4851-9C0C-D980DE38C965}" type="slidenum">
              <a:rPr lang="en-US" altLang="en-US" smtClean="0"/>
              <a:pPr/>
              <a:t>10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พอยเตอร์ </a:t>
            </a:r>
            <a:r>
              <a:rPr lang="en-US" altLang="th-TH" smtClean="0">
                <a:latin typeface="Angsana New" panose="02020603050405020304" pitchFamily="18" charset="-34"/>
              </a:rPr>
              <a:t>(Pointer)</a:t>
            </a:r>
            <a:endParaRPr lang="th-TH" altLang="th-TH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เป็นตัวแปรประเภทหนึ่งในภาษา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C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ที่ต่างจากตัวแปรทั่ว ๆ ไปคือ ตัวแปรทั่ว ๆ ไปจะประกาศแบบนี้คือ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600" b="1" dirty="0" err="1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int</a:t>
            </a: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a,b,c</a:t>
            </a: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a=b=10;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c=a;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โดย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c </a:t>
            </a:r>
            <a:r>
              <a:rPr lang="th-TH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จะเก็บค่า 10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11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พอยเตอร์ </a:t>
            </a:r>
            <a:r>
              <a:rPr lang="en-US" altLang="th-TH" smtClean="0">
                <a:latin typeface="Angsana New" panose="02020603050405020304" pitchFamily="18" charset="-34"/>
              </a:rPr>
              <a:t>(Pointer)</a:t>
            </a:r>
            <a:endParaRPr lang="th-TH" altLang="th-TH" smtClean="0"/>
          </a:p>
        </p:txBody>
      </p:sp>
      <p:sp>
        <p:nvSpPr>
          <p:cNvPr id="1433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แต่ถ้าประกาศดังนี้</a:t>
            </a:r>
            <a:endParaRPr lang="en-US" altLang="th-TH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600" b="1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int a,b;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600" b="1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int *c;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600" b="1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a=b=10;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600" b="1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c=&amp;a; </a:t>
            </a:r>
            <a:endParaRPr lang="th-TH" altLang="th-TH" sz="3600" b="1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	จะเห็นได้ว่า ตัวแปร </a:t>
            </a:r>
            <a:r>
              <a:rPr lang="en-US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 </a:t>
            </a:r>
            <a:r>
              <a:rPr lang="th-TH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 </a:t>
            </a:r>
            <a:r>
              <a:rPr lang="en-US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pointer</a:t>
            </a:r>
            <a:r>
              <a:rPr lang="en-US" altLang="th-TH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และให้ </a:t>
            </a:r>
            <a:r>
              <a:rPr lang="en-US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c=&amp;a</a:t>
            </a:r>
            <a:r>
              <a:rPr lang="en-US" altLang="th-TH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ฉะนั้น</a:t>
            </a:r>
            <a:r>
              <a:rPr lang="en-US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 </a:t>
            </a:r>
            <a:r>
              <a:rPr lang="th-TH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จะไม่ได้เก็บค่า 10 แต่ </a:t>
            </a:r>
            <a:r>
              <a:rPr lang="en-US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 </a:t>
            </a:r>
            <a:r>
              <a:rPr lang="th-TH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จะเก็บตําแหน่งของตัวแปร </a:t>
            </a:r>
            <a:r>
              <a:rPr lang="en-US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 </a:t>
            </a:r>
            <a:r>
              <a:rPr lang="th-TH" altLang="th-TH" smtClean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ที่อยู่ในหน่วยความจํา </a:t>
            </a:r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และทําให้ </a:t>
            </a:r>
            <a:r>
              <a:rPr lang="en-US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c </a:t>
            </a:r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สามารถเข้าถึงข้อมูลในตัวแปร </a:t>
            </a:r>
            <a:r>
              <a:rPr lang="en-US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a </a:t>
            </a:r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ได้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12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แสดงตำแหน่งข้อมูลด้วย </a:t>
            </a:r>
            <a:r>
              <a:rPr lang="en-US" altLang="th-TH" smtClean="0">
                <a:latin typeface="Angsana New" panose="02020603050405020304" pitchFamily="18" charset="-34"/>
              </a:rPr>
              <a:t>&amp; (address operation)</a:t>
            </a:r>
            <a:endParaRPr lang="th-TH" altLang="th-TH" smtClean="0">
              <a:latin typeface="Angsana New" panose="02020603050405020304" pitchFamily="18" charset="-34"/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25"/>
          <a:stretch>
            <a:fillRect/>
          </a:stretch>
        </p:blipFill>
        <p:spPr>
          <a:xfrm>
            <a:off x="839415" y="1556792"/>
            <a:ext cx="9769155" cy="4536504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13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แสดงตำแหน่งข้อมูลด้วย </a:t>
            </a:r>
            <a:r>
              <a:rPr lang="en-US" altLang="th-TH" smtClean="0">
                <a:latin typeface="Angsana New" panose="02020603050405020304" pitchFamily="18" charset="-34"/>
              </a:rPr>
              <a:t>&amp; (address operation)</a:t>
            </a:r>
            <a:endParaRPr lang="th-TH" altLang="th-TH" smtClean="0">
              <a:latin typeface="Angsana New" panose="02020603050405020304" pitchFamily="18" charset="-34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ตัวอย่างการใช้เครื่องหมาย </a:t>
            </a:r>
            <a:r>
              <a:rPr lang="en-US" altLang="th-TH" smtClean="0"/>
              <a:t>&amp;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/>
              <a:t>int x=17;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/>
              <a:t>int *pt_x;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/>
              <a:t>pt_x=&amp;x;</a:t>
            </a:r>
            <a:endParaRPr lang="th-TH" altLang="th-TH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/>
              <a:t>float salary=1200.00;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/>
              <a:t>float *pt_sala;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/>
              <a:t>pt_sala=&amp;salary;</a:t>
            </a:r>
            <a:endParaRPr lang="th-TH" altLang="th-TH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13489" y="2852738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17</a:t>
            </a:r>
            <a:endParaRPr lang="th-TH" altLang="th-TH" sz="18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183564" y="2852738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0100</a:t>
            </a:r>
            <a:endParaRPr lang="th-TH" altLang="th-TH" sz="180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311900" y="24765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x</a:t>
            </a:r>
            <a:endParaRPr lang="th-TH" altLang="th-TH" sz="180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185150" y="2478088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pt_x</a:t>
            </a:r>
            <a:endParaRPr lang="th-TH" altLang="th-TH" sz="18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311900" y="335756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0100</a:t>
            </a:r>
            <a:endParaRPr lang="th-TH" altLang="th-TH" sz="1600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56589" y="3332163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0370</a:t>
            </a:r>
            <a:endParaRPr lang="th-TH" altLang="th-TH" sz="1600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6959600" y="269398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457950" y="4940300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altLang="th-TH" sz="2000">
              <a:latin typeface="Angsana New" panose="02020603050405020304" pitchFamily="18" charset="-34"/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328025" y="4940300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altLang="th-TH" sz="18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456364" y="4564063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salary</a:t>
            </a:r>
            <a:endParaRPr lang="th-TH" altLang="th-TH" sz="1800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8329614" y="4565650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pt_sala</a:t>
            </a:r>
            <a:endParaRPr lang="th-TH" altLang="th-TH" sz="1800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456364" y="544512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0210</a:t>
            </a:r>
            <a:endParaRPr lang="th-TH" altLang="th-TH" sz="1600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8401050" y="5419725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0600</a:t>
            </a:r>
            <a:endParaRPr lang="th-TH" altLang="th-TH" sz="1600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7391401" y="478155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14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 animBg="1"/>
      <p:bldP spid="48140" grpId="0" animBg="1"/>
      <p:bldP spid="48141" grpId="0"/>
      <p:bldP spid="48142" grpId="0"/>
      <p:bldP spid="48143" grpId="0"/>
      <p:bldP spid="48144" grpId="0"/>
      <p:bldP spid="481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การแสดงตำแหน่งผลในโปรแกรมโดยใช้ </a:t>
            </a:r>
            <a:r>
              <a:rPr lang="en-US" altLang="th-TH" smtClean="0"/>
              <a:t>pointer</a:t>
            </a:r>
            <a:endParaRPr lang="th-TH" altLang="th-TH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sz="3200">
                <a:latin typeface="Angsana New" panose="02020603050405020304" pitchFamily="18" charset="-34"/>
              </a:rPr>
              <a:t>การเขียนโปรแกรมเพื่อให้แสดงตำแหน่งในหน่วยความจำที่เก็บไว้ในตัวแปร์พอยเตอร์ออกทางหน้าจอนั้น </a:t>
            </a:r>
            <a:r>
              <a:rPr lang="th-TH" altLang="th-TH" sz="3200">
                <a:solidFill>
                  <a:srgbClr val="0033CC"/>
                </a:solidFill>
                <a:latin typeface="Angsana New" panose="02020603050405020304" pitchFamily="18" charset="-34"/>
              </a:rPr>
              <a:t>จะใช้คำสั่ง </a:t>
            </a:r>
            <a:r>
              <a:rPr lang="en-US" altLang="th-TH" sz="3200">
                <a:solidFill>
                  <a:srgbClr val="0033CC"/>
                </a:solidFill>
                <a:latin typeface="Angsana New" panose="02020603050405020304" pitchFamily="18" charset="-34"/>
              </a:rPr>
              <a:t>printf </a:t>
            </a:r>
            <a:r>
              <a:rPr lang="th-TH" altLang="th-TH" sz="3200">
                <a:solidFill>
                  <a:srgbClr val="0033CC"/>
                </a:solidFill>
                <a:latin typeface="Angsana New" panose="02020603050405020304" pitchFamily="18" charset="-34"/>
              </a:rPr>
              <a:t>ตามปกติ แต่จะใช้รูปแบบการแสดงผลเป็น</a:t>
            </a:r>
            <a:r>
              <a:rPr lang="th-TH" altLang="th-TH" sz="3200">
                <a:latin typeface="Angsana New" panose="02020603050405020304" pitchFamily="18" charset="-34"/>
              </a:rPr>
              <a:t> </a:t>
            </a:r>
            <a:r>
              <a:rPr lang="en-US" altLang="th-TH" sz="3200">
                <a:latin typeface="Angsana New" panose="02020603050405020304" pitchFamily="18" charset="-34"/>
              </a:rPr>
              <a:t>“</a:t>
            </a:r>
            <a:r>
              <a:rPr lang="en-US" altLang="th-TH" sz="3400" b="1">
                <a:solidFill>
                  <a:srgbClr val="0033CC"/>
                </a:solidFill>
                <a:latin typeface="Angsana New" panose="02020603050405020304" pitchFamily="18" charset="-34"/>
              </a:rPr>
              <a:t>%p”</a:t>
            </a:r>
            <a:r>
              <a:rPr lang="en-US" altLang="th-TH" sz="3200">
                <a:latin typeface="Angsana New" panose="02020603050405020304" pitchFamily="18" charset="-34"/>
              </a:rPr>
              <a:t> </a:t>
            </a:r>
            <a:r>
              <a:rPr lang="th-TH" altLang="th-TH" sz="3200">
                <a:latin typeface="Angsana New" panose="02020603050405020304" pitchFamily="18" charset="-34"/>
              </a:rPr>
              <a:t>ซึ่งใช้สำหรับการแสดงตำแหน่งหน่วยความจำในตัวแปรพอยเตอร์โดยเฉพาะ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15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ตัวอย่างโปรแกรม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1412876"/>
            <a:ext cx="8675688" cy="4518025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16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ผลลัพธ์ของโปรแกรม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99"/>
          <a:stretch/>
        </p:blipFill>
        <p:spPr>
          <a:xfrm>
            <a:off x="606355" y="1528737"/>
            <a:ext cx="10104511" cy="2836367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17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3600"/>
              <a:t>ตัวอย่างโปรแกรมโดยใช้เครื่องหมาย </a:t>
            </a:r>
            <a:r>
              <a:rPr lang="en-US" altLang="th-TH" sz="3600"/>
              <a:t>&amp;</a:t>
            </a:r>
            <a:r>
              <a:rPr lang="th-TH" altLang="th-TH" sz="3600"/>
              <a:t> กับตัวแปรพอยเตอร์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18</a:t>
            </a:fld>
            <a:endParaRPr lang="th-TH" alt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1407045"/>
            <a:ext cx="8203330" cy="52798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ตัวดำเนินการที่ใช้กับตัวแปรพอยเตอร์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2. แสดงค่าข้อมูลด้วย </a:t>
            </a:r>
            <a:r>
              <a:rPr lang="en-US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* (indirect operation)</a:t>
            </a:r>
            <a:endParaRPr lang="th-TH" altLang="th-TH" sz="3200" b="1" dirty="0">
              <a:solidFill>
                <a:srgbClr val="0033CC"/>
              </a:solidFill>
              <a:latin typeface="Angsana New" panose="02020603050405020304" pitchFamily="18" charset="-34"/>
            </a:endParaRPr>
          </a:p>
          <a:p>
            <a:pPr eaLnBrk="1" hangingPunct="1"/>
            <a:r>
              <a:rPr lang="th-TH" altLang="th-TH" sz="3200" b="1" dirty="0">
                <a:solidFill>
                  <a:srgbClr val="990000"/>
                </a:solidFill>
                <a:latin typeface="Angsana New" panose="02020603050405020304" pitchFamily="18" charset="-34"/>
              </a:rPr>
              <a:t>เครื่องหมาย </a:t>
            </a:r>
            <a:r>
              <a:rPr lang="en-US" altLang="th-TH" sz="3200" b="1" dirty="0">
                <a:solidFill>
                  <a:srgbClr val="990000"/>
                </a:solidFill>
                <a:latin typeface="Angsana New" panose="02020603050405020304" pitchFamily="18" charset="-34"/>
              </a:rPr>
              <a:t>*  </a:t>
            </a:r>
            <a:r>
              <a:rPr lang="th-TH" altLang="th-TH" sz="3200" b="1" dirty="0">
                <a:solidFill>
                  <a:srgbClr val="990000"/>
                </a:solidFill>
                <a:latin typeface="Angsana New" panose="02020603050405020304" pitchFamily="18" charset="-34"/>
              </a:rPr>
              <a:t>อ้างถึงข้อมูลหรือค่าที่เก็บไว้ในหน่วยความจำตำแหน่งที่ชี้</a:t>
            </a:r>
            <a:r>
              <a:rPr lang="th-TH" altLang="th-TH" sz="3200" dirty="0">
                <a:latin typeface="Angsana New" panose="02020603050405020304" pitchFamily="18" charset="-34"/>
              </a:rPr>
              <a:t> โดยสามารถหาค่าข้อมูลจากตำแหน่งในหน่วยความจำที่เก็บไว้ในตัวแปร</a:t>
            </a:r>
            <a:r>
              <a:rPr lang="th-TH" altLang="th-TH" sz="3200" dirty="0" err="1">
                <a:latin typeface="Angsana New" panose="02020603050405020304" pitchFamily="18" charset="-34"/>
              </a:rPr>
              <a:t>พอยเตอร์</a:t>
            </a:r>
            <a:r>
              <a:rPr lang="th-TH" altLang="th-TH" sz="3200" dirty="0">
                <a:latin typeface="Angsana New" panose="02020603050405020304" pitchFamily="18" charset="-34"/>
              </a:rPr>
              <a:t> โดยการเขียนเครื่องหมาย * นำหน้าชื่อตัวแปร</a:t>
            </a:r>
            <a:r>
              <a:rPr lang="th-TH" altLang="th-TH" sz="3200" dirty="0" err="1">
                <a:latin typeface="Angsana New" panose="02020603050405020304" pitchFamily="18" charset="-34"/>
              </a:rPr>
              <a:t>พอยเตอร์</a:t>
            </a:r>
            <a:endParaRPr lang="th-TH" altLang="th-TH" sz="3200" dirty="0">
              <a:latin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วิธีการประกาศตัวแปร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dirty="0">
                <a:latin typeface="Angsana New" panose="02020603050405020304" pitchFamily="18" charset="-34"/>
              </a:rPr>
              <a:t>	</a:t>
            </a:r>
            <a:r>
              <a:rPr lang="en-US" altLang="th-TH" sz="3200" dirty="0">
                <a:latin typeface="Angsana New" panose="02020603050405020304" pitchFamily="18" charset="-34"/>
              </a:rPr>
              <a:t>	variable</a:t>
            </a:r>
            <a:r>
              <a:rPr lang="en-US" altLang="th-TH" sz="3200" dirty="0" smtClean="0">
                <a:latin typeface="Angsana New" panose="02020603050405020304" pitchFamily="18" charset="-34"/>
              </a:rPr>
              <a:t>= *</a:t>
            </a:r>
            <a:r>
              <a:rPr lang="en-US" altLang="th-TH" sz="3200" dirty="0">
                <a:latin typeface="Angsana New" panose="02020603050405020304" pitchFamily="18" charset="-34"/>
              </a:rPr>
              <a:t>pointer;</a:t>
            </a:r>
            <a:endParaRPr lang="th-TH" altLang="th-TH" sz="3200" dirty="0">
              <a:latin typeface="Angsana New" panose="02020603050405020304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19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พอยเตอร์ </a:t>
            </a:r>
            <a:r>
              <a:rPr lang="en-US" altLang="th-TH" smtClean="0">
                <a:latin typeface="Angsana New" panose="02020603050405020304" pitchFamily="18" charset="-34"/>
              </a:rPr>
              <a:t>(Pointer)</a:t>
            </a:r>
            <a:endParaRPr lang="th-TH" altLang="th-TH" smtClean="0">
              <a:latin typeface="Angsana New" panose="02020603050405020304" pitchFamily="18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sz="3200" b="1" dirty="0" err="1">
                <a:solidFill>
                  <a:srgbClr val="0033CC"/>
                </a:solidFill>
                <a:latin typeface="Angsana New" panose="02020603050405020304" pitchFamily="18" charset="-34"/>
              </a:rPr>
              <a:t>พอยเตอร์</a:t>
            </a:r>
            <a:r>
              <a:rPr lang="th-TH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 </a:t>
            </a:r>
            <a:r>
              <a:rPr lang="en-US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(Pointer)</a:t>
            </a:r>
            <a:r>
              <a:rPr lang="th-TH" altLang="th-TH" sz="3200" dirty="0">
                <a:latin typeface="Angsana New" panose="02020603050405020304" pitchFamily="18" charset="-34"/>
              </a:rPr>
              <a:t> เป็นตัวแปรชนิดพิเศษในภาษา </a:t>
            </a:r>
            <a:r>
              <a:rPr lang="en-US" altLang="th-TH" sz="3200" dirty="0">
                <a:latin typeface="Angsana New" panose="02020603050405020304" pitchFamily="18" charset="-34"/>
              </a:rPr>
              <a:t>C </a:t>
            </a:r>
            <a:r>
              <a:rPr lang="th-TH" altLang="th-TH" sz="3200" dirty="0">
                <a:solidFill>
                  <a:srgbClr val="0033CC"/>
                </a:solidFill>
                <a:latin typeface="Angsana New" panose="02020603050405020304" pitchFamily="18" charset="-34"/>
              </a:rPr>
              <a:t>ทำหน้าที่เก็บตำแหน่งที่อยู่</a:t>
            </a:r>
            <a:r>
              <a:rPr lang="en-US" altLang="th-TH" sz="3200" dirty="0">
                <a:solidFill>
                  <a:srgbClr val="0033CC"/>
                </a:solidFill>
                <a:latin typeface="Angsana New" panose="02020603050405020304" pitchFamily="18" charset="-34"/>
              </a:rPr>
              <a:t>(Address) </a:t>
            </a:r>
            <a:r>
              <a:rPr lang="th-TH" altLang="th-TH" sz="3200" dirty="0">
                <a:solidFill>
                  <a:srgbClr val="0033CC"/>
                </a:solidFill>
                <a:latin typeface="Angsana New" panose="02020603050405020304" pitchFamily="18" charset="-34"/>
              </a:rPr>
              <a:t>ของตัวแปรชนิดอื่นๆ ที่อยู่ในหน่วยความจำ</a:t>
            </a:r>
            <a:r>
              <a:rPr lang="th-TH" altLang="th-TH" sz="3200" dirty="0">
                <a:latin typeface="Angsana New" panose="02020603050405020304" pitchFamily="18" charset="-34"/>
              </a:rPr>
              <a:t> แทนที่จะเก็บข้อมูลเหมือนกันตัวแปรพื้นฐานชนิดอื่นๆ</a:t>
            </a:r>
          </a:p>
          <a:p>
            <a:pPr eaLnBrk="1" hangingPunct="1"/>
            <a:r>
              <a:rPr lang="th-TH" altLang="th-TH" sz="3200" dirty="0"/>
              <a:t>ตัวแปร</a:t>
            </a:r>
            <a:r>
              <a:rPr lang="th-TH" altLang="th-TH" sz="3200" dirty="0" err="1"/>
              <a:t>พอยเตอร์</a:t>
            </a:r>
            <a:r>
              <a:rPr lang="th-TH" altLang="th-TH" sz="3200" dirty="0"/>
              <a:t>มีลักษณะคล้ายตัวแปรตาราง</a:t>
            </a:r>
            <a:r>
              <a:rPr lang="th-TH" altLang="th-TH" sz="3200" dirty="0" err="1"/>
              <a:t>อาเรย์</a:t>
            </a:r>
            <a:r>
              <a:rPr lang="th-TH" altLang="th-TH" sz="3200" dirty="0"/>
              <a:t> แต่ที่แตกต่างกันคือ ตัวแปรตาราง</a:t>
            </a:r>
            <a:r>
              <a:rPr lang="th-TH" altLang="th-TH" sz="3200" dirty="0" err="1"/>
              <a:t>อาเรย์</a:t>
            </a:r>
            <a:r>
              <a:rPr lang="th-TH" altLang="th-TH" sz="3200" dirty="0"/>
              <a:t>จะเก็บเฉพาะค่าต่างๆ ที่เป็นชนิดกันเดียวกับตัวแปร</a:t>
            </a:r>
            <a:r>
              <a:rPr lang="th-TH" altLang="th-TH" sz="3200" dirty="0" err="1"/>
              <a:t>อาเรย์</a:t>
            </a:r>
            <a:r>
              <a:rPr lang="th-TH" altLang="th-TH" sz="3200" dirty="0"/>
              <a:t> </a:t>
            </a:r>
            <a:r>
              <a:rPr lang="th-TH" altLang="th-TH" sz="3200" dirty="0">
                <a:solidFill>
                  <a:srgbClr val="0033CC"/>
                </a:solidFill>
              </a:rPr>
              <a:t>แต่ตัวแปร</a:t>
            </a:r>
            <a:r>
              <a:rPr lang="th-TH" altLang="th-TH" sz="3200" dirty="0" err="1">
                <a:solidFill>
                  <a:srgbClr val="0033CC"/>
                </a:solidFill>
              </a:rPr>
              <a:t>พอยเตอร์</a:t>
            </a:r>
            <a:r>
              <a:rPr lang="th-TH" altLang="th-TH" sz="3200" dirty="0">
                <a:solidFill>
                  <a:srgbClr val="0033CC"/>
                </a:solidFill>
              </a:rPr>
              <a:t>จะเก็บเฉพาะค่าตำแหน่ง </a:t>
            </a:r>
            <a:r>
              <a:rPr lang="th-TH" altLang="th-TH" sz="3200" dirty="0" err="1">
                <a:solidFill>
                  <a:srgbClr val="0033CC"/>
                </a:solidFill>
              </a:rPr>
              <a:t>Address</a:t>
            </a:r>
            <a:r>
              <a:rPr lang="th-TH" altLang="th-TH" sz="3200" dirty="0">
                <a:solidFill>
                  <a:srgbClr val="0033CC"/>
                </a:solidFill>
              </a:rPr>
              <a:t> ตัวแปรเท่านั้น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ตัวดำเนินการที่ใช้กับตัวแปรพอยเตอร์</a:t>
            </a:r>
            <a:endParaRPr lang="th-TH" altLang="th-TH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973389"/>
            <a:ext cx="8362950" cy="3455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PV = 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&amp;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		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เครื่องหมาย 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“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&amp;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” 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หมายถึง </a:t>
            </a:r>
            <a:r>
              <a:rPr lang="th-TH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ที่อยู่ของ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Address Operator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h-TH" sz="320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= 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*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PV;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		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ดังนั้น</a:t>
            </a:r>
            <a:r>
              <a:rPr lang="th-TH" altLang="th-TH" sz="3200" u="sng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หากเราต้องการอ้างอิงค่า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ของ 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เราต้องใช้เครื่องหมาย 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“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*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” (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Indirect Operator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ให้กับ 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Pointer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แล้วนำค่าที่ได้ไปเก็บไว้ใน 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		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ดังนั้น 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จะมีค่าเท่ากับ 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endParaRPr lang="th-TH" altLang="th-TH" sz="3200">
              <a:solidFill>
                <a:srgbClr val="0000FF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79651" y="1628776"/>
            <a:ext cx="2665413" cy="79216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ที่อยู่ของ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V</a:t>
            </a:r>
            <a:endParaRPr lang="th-TH" sz="4000" b="1" dirty="0">
              <a:effectLst>
                <a:outerShdw blurRad="38100" dist="38100" dir="2700000" algn="tl">
                  <a:srgbClr val="FFFFFF"/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600826" y="1628776"/>
            <a:ext cx="2735263" cy="79216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ค่าของ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V</a:t>
            </a:r>
            <a:endParaRPr lang="th-TH" sz="4000" b="1" dirty="0">
              <a:effectLst>
                <a:outerShdw blurRad="38100" dist="38100" dir="2700000" algn="tl">
                  <a:srgbClr val="FFFFFF"/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943475" y="1989138"/>
            <a:ext cx="1657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340101" y="2605088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680325" y="2636838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20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4400">
                <a:solidFill>
                  <a:srgbClr val="0000CC"/>
                </a:solidFill>
                <a:latin typeface="Angsana New" panose="02020603050405020304" pitchFamily="18" charset="-34"/>
              </a:rPr>
              <a:t>แสดงค่าข้อมูลด้วย </a:t>
            </a:r>
            <a:r>
              <a:rPr lang="en-US" altLang="th-TH" sz="4400">
                <a:solidFill>
                  <a:srgbClr val="0000CC"/>
                </a:solidFill>
                <a:latin typeface="Angsana New" panose="02020603050405020304" pitchFamily="18" charset="-34"/>
              </a:rPr>
              <a:t>* (indirect operation)</a:t>
            </a:r>
            <a:endParaRPr lang="th-TH" altLang="th-TH" sz="4400">
              <a:solidFill>
                <a:srgbClr val="0000CC"/>
              </a:solidFill>
              <a:latin typeface="Angsana New" panose="02020603050405020304" pitchFamily="18" charset="-34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z="2600" b="1"/>
              <a:t>ตัวอย่างการใช้เครื่องหมาย </a:t>
            </a:r>
            <a:r>
              <a:rPr lang="en-US" altLang="th-TH" sz="2600" b="1"/>
              <a:t>*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int num1=113,num2;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int *pt_num;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pt_num=&amp;num1;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num2=*pt_num;</a:t>
            </a:r>
            <a:endParaRPr lang="th-TH" altLang="th-TH" sz="2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h-TH" altLang="th-TH" sz="2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float price1=4.85,price2;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float *pt_price;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pt_price=&amp;price1;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2600"/>
              <a:t>price2=*pt_price;</a:t>
            </a:r>
            <a:endParaRPr lang="th-TH" altLang="th-TH" sz="2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h-TH" altLang="th-TH" sz="26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737225" y="268287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113</a:t>
            </a:r>
            <a:endParaRPr lang="th-TH" altLang="th-TH" sz="18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391400" y="265112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0100</a:t>
            </a:r>
            <a:endParaRPr lang="th-TH" altLang="th-TH" sz="18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735639" y="230663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num1</a:t>
            </a:r>
            <a:endParaRPr lang="th-TH" altLang="th-TH" sz="180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392989" y="22764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pt_num</a:t>
            </a:r>
            <a:endParaRPr lang="th-TH" altLang="th-TH" sz="18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735639" y="3187700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0100</a:t>
            </a:r>
            <a:endParaRPr lang="th-TH" altLang="th-TH" sz="16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464425" y="31305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/>
              <a:t>0230</a:t>
            </a:r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9048750" y="265112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1800">
                <a:cs typeface="Arial" panose="020B0604020202020204" pitchFamily="34" charset="0"/>
              </a:rPr>
              <a:t>113</a:t>
            </a:r>
          </a:p>
        </p:txBody>
      </p:sp>
      <p:sp>
        <p:nvSpPr>
          <p:cNvPr id="23563" name="Text Box 19"/>
          <p:cNvSpPr txBox="1">
            <a:spLocks noChangeArrowheads="1"/>
          </p:cNvSpPr>
          <p:nvPr/>
        </p:nvSpPr>
        <p:spPr bwMode="auto">
          <a:xfrm>
            <a:off x="9050339" y="22764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num2</a:t>
            </a:r>
            <a:endParaRPr lang="th-TH" altLang="th-TH" sz="1800"/>
          </a:p>
        </p:txBody>
      </p:sp>
      <p:sp>
        <p:nvSpPr>
          <p:cNvPr id="23564" name="Text Box 20"/>
          <p:cNvSpPr txBox="1">
            <a:spLocks noChangeArrowheads="1"/>
          </p:cNvSpPr>
          <p:nvPr/>
        </p:nvSpPr>
        <p:spPr bwMode="auto">
          <a:xfrm>
            <a:off x="9121775" y="31305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0310</a:t>
            </a:r>
            <a:endParaRPr lang="th-TH" altLang="th-TH" sz="1600"/>
          </a:p>
        </p:txBody>
      </p:sp>
      <p:grpSp>
        <p:nvGrpSpPr>
          <p:cNvPr id="23565" name="Group 25"/>
          <p:cNvGrpSpPr>
            <a:grpSpLocks/>
          </p:cNvGrpSpPr>
          <p:nvPr/>
        </p:nvGrpSpPr>
        <p:grpSpPr bwMode="auto">
          <a:xfrm>
            <a:off x="6743700" y="2852739"/>
            <a:ext cx="647700" cy="504825"/>
            <a:chOff x="3288" y="1797"/>
            <a:chExt cx="408" cy="318"/>
          </a:xfrm>
        </p:grpSpPr>
        <p:sp>
          <p:nvSpPr>
            <p:cNvPr id="23587" name="Line 22"/>
            <p:cNvSpPr>
              <a:spLocks noChangeShapeType="1"/>
            </p:cNvSpPr>
            <p:nvPr/>
          </p:nvSpPr>
          <p:spPr bwMode="auto">
            <a:xfrm flipH="1">
              <a:off x="3515" y="179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88" name="Line 23"/>
            <p:cNvSpPr>
              <a:spLocks noChangeShapeType="1"/>
            </p:cNvSpPr>
            <p:nvPr/>
          </p:nvSpPr>
          <p:spPr bwMode="auto">
            <a:xfrm>
              <a:off x="3515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89" name="Line 24"/>
            <p:cNvSpPr>
              <a:spLocks noChangeShapeType="1"/>
            </p:cNvSpPr>
            <p:nvPr/>
          </p:nvSpPr>
          <p:spPr bwMode="auto">
            <a:xfrm flipH="1">
              <a:off x="3288" y="21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3566" name="Group 26"/>
          <p:cNvGrpSpPr>
            <a:grpSpLocks/>
          </p:cNvGrpSpPr>
          <p:nvPr/>
        </p:nvGrpSpPr>
        <p:grpSpPr bwMode="auto">
          <a:xfrm>
            <a:off x="8543925" y="2492376"/>
            <a:ext cx="647700" cy="504825"/>
            <a:chOff x="3288" y="1797"/>
            <a:chExt cx="408" cy="318"/>
          </a:xfrm>
        </p:grpSpPr>
        <p:sp>
          <p:nvSpPr>
            <p:cNvPr id="23584" name="Line 27"/>
            <p:cNvSpPr>
              <a:spLocks noChangeShapeType="1"/>
            </p:cNvSpPr>
            <p:nvPr/>
          </p:nvSpPr>
          <p:spPr bwMode="auto">
            <a:xfrm flipH="1">
              <a:off x="3515" y="179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85" name="Line 28"/>
            <p:cNvSpPr>
              <a:spLocks noChangeShapeType="1"/>
            </p:cNvSpPr>
            <p:nvPr/>
          </p:nvSpPr>
          <p:spPr bwMode="auto">
            <a:xfrm>
              <a:off x="3515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86" name="Line 29"/>
            <p:cNvSpPr>
              <a:spLocks noChangeShapeType="1"/>
            </p:cNvSpPr>
            <p:nvPr/>
          </p:nvSpPr>
          <p:spPr bwMode="auto">
            <a:xfrm flipH="1">
              <a:off x="3288" y="21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5810250" y="5011738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altLang="th-TH" sz="1800"/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7464425" y="4979988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altLang="th-TH" sz="1800"/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5808664" y="4635500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price1</a:t>
            </a:r>
            <a:endParaRPr lang="th-TH" altLang="th-TH" sz="1800"/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7466014" y="460533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pt_price</a:t>
            </a:r>
            <a:endParaRPr lang="th-TH" altLang="th-TH" sz="1800"/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5808664" y="5516563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0150</a:t>
            </a:r>
            <a:endParaRPr lang="th-TH" altLang="th-TH" sz="1600"/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7537450" y="545941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>
                <a:latin typeface="Arial Black" panose="020B0A04020102020204" pitchFamily="34" charset="0"/>
                <a:cs typeface="Cordia New" panose="020B0304020202020204" pitchFamily="34" charset="-34"/>
              </a:rPr>
              <a:t>0430</a:t>
            </a:r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9121775" y="4979988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altLang="th-TH" sz="240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9123364" y="460533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price2</a:t>
            </a:r>
            <a:endParaRPr lang="th-TH" altLang="th-TH" sz="1800"/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9194800" y="545941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200">
                <a:latin typeface="Cordia New" panose="020B0304020202020204" pitchFamily="34" charset="-34"/>
                <a:cs typeface="Cordia New" panose="020B0304020202020204" pitchFamily="34" charset="-34"/>
              </a:rPr>
              <a:t>0510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816725" y="5181601"/>
            <a:ext cx="647700" cy="504825"/>
            <a:chOff x="3288" y="1797"/>
            <a:chExt cx="408" cy="318"/>
          </a:xfrm>
        </p:grpSpPr>
        <p:sp>
          <p:nvSpPr>
            <p:cNvPr id="23581" name="Line 40"/>
            <p:cNvSpPr>
              <a:spLocks noChangeShapeType="1"/>
            </p:cNvSpPr>
            <p:nvPr/>
          </p:nvSpPr>
          <p:spPr bwMode="auto">
            <a:xfrm flipH="1">
              <a:off x="3515" y="179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82" name="Line 41"/>
            <p:cNvSpPr>
              <a:spLocks noChangeShapeType="1"/>
            </p:cNvSpPr>
            <p:nvPr/>
          </p:nvSpPr>
          <p:spPr bwMode="auto">
            <a:xfrm>
              <a:off x="3515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83" name="Line 42"/>
            <p:cNvSpPr>
              <a:spLocks noChangeShapeType="1"/>
            </p:cNvSpPr>
            <p:nvPr/>
          </p:nvSpPr>
          <p:spPr bwMode="auto">
            <a:xfrm flipH="1">
              <a:off x="3288" y="21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8616950" y="4821239"/>
            <a:ext cx="647700" cy="504825"/>
            <a:chOff x="3288" y="1797"/>
            <a:chExt cx="408" cy="318"/>
          </a:xfrm>
        </p:grpSpPr>
        <p:sp>
          <p:nvSpPr>
            <p:cNvPr id="23578" name="Line 44"/>
            <p:cNvSpPr>
              <a:spLocks noChangeShapeType="1"/>
            </p:cNvSpPr>
            <p:nvPr/>
          </p:nvSpPr>
          <p:spPr bwMode="auto">
            <a:xfrm flipH="1">
              <a:off x="3515" y="179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79" name="Line 45"/>
            <p:cNvSpPr>
              <a:spLocks noChangeShapeType="1"/>
            </p:cNvSpPr>
            <p:nvPr/>
          </p:nvSpPr>
          <p:spPr bwMode="auto">
            <a:xfrm>
              <a:off x="3515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3580" name="Line 46"/>
            <p:cNvSpPr>
              <a:spLocks noChangeShapeType="1"/>
            </p:cNvSpPr>
            <p:nvPr/>
          </p:nvSpPr>
          <p:spPr bwMode="auto">
            <a:xfrm flipH="1">
              <a:off x="3288" y="21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21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8" grpId="0" animBg="1"/>
      <p:bldP spid="53279" grpId="0" animBg="1"/>
      <p:bldP spid="53280" grpId="0"/>
      <p:bldP spid="53281" grpId="0"/>
      <p:bldP spid="53282" grpId="0"/>
      <p:bldP spid="53283" grpId="0"/>
      <p:bldP spid="53284" grpId="0" animBg="1"/>
      <p:bldP spid="53285" grpId="0"/>
      <p:bldP spid="532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พอยเตอร์ </a:t>
            </a:r>
            <a:r>
              <a:rPr lang="en-US" altLang="th-TH" smtClean="0">
                <a:latin typeface="Angsana New" panose="02020603050405020304" pitchFamily="18" charset="-34"/>
              </a:rPr>
              <a:t>(Pointer)</a:t>
            </a:r>
            <a:endParaRPr lang="th-TH" altLang="th-TH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3200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ตัวอย่าง</a:t>
            </a:r>
            <a:endParaRPr lang="en-US" altLang="th-TH" sz="3200" dirty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th-TH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int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a,b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,*c;</a:t>
            </a:r>
            <a:b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a=b=10;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th-TH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printf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("a=%</a:t>
            </a:r>
            <a:r>
              <a:rPr lang="en-US" altLang="th-TH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d",a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);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	c=&amp;a;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	*c=21;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th-TH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printf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("a=%</a:t>
            </a:r>
            <a:r>
              <a:rPr lang="en-US" altLang="th-TH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d",a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th-TH" sz="3200" dirty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3200" dirty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เมื่อรันโปรแกรมนี้จะได้ผลลัพธ์อย่างไร</a:t>
            </a:r>
            <a:r>
              <a:rPr lang="en-US" altLang="th-TH" sz="3200" dirty="0">
                <a:solidFill>
                  <a:srgbClr val="00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?</a:t>
            </a:r>
            <a:endParaRPr lang="th-TH" altLang="th-TH" sz="3200" dirty="0">
              <a:solidFill>
                <a:srgbClr val="0000CC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22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ตัวอย่างโปรแกรม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1844675"/>
            <a:ext cx="8532812" cy="4491038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23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ผลลัพธ์ของโปรแกรม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8" y="1557338"/>
            <a:ext cx="8748712" cy="456565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24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3600"/>
              <a:t>ตัวอย่างโปรแกรมโดยใช้เครื่องหมาย * กับตัวแปรพอยเตอร์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4"/>
            <a:ext cx="8229600" cy="4878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#include&lt;stdio.h&gt;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void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{ 	int num1=113,num2;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float price=4.85;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char hint1='a',hint2;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int *pt_num;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float *pt_price;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char *pt_hint1;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pt_num=&amp;num1;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pt_price=&amp;price;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pt_hint1=&amp;hint1;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num2=*pt_num;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hint2=*pt_hint1;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printf("Variable of num2 = %d \n",*pt_num);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printf("Variabie of Price = %p \n",&amp;pt_price);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	printf("Variabie of hint2 = %c \n",hint2);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25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ตัวแปรพอยเตอร์กับอาร์เรย์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mtClean="0">
                <a:latin typeface="Angsana New" panose="02020603050405020304" pitchFamily="18" charset="-34"/>
              </a:rPr>
              <a:t>กรณีของตัวแปรอาร์เรย์สามารถใช้ตัวแปรพอยเตอร์เพื่อหาตำแหน่งในหน่วยความจำของตัวแปรแต่ละตัวในตัวแปรอาร์เรย์ได้เช่นเดียวกัน คือ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h-TH" smtClean="0">
                <a:latin typeface="Angsana New" panose="02020603050405020304" pitchFamily="18" charset="-34"/>
              </a:rPr>
              <a:t>int num[5]={12,34,112,45,907};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mtClean="0">
                <a:latin typeface="Angsana New" panose="02020603050405020304" pitchFamily="18" charset="-34"/>
              </a:rPr>
              <a:t>	int *pt_num;</a:t>
            </a:r>
            <a:endParaRPr lang="th-TH" altLang="th-TH" smtClean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h-TH" altLang="th-TH" smtClean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h-TH" altLang="th-TH" smtClean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h-TH" smtClean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mtClean="0">
                <a:solidFill>
                  <a:srgbClr val="0033CC"/>
                </a:solidFill>
                <a:latin typeface="Angsana New" panose="02020603050405020304" pitchFamily="18" charset="-34"/>
              </a:rPr>
              <a:t>pt_num=&amp;num[2];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mtClean="0">
                <a:solidFill>
                  <a:srgbClr val="0033CC"/>
                </a:solidFill>
                <a:latin typeface="Angsana New" panose="02020603050405020304" pitchFamily="18" charset="-34"/>
              </a:rPr>
              <a:t>pt_num=&amp;num[4];</a:t>
            </a:r>
            <a:endParaRPr lang="th-TH" altLang="th-TH" smtClean="0">
              <a:solidFill>
                <a:srgbClr val="0033CC"/>
              </a:solidFill>
              <a:latin typeface="Angsana New" panose="02020603050405020304" pitchFamily="18" charset="-34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713039" y="407670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12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24339" y="404495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34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711450" y="370046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num[0]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225925" y="36703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num[1]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711450" y="4581525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>
                <a:solidFill>
                  <a:srgbClr val="990000"/>
                </a:solidFill>
              </a:rPr>
              <a:t>0410</a:t>
            </a:r>
            <a:endParaRPr lang="th-TH" altLang="th-TH" sz="1600">
              <a:solidFill>
                <a:srgbClr val="990000"/>
              </a:solidFill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297364" y="45243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990000"/>
                </a:solidFill>
              </a:rPr>
              <a:t>0412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881689" y="404495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99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112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883275" y="36703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num[2]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954714" y="45243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>
                <a:solidFill>
                  <a:srgbClr val="990000"/>
                </a:solidFill>
              </a:rPr>
              <a:t>0414</a:t>
            </a:r>
            <a:endParaRPr lang="th-TH" altLang="th-TH" sz="1600">
              <a:solidFill>
                <a:srgbClr val="990000"/>
              </a:solidFill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462839" y="401955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45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7464425" y="36449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num[3]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535864" y="44989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990000"/>
                </a:solidFill>
              </a:rPr>
              <a:t>0416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9120189" y="401955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99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907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9121775" y="36449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>
                <a:solidFill>
                  <a:srgbClr val="990000"/>
                </a:solidFill>
              </a:rPr>
              <a:t>num[4]</a:t>
            </a:r>
            <a:endParaRPr lang="th-TH" altLang="th-TH" sz="1800">
              <a:solidFill>
                <a:srgbClr val="990000"/>
              </a:solidFill>
            </a:endParaRP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9193214" y="44989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200">
                <a:solidFill>
                  <a:srgbClr val="99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0418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230814" y="5541963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0414</a:t>
            </a:r>
            <a:endParaRPr lang="th-TH" altLang="th-TH" sz="1800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5232400" y="516731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pt_num</a:t>
            </a:r>
            <a:endParaRPr lang="th-TH" altLang="th-TH" sz="1800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5246689" y="5935663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/>
              <a:t>0350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6958014" y="5532438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0418</a:t>
            </a:r>
            <a:endParaRPr lang="th-TH" altLang="th-TH" sz="1800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6959600" y="5157788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pt_num</a:t>
            </a:r>
            <a:endParaRPr lang="th-TH" altLang="th-TH" sz="1800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6959600" y="59499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/>
              <a:t>0350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26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5" grpId="0" animBg="1"/>
      <p:bldP spid="55316" grpId="0"/>
      <p:bldP spid="55317" grpId="0"/>
      <p:bldP spid="55318" grpId="0" animBg="1"/>
      <p:bldP spid="55319" grpId="0"/>
      <p:bldP spid="553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ตัวแปรพอยเตอร์กับอาร์เรย์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3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th-TH" smtClean="0">
                <a:latin typeface="Angsana New" panose="02020603050405020304" pitchFamily="18" charset="-34"/>
              </a:rPr>
              <a:t>int num[5]={12,34,112,45,907};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>
                <a:latin typeface="Angsana New" panose="02020603050405020304" pitchFamily="18" charset="-34"/>
              </a:rPr>
              <a:t>	int *pt_num;</a:t>
            </a:r>
            <a:endParaRPr lang="th-TH" altLang="th-TH" smtClean="0">
              <a:latin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mtClean="0">
              <a:latin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mtClean="0">
              <a:latin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mtClean="0">
              <a:latin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>
                <a:solidFill>
                  <a:srgbClr val="0033CC"/>
                </a:solidFill>
                <a:latin typeface="Angsana New" panose="02020603050405020304" pitchFamily="18" charset="-34"/>
              </a:rPr>
              <a:t>	int temp;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>
                <a:solidFill>
                  <a:srgbClr val="0033CC"/>
                </a:solidFill>
                <a:latin typeface="Angsana New" panose="02020603050405020304" pitchFamily="18" charset="-34"/>
              </a:rPr>
              <a:t>	pt_num=&amp;num[4];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mtClean="0">
                <a:solidFill>
                  <a:srgbClr val="0033CC"/>
                </a:solidFill>
                <a:latin typeface="Angsana New" panose="02020603050405020304" pitchFamily="18" charset="-34"/>
              </a:rPr>
              <a:t>	temp=*pt_num;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b="1" smtClean="0">
                <a:solidFill>
                  <a:srgbClr val="0033CC"/>
                </a:solidFill>
                <a:latin typeface="Angsana New" panose="02020603050405020304" pitchFamily="18" charset="-34"/>
              </a:rPr>
              <a:t>  	</a:t>
            </a:r>
            <a:r>
              <a:rPr lang="th-TH" altLang="th-TH" b="1" smtClean="0">
                <a:solidFill>
                  <a:srgbClr val="0033CC"/>
                </a:solidFill>
                <a:latin typeface="Angsana New" panose="02020603050405020304" pitchFamily="18" charset="-34"/>
              </a:rPr>
              <a:t>ค่าของ </a:t>
            </a:r>
            <a:r>
              <a:rPr lang="en-US" altLang="th-TH" b="1" smtClean="0">
                <a:solidFill>
                  <a:srgbClr val="0033CC"/>
                </a:solidFill>
                <a:latin typeface="Angsana New" panose="02020603050405020304" pitchFamily="18" charset="-34"/>
              </a:rPr>
              <a:t>temp </a:t>
            </a:r>
            <a:r>
              <a:rPr lang="th-TH" altLang="th-TH" b="1" smtClean="0">
                <a:solidFill>
                  <a:srgbClr val="0033CC"/>
                </a:solidFill>
                <a:latin typeface="Angsana New" panose="02020603050405020304" pitchFamily="18" charset="-34"/>
              </a:rPr>
              <a:t>จะมีค่าเท่าใด</a:t>
            </a:r>
            <a:r>
              <a:rPr lang="en-US" altLang="th-TH" b="1" smtClean="0">
                <a:solidFill>
                  <a:srgbClr val="0033CC"/>
                </a:solidFill>
                <a:latin typeface="Angsana New" panose="02020603050405020304" pitchFamily="18" charset="-34"/>
              </a:rPr>
              <a:t>?</a:t>
            </a:r>
            <a:endParaRPr lang="th-TH" altLang="th-TH" b="1" smtClean="0">
              <a:solidFill>
                <a:srgbClr val="0033CC"/>
              </a:solidFill>
              <a:latin typeface="Angsana New" panose="02020603050405020304" pitchFamily="18" charset="-34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06625" y="314007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12</a:t>
            </a:r>
            <a:endParaRPr lang="th-TH" altLang="th-TH" sz="1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717925" y="310832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34</a:t>
            </a:r>
            <a:endParaRPr lang="th-TH" altLang="th-TH" sz="180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05039" y="276383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num[0]</a:t>
            </a:r>
            <a:endParaRPr lang="th-TH" altLang="th-TH" sz="180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719514" y="27336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num[1]</a:t>
            </a:r>
            <a:endParaRPr lang="th-TH" altLang="th-TH" sz="1800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205039" y="3644900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0410</a:t>
            </a:r>
            <a:endParaRPr lang="th-TH" altLang="th-TH" sz="160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790950" y="35877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/>
              <a:t>0412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375275" y="310832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>
                <a:latin typeface="Cordia New" panose="020B0304020202020204" pitchFamily="34" charset="-34"/>
                <a:cs typeface="Cordia New" panose="020B0304020202020204" pitchFamily="34" charset="-34"/>
              </a:rPr>
              <a:t>112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376864" y="27336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num[2]</a:t>
            </a:r>
            <a:endParaRPr lang="th-TH" altLang="th-TH" sz="1800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448300" y="35877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0414</a:t>
            </a:r>
            <a:endParaRPr lang="th-TH" altLang="th-TH" sz="1600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956425" y="308292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45</a:t>
            </a:r>
            <a:endParaRPr lang="th-TH" altLang="th-TH" sz="1800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958014" y="27082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num[3]</a:t>
            </a:r>
            <a:endParaRPr lang="th-TH" altLang="th-TH" sz="1800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7029450" y="35623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/>
              <a:t>0416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8613775" y="3082925"/>
            <a:ext cx="11509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>
                <a:latin typeface="Cordia New" panose="020B0304020202020204" pitchFamily="34" charset="-34"/>
                <a:cs typeface="Cordia New" panose="020B0304020202020204" pitchFamily="34" charset="-34"/>
              </a:rPr>
              <a:t>907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8615364" y="27082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num[4]</a:t>
            </a:r>
            <a:endParaRPr lang="th-TH" altLang="th-TH" sz="1800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8686800" y="356235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200">
                <a:latin typeface="Cordia New" panose="020B0304020202020204" pitchFamily="34" charset="-34"/>
                <a:cs typeface="Cordia New" panose="020B0304020202020204" pitchFamily="34" charset="-34"/>
              </a:rPr>
              <a:t>0418</a:t>
            </a:r>
          </a:p>
        </p:txBody>
      </p:sp>
      <p:sp>
        <p:nvSpPr>
          <p:cNvPr id="29715" name="Text Box 36"/>
          <p:cNvSpPr txBox="1">
            <a:spLocks noChangeArrowheads="1"/>
          </p:cNvSpPr>
          <p:nvPr/>
        </p:nvSpPr>
        <p:spPr bwMode="auto">
          <a:xfrm>
            <a:off x="5160964" y="469900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907</a:t>
            </a:r>
            <a:endParaRPr lang="th-TH" altLang="th-TH" sz="1800"/>
          </a:p>
        </p:txBody>
      </p:sp>
      <p:sp>
        <p:nvSpPr>
          <p:cNvPr id="29716" name="Text Box 37"/>
          <p:cNvSpPr txBox="1">
            <a:spLocks noChangeArrowheads="1"/>
          </p:cNvSpPr>
          <p:nvPr/>
        </p:nvSpPr>
        <p:spPr bwMode="auto">
          <a:xfrm>
            <a:off x="6815139" y="466725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altLang="th-TH" sz="1800"/>
          </a:p>
        </p:txBody>
      </p:sp>
      <p:sp>
        <p:nvSpPr>
          <p:cNvPr id="29717" name="Text Box 38"/>
          <p:cNvSpPr txBox="1">
            <a:spLocks noChangeArrowheads="1"/>
          </p:cNvSpPr>
          <p:nvPr/>
        </p:nvSpPr>
        <p:spPr bwMode="auto">
          <a:xfrm>
            <a:off x="5159375" y="432276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num[4]</a:t>
            </a:r>
            <a:endParaRPr lang="th-TH" altLang="th-TH" sz="1800"/>
          </a:p>
        </p:txBody>
      </p:sp>
      <p:sp>
        <p:nvSpPr>
          <p:cNvPr id="29718" name="Text Box 39"/>
          <p:cNvSpPr txBox="1">
            <a:spLocks noChangeArrowheads="1"/>
          </p:cNvSpPr>
          <p:nvPr/>
        </p:nvSpPr>
        <p:spPr bwMode="auto">
          <a:xfrm>
            <a:off x="6816725" y="42926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pt_num</a:t>
            </a:r>
            <a:endParaRPr lang="th-TH" altLang="th-TH" sz="1800"/>
          </a:p>
        </p:txBody>
      </p:sp>
      <p:sp>
        <p:nvSpPr>
          <p:cNvPr id="29719" name="Text Box 40"/>
          <p:cNvSpPr txBox="1">
            <a:spLocks noChangeArrowheads="1"/>
          </p:cNvSpPr>
          <p:nvPr/>
        </p:nvSpPr>
        <p:spPr bwMode="auto">
          <a:xfrm>
            <a:off x="5159375" y="5203825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0418</a:t>
            </a:r>
            <a:endParaRPr lang="th-TH" altLang="th-TH" sz="1600"/>
          </a:p>
        </p:txBody>
      </p:sp>
      <p:sp>
        <p:nvSpPr>
          <p:cNvPr id="29720" name="Text Box 41"/>
          <p:cNvSpPr txBox="1">
            <a:spLocks noChangeArrowheads="1"/>
          </p:cNvSpPr>
          <p:nvPr/>
        </p:nvSpPr>
        <p:spPr bwMode="auto">
          <a:xfrm>
            <a:off x="6888164" y="51466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400"/>
              <a:t>0230</a:t>
            </a:r>
          </a:p>
        </p:txBody>
      </p:sp>
      <p:sp>
        <p:nvSpPr>
          <p:cNvPr id="29721" name="Text Box 42"/>
          <p:cNvSpPr txBox="1">
            <a:spLocks noChangeArrowheads="1"/>
          </p:cNvSpPr>
          <p:nvPr/>
        </p:nvSpPr>
        <p:spPr bwMode="auto">
          <a:xfrm>
            <a:off x="8472489" y="4667250"/>
            <a:ext cx="11509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altLang="th-TH" sz="240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9722" name="Text Box 43"/>
          <p:cNvSpPr txBox="1">
            <a:spLocks noChangeArrowheads="1"/>
          </p:cNvSpPr>
          <p:nvPr/>
        </p:nvSpPr>
        <p:spPr bwMode="auto">
          <a:xfrm>
            <a:off x="8474075" y="42926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800"/>
              <a:t>temp</a:t>
            </a:r>
            <a:endParaRPr lang="th-TH" altLang="th-TH" sz="1800"/>
          </a:p>
        </p:txBody>
      </p:sp>
      <p:sp>
        <p:nvSpPr>
          <p:cNvPr id="29723" name="Text Box 44"/>
          <p:cNvSpPr txBox="1">
            <a:spLocks noChangeArrowheads="1"/>
          </p:cNvSpPr>
          <p:nvPr/>
        </p:nvSpPr>
        <p:spPr bwMode="auto">
          <a:xfrm>
            <a:off x="8545514" y="5146675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h-TH" sz="1600"/>
              <a:t>0310</a:t>
            </a:r>
            <a:endParaRPr lang="th-TH" altLang="th-TH" sz="1600"/>
          </a:p>
        </p:txBody>
      </p:sp>
      <p:grpSp>
        <p:nvGrpSpPr>
          <p:cNvPr id="29724" name="Group 45"/>
          <p:cNvGrpSpPr>
            <a:grpSpLocks/>
          </p:cNvGrpSpPr>
          <p:nvPr/>
        </p:nvGrpSpPr>
        <p:grpSpPr bwMode="auto">
          <a:xfrm>
            <a:off x="6167438" y="4868864"/>
            <a:ext cx="647700" cy="504825"/>
            <a:chOff x="3288" y="1797"/>
            <a:chExt cx="408" cy="318"/>
          </a:xfrm>
        </p:grpSpPr>
        <p:sp>
          <p:nvSpPr>
            <p:cNvPr id="29729" name="Line 46"/>
            <p:cNvSpPr>
              <a:spLocks noChangeShapeType="1"/>
            </p:cNvSpPr>
            <p:nvPr/>
          </p:nvSpPr>
          <p:spPr bwMode="auto">
            <a:xfrm flipH="1">
              <a:off x="3515" y="179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9730" name="Line 47"/>
            <p:cNvSpPr>
              <a:spLocks noChangeShapeType="1"/>
            </p:cNvSpPr>
            <p:nvPr/>
          </p:nvSpPr>
          <p:spPr bwMode="auto">
            <a:xfrm>
              <a:off x="3515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9731" name="Line 48"/>
            <p:cNvSpPr>
              <a:spLocks noChangeShapeType="1"/>
            </p:cNvSpPr>
            <p:nvPr/>
          </p:nvSpPr>
          <p:spPr bwMode="auto">
            <a:xfrm flipH="1">
              <a:off x="3288" y="21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9725" name="Group 49"/>
          <p:cNvGrpSpPr>
            <a:grpSpLocks/>
          </p:cNvGrpSpPr>
          <p:nvPr/>
        </p:nvGrpSpPr>
        <p:grpSpPr bwMode="auto">
          <a:xfrm>
            <a:off x="7967663" y="4508501"/>
            <a:ext cx="647700" cy="504825"/>
            <a:chOff x="3288" y="1797"/>
            <a:chExt cx="408" cy="318"/>
          </a:xfrm>
        </p:grpSpPr>
        <p:sp>
          <p:nvSpPr>
            <p:cNvPr id="29726" name="Line 50"/>
            <p:cNvSpPr>
              <a:spLocks noChangeShapeType="1"/>
            </p:cNvSpPr>
            <p:nvPr/>
          </p:nvSpPr>
          <p:spPr bwMode="auto">
            <a:xfrm flipH="1">
              <a:off x="3515" y="179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9727" name="Line 51"/>
            <p:cNvSpPr>
              <a:spLocks noChangeShapeType="1"/>
            </p:cNvSpPr>
            <p:nvPr/>
          </p:nvSpPr>
          <p:spPr bwMode="auto">
            <a:xfrm>
              <a:off x="3515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9728" name="Line 52"/>
            <p:cNvSpPr>
              <a:spLocks noChangeShapeType="1"/>
            </p:cNvSpPr>
            <p:nvPr/>
          </p:nvSpPr>
          <p:spPr bwMode="auto">
            <a:xfrm flipH="1">
              <a:off x="3288" y="21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27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3600"/>
              <a:t>ตัวอย่างโปรแกรมตัวแปรพอยเตอร์กับอาร์เรย์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484314"/>
            <a:ext cx="8893175" cy="4878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#include&lt;stdio.h&gt;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int x[5]={11,43,523,789,101};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int *pt_1,*pt_2,*pt_3,*pt_4,*pt_5;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void main() 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{ 	pt_1=&amp;x[0];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pt_2=&amp;x[1]; 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pt_3=&amp;x[2]; 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pt_4=&amp;x[3]; 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pt_5=&amp;x[4]; 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printf(“Address of x[0] = %p \n”,pt_1);</a:t>
            </a:r>
            <a:endParaRPr lang="th-TH" altLang="th-TH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printf(“Address of x[1] = %p \n”,pt_2);</a:t>
            </a:r>
            <a:endParaRPr lang="th-TH" altLang="th-TH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000"/>
              <a:t>		</a:t>
            </a:r>
            <a:r>
              <a:rPr lang="en-US" altLang="th-TH" sz="2000"/>
              <a:t>printf(“Value of x[2] = %d \n”,*pt_3);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printf(“Value of x[3] = %d \n”,*pt_4);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printf(“Value of x[4] = %d \n”,*pt_5);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x[3]=*pt_5;    // </a:t>
            </a:r>
            <a:r>
              <a:rPr lang="th-TH" altLang="th-TH" sz="2000"/>
              <a:t>กำหนดค่าของตัวแปรอาร์เรย์ </a:t>
            </a:r>
            <a:r>
              <a:rPr lang="en-US" altLang="th-TH" sz="2000"/>
              <a:t>x[3] </a:t>
            </a:r>
            <a:r>
              <a:rPr lang="th-TH" altLang="th-TH" sz="2000"/>
              <a:t>ใหม่ด้วยข้อมูลที่เก็บไว้ในตัวแปรพอยเตอร์ </a:t>
            </a:r>
            <a:r>
              <a:rPr lang="en-US" altLang="th-TH" sz="2000"/>
              <a:t>pt_5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	printf(“Value of x[3] = %d \n”,x[3]);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000"/>
              <a:t>	}</a:t>
            </a:r>
            <a:endParaRPr lang="th-TH" altLang="th-TH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28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ตัวแปรพอยเตอร์กับอาร์เรย์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90"/>
          <a:stretch>
            <a:fillRect/>
          </a:stretch>
        </p:blipFill>
        <p:spPr>
          <a:xfrm>
            <a:off x="407368" y="1417638"/>
            <a:ext cx="10502540" cy="4830762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29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3432" y="245777"/>
            <a:ext cx="9279686" cy="6459823"/>
          </a:xfrm>
          <a:noFill/>
        </p:spPr>
      </p:pic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6959600" y="620713"/>
            <a:ext cx="3240088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th-TH" altLang="th-TH" sz="1800"/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7680326" y="981075"/>
            <a:ext cx="2519363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th-TH" altLang="th-TH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3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/>
          <p:cNvSpPr txBox="1">
            <a:spLocks noChangeArrowheads="1"/>
          </p:cNvSpPr>
          <p:nvPr/>
        </p:nvSpPr>
        <p:spPr bwMode="auto">
          <a:xfrm>
            <a:off x="1881188" y="1714500"/>
            <a:ext cx="82994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th-TH" sz="4000" b="1" dirty="0">
                <a:solidFill>
                  <a:srgbClr val="0000FF"/>
                </a:solidFill>
                <a:latin typeface="Cordia New" pitchFamily="34" charset="-34"/>
                <a:cs typeface="+mj-cs"/>
              </a:rPr>
              <a:t>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นอกจากนี้ยังสามารถใช้</a:t>
            </a:r>
            <a:r>
              <a:rPr lang="th-TH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พอยน์เตอร์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แทนอาร์เรย์  การอ้างถึงค่าในอาร์เรย์โดยใช้ 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a[</a:t>
            </a:r>
            <a:r>
              <a:rPr lang="en-US" sz="4000" b="1" dirty="0" err="1">
                <a:solidFill>
                  <a:srgbClr val="FF0000"/>
                </a:solidFill>
                <a:latin typeface="Cordia New" pitchFamily="34" charset="-34"/>
                <a:cs typeface="+mj-cs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]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สามารถใช้ 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*(</a:t>
            </a:r>
            <a:r>
              <a:rPr lang="en-US" sz="4000" b="1" dirty="0" err="1">
                <a:solidFill>
                  <a:srgbClr val="FF0000"/>
                </a:solidFill>
                <a:latin typeface="Cordia New" pitchFamily="34" charset="-34"/>
                <a:cs typeface="+mj-cs"/>
              </a:rPr>
              <a:t>a+i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)  </a:t>
            </a:r>
            <a:endParaRPr lang="th-TH" sz="4000" b="1" dirty="0">
              <a:solidFill>
                <a:srgbClr val="FF0000"/>
              </a:solidFill>
              <a:latin typeface="Cordia New" pitchFamily="34" charset="-34"/>
              <a:cs typeface="+mj-cs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th-TH" sz="4000" b="1" dirty="0">
                <a:solidFill>
                  <a:srgbClr val="0000FF"/>
                </a:solidFill>
                <a:latin typeface="Cordia New" pitchFamily="34" charset="-34"/>
                <a:cs typeface="+mj-cs"/>
              </a:rPr>
              <a:t>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เนื่องจากทุกครั้งที่อ้างถึง 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a[</a:t>
            </a:r>
            <a:r>
              <a:rPr lang="en-US" sz="4000" b="1" dirty="0" err="1">
                <a:solidFill>
                  <a:srgbClr val="FF0000"/>
                </a:solidFill>
                <a:latin typeface="Cordia New" pitchFamily="34" charset="-34"/>
                <a:cs typeface="+mj-cs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] 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ภาษาซีจะทำหน้าที่แปลงเป็น 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*(</a:t>
            </a:r>
            <a:r>
              <a:rPr lang="en-US" sz="4000" b="1" dirty="0" err="1">
                <a:solidFill>
                  <a:srgbClr val="FF0000"/>
                </a:solidFill>
                <a:latin typeface="Cordia New" pitchFamily="34" charset="-34"/>
                <a:cs typeface="+mj-cs"/>
              </a:rPr>
              <a:t>a+i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) 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เพราะฉะนั้นการเขียนในรูปแบบใดก็ให้ผลลัพธ์ในการทำงานเช่นเดียวกัน 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การอ้างถึงแอดเดรส เช่น </a:t>
            </a:r>
            <a:r>
              <a:rPr lang="th-TH" sz="4000" b="1" dirty="0">
                <a:solidFill>
                  <a:srgbClr val="0000FF"/>
                </a:solidFill>
                <a:latin typeface="Cordia New" pitchFamily="34" charset="-34"/>
                <a:cs typeface="+mj-cs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&amp;a[</a:t>
            </a:r>
            <a:r>
              <a:rPr lang="en-US" sz="4000" b="1" dirty="0" err="1">
                <a:solidFill>
                  <a:srgbClr val="FF0000"/>
                </a:solidFill>
                <a:latin typeface="Cordia New" pitchFamily="34" charset="-34"/>
                <a:cs typeface="+mj-cs"/>
              </a:rPr>
              <a:t>i</a:t>
            </a:r>
            <a:r>
              <a:rPr lang="en-US" sz="4000" b="1" dirty="0">
                <a:solidFill>
                  <a:srgbClr val="FF0000"/>
                </a:solidFill>
                <a:latin typeface="Cordia New" pitchFamily="34" charset="-34"/>
                <a:cs typeface="+mj-cs"/>
              </a:rPr>
              <a:t>]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+mj-cs"/>
              </a:rPr>
              <a:t>จะมีผลเท่ากับการใช้ </a:t>
            </a:r>
            <a:r>
              <a:rPr lang="en-US" sz="4000" b="1" dirty="0" err="1">
                <a:solidFill>
                  <a:srgbClr val="FF0000"/>
                </a:solidFill>
                <a:latin typeface="Cordia New" pitchFamily="34" charset="-34"/>
                <a:cs typeface="+mj-cs"/>
              </a:rPr>
              <a:t>a+i</a:t>
            </a:r>
            <a:endParaRPr lang="th-TH" sz="4000" b="1" dirty="0">
              <a:solidFill>
                <a:srgbClr val="FF0000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2024063" y="500064"/>
            <a:ext cx="5307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4000" b="1" dirty="0">
                <a:solidFill>
                  <a:srgbClr val="660066"/>
                </a:solidFill>
                <a:cs typeface="+mj-cs"/>
              </a:rPr>
              <a:t>การอ้างถึงตำแหน่งในอาร์เรย์ผ่านตัวชี้</a:t>
            </a:r>
            <a:endParaRPr lang="th-TH" sz="4000" dirty="0">
              <a:solidFill>
                <a:srgbClr val="660066"/>
              </a:solidFill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4D9-6E31-4104-B2A5-5DE60E30C500}" type="slidenum">
              <a:rPr lang="en-US" altLang="en-US" smtClean="0"/>
              <a:pPr/>
              <a:t>30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776413" y="1762126"/>
            <a:ext cx="8534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 ในลักษณะเดียวกันการใช้งาน</a:t>
            </a:r>
            <a:r>
              <a:rPr lang="th-TH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พอยน์เตอร์</a:t>
            </a: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ก็สามารถใช้คำสั่งในลักษณะอาร์เรย์ก็ได้  เช่น การอ้างถึง </a:t>
            </a: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*(</a:t>
            </a:r>
            <a:r>
              <a:rPr lang="en-US" sz="3600" b="1" dirty="0" err="1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pa+i</a:t>
            </a: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  </a:t>
            </a: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สามารถเขียนด้วย </a:t>
            </a: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pa[</a:t>
            </a:r>
            <a:r>
              <a:rPr lang="en-US" sz="3600" b="1" dirty="0" err="1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i</a:t>
            </a:r>
            <a:r>
              <a:rPr lang="en-US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]  </a:t>
            </a: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ก็ได้ผลเช่นเดียวกัน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 สิ่งที่แตกต่างกันของอาร์เรย์และ</a:t>
            </a:r>
            <a:r>
              <a:rPr lang="th-TH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พอยน์เตอร์</a:t>
            </a: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 คือ </a:t>
            </a:r>
            <a:r>
              <a:rPr lang="th-TH" sz="3600" b="1" dirty="0" err="1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พอยน์เตอร์</a:t>
            </a:r>
            <a:r>
              <a:rPr lang="th-TH" sz="3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เป็นตัวแปร  แต่อาร์เรย์ไม่ใช่ตัวแปร</a:t>
            </a:r>
            <a:endParaRPr lang="th-TH" sz="3600" b="1" dirty="0">
              <a:solidFill>
                <a:schemeClr val="tx1">
                  <a:lumMod val="95000"/>
                  <a:lumOff val="5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2024063" y="357189"/>
            <a:ext cx="5307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th-TH" sz="4000" b="1" dirty="0">
                <a:solidFill>
                  <a:srgbClr val="660066"/>
                </a:solidFill>
                <a:cs typeface="+mj-cs"/>
              </a:rPr>
              <a:t>การอ้างถึงตำแหน่งในอาร์เรย์ผ่านตัวชี้</a:t>
            </a:r>
            <a:endParaRPr lang="th-TH" sz="4000" dirty="0">
              <a:solidFill>
                <a:srgbClr val="660066"/>
              </a:solidFill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64D9-6E31-4104-B2A5-5DE60E30C500}" type="slidenum">
              <a:rPr lang="en-US" altLang="en-US" smtClean="0"/>
              <a:pPr/>
              <a:t>31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การใช้งาน </a:t>
            </a:r>
            <a:r>
              <a:rPr lang="en-US" altLang="th-TH" sz="4000">
                <a:latin typeface="AngsanaUPC" panose="02020603050405020304" pitchFamily="18" charset="-34"/>
                <a:cs typeface="AngsanaUPC" panose="02020603050405020304" pitchFamily="18" charset="-34"/>
              </a:rPr>
              <a:t>Pointer</a:t>
            </a:r>
            <a:r>
              <a:rPr lang="en-US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กับอาร์เรย์ 1 มิติ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1433514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ตัวอย่าง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int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2800" b="1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[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] = {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10, 11, 12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th-TH" sz="2800" b="1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  // Address 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ของอาร์เรย์ตัวที่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ไม่ได้มีค่าเท่ากับ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10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แต่อาจมีค่าเป็น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FFF5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ขึ้นอยู่กับการจองหน่วยความจำ ณ ขณะนั้น</a:t>
            </a:r>
            <a:endParaRPr lang="en-US" altLang="th-TH" sz="2800" b="1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&amp;</a:t>
            </a:r>
            <a:r>
              <a:rPr lang="en-US" altLang="th-TH" sz="2800" b="1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[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]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และก็มีค่าเท่ากับ 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x +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//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FFF5   </a:t>
            </a:r>
            <a:endParaRPr lang="th-TH" altLang="th-TH" sz="2800" b="1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&amp;</a:t>
            </a:r>
            <a:r>
              <a:rPr lang="en-US" altLang="th-TH" sz="2800" b="1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[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]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และก็มีค่าเท่ากับ 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x +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//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FFF7   </a:t>
            </a:r>
            <a:endParaRPr lang="th-TH" altLang="th-TH" sz="2800" b="1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&amp;</a:t>
            </a:r>
            <a:r>
              <a:rPr lang="en-US" altLang="th-TH" sz="2800" b="1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[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]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และก็มีค่าเท่ากับ 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x +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//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FFF9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th-TH" sz="2800" b="1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</a:t>
            </a:r>
            <a:r>
              <a:rPr lang="en-US" altLang="th-TH" sz="2800" b="1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[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]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และก็มีค่าเท่ากับ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*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(x +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0)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//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10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</a:t>
            </a:r>
            <a:endParaRPr lang="th-TH" altLang="th-TH" sz="2800" b="1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altLang="th-TH" sz="2800" b="1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[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]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และก็มีค่าเท่ากับ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*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(x +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1)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//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11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</a:t>
            </a:r>
            <a:endParaRPr lang="th-TH" altLang="th-TH" sz="2800" b="1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altLang="th-TH" sz="2800" b="1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x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[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]</a:t>
            </a:r>
            <a:r>
              <a:rPr lang="th-TH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 และก็มีค่าเท่ากับ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*</a:t>
            </a:r>
            <a:r>
              <a:rPr lang="en-US" altLang="th-TH" sz="2800" b="1">
                <a:latin typeface="AngsanaUPC" panose="02020603050405020304" pitchFamily="18" charset="-34"/>
                <a:cs typeface="AngsanaUPC" panose="02020603050405020304" pitchFamily="18" charset="-34"/>
              </a:rPr>
              <a:t>(x + 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2) </a:t>
            </a:r>
            <a:r>
              <a:rPr lang="en-US" altLang="th-TH" sz="2800" b="1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//</a:t>
            </a:r>
            <a:r>
              <a:rPr lang="en-US" altLang="th-TH" sz="2800" b="1">
                <a:solidFill>
                  <a:srgbClr val="800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12</a:t>
            </a:r>
            <a:endParaRPr lang="th-TH" altLang="th-TH" sz="2800" b="1">
              <a:solidFill>
                <a:srgbClr val="80008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32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352" y="188640"/>
            <a:ext cx="9639510" cy="651696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33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ผลลัพธ์ของโปรแกรม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43"/>
          <a:stretch/>
        </p:blipFill>
        <p:spPr>
          <a:xfrm>
            <a:off x="479376" y="1844824"/>
            <a:ext cx="10468089" cy="2659434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34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ประโยชน์ของ </a:t>
            </a:r>
            <a:r>
              <a:rPr lang="en-US" altLang="th-TH" smtClean="0"/>
              <a:t>Pointer</a:t>
            </a:r>
            <a:endParaRPr lang="th-TH" altLang="th-TH" smtClean="0"/>
          </a:p>
        </p:txBody>
      </p:sp>
      <p:sp>
        <p:nvSpPr>
          <p:cNvPr id="37891" name="ตัวยึดเนื้อหา 2"/>
          <p:cNvSpPr>
            <a:spLocks noGrp="1"/>
          </p:cNvSpPr>
          <p:nvPr>
            <p:ph idx="1"/>
          </p:nvPr>
        </p:nvSpPr>
        <p:spPr>
          <a:xfrm>
            <a:off x="623254" y="1628135"/>
            <a:ext cx="9649210" cy="4411662"/>
          </a:xfrm>
        </p:spPr>
        <p:txBody>
          <a:bodyPr/>
          <a:lstStyle/>
          <a:p>
            <a:pPr eaLnBrk="1" hangingPunct="1"/>
            <a:r>
              <a:rPr lang="th-TH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มีประโยชน์เมื่อต้องเขียนโปรแกรมจัดการกับโครงสร้างข้อมูลขนาดใหญ่ ที่มีข้อมูลจำนวนมาก การจัดเรียงหรือการประมวลผลต่อข้อมูลโดยใช้ 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pointer </a:t>
            </a:r>
            <a:r>
              <a:rPr lang="th-TH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และ 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array </a:t>
            </a:r>
            <a:r>
              <a:rPr lang="th-TH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แม้จะทำได้รวดเร็ว แต่ในกรณีที่มีข้อมูลจำนวนมหาศาล การจัดเรียงหรือประมวลผลหากกระทำต่อตัวข้อมูลใน 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array </a:t>
            </a:r>
            <a:r>
              <a:rPr lang="th-TH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โดยตรงจะยังช้าเกินไป </a:t>
            </a:r>
          </a:p>
          <a:p>
            <a:pPr eaLnBrk="1" hangingPunct="1"/>
            <a:r>
              <a:rPr lang="th-TH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หลีกเลี่ยงการใช้ 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array </a:t>
            </a:r>
            <a:r>
              <a:rPr lang="th-TH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เก็บตัวข้อมูล เมื่อต้องการจัดเรียงหรือประมวลผลกับข้อมูล เราจะทำทางอ้อมโดยจัดเรียงหรือประมวลผลกับค่าของ </a:t>
            </a:r>
            <a:r>
              <a:rPr lang="en-US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pointer </a:t>
            </a:r>
            <a:r>
              <a:rPr lang="th-TH" alt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ที่ถูกชี้ซึ่งทำได้รวดเร็วกว่าการกระทำกับข้อมูลโดยตรงมาก ทำให้การจัดการกับข้อมูลในโครงสร้างข้อมูลที่มีข้อมูลจำนวนมาก สามารถทำได้ด้วยความเร็วสูง </a:t>
            </a:r>
            <a:endParaRPr lang="en-US" alt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eaLnBrk="1" hangingPunct="1"/>
            <a:endParaRPr lang="th-TH" alt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35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ประโยชน์ของของ </a:t>
            </a:r>
            <a:r>
              <a:rPr lang="en-US" altLang="th-TH" smtClean="0"/>
              <a:t>Pointer</a:t>
            </a:r>
            <a:endParaRPr lang="th-TH" altLang="th-TH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809751" y="1643063"/>
            <a:ext cx="8715375" cy="4411662"/>
          </a:xfrm>
        </p:spPr>
        <p:txBody>
          <a:bodyPr/>
          <a:lstStyle/>
          <a:p>
            <a:pPr eaLnBrk="1" hangingPunct="1">
              <a:defRPr/>
            </a:pPr>
            <a:r>
              <a:rPr lang="th-TH" sz="3200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ข้อสรุปเรื่อง </a:t>
            </a:r>
            <a:r>
              <a:rPr lang="en-US" sz="3200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Pointer</a:t>
            </a:r>
            <a:endParaRPr lang="th-TH" sz="3200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pPr lvl="1" eaLnBrk="1" hangingPunct="1">
              <a:defRPr/>
            </a:pP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ทำหน้าที่ชี้ไปยังตำแหน่งเก็บข้อมูลในหน่วยความจำ</a:t>
            </a:r>
          </a:p>
          <a:p>
            <a:pPr lvl="1" eaLnBrk="1" hangingPunct="1">
              <a:defRPr/>
            </a:pP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การประกาศ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ต้องกำหนด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data type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ด้วย</a:t>
            </a:r>
          </a:p>
          <a:p>
            <a:pPr lvl="1" eaLnBrk="1" hangingPunct="1">
              <a:defRPr/>
            </a:pP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ใช้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ชี้ไปยัง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หรือชี้ไปยัง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array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array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pPr lvl="1" eaLnBrk="1" hangingPunct="1">
              <a:defRPr/>
            </a:pP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การอ้างถึงตำแหน่งของตัวแปร ใช้เครื่องหมาย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&amp;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หน้าตัวแปร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&amp;pt</a:t>
            </a:r>
            <a:endParaRPr lang="th-TH" sz="3200" dirty="0">
              <a:solidFill>
                <a:schemeClr val="tx1">
                  <a:lumMod val="95000"/>
                  <a:lumOff val="5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 lvl="1" eaLnBrk="1" hangingPunct="1">
              <a:defRPr/>
            </a:pP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การอ้างถึงค่าในตัวแปร ใช้เครื่องหมาย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*</a:t>
            </a:r>
            <a:r>
              <a:rPr lang="th-TH" sz="320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 หน้า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ตัวแปร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*pt</a:t>
            </a: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ที่ชี้ไปยัง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pointer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ใช้ดอกจันสองตัว เช่น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int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</a:rPr>
              <a:t> **p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/>
            </a:r>
            <a:br>
              <a:rPr lang="en-US" sz="2800" dirty="0">
                <a:latin typeface="AngsanaUPC" pitchFamily="18" charset="-34"/>
                <a:cs typeface="AngsanaUPC" pitchFamily="18" charset="-34"/>
              </a:rPr>
            </a:br>
            <a:endParaRPr lang="en-US" sz="2800" dirty="0">
              <a:latin typeface="AngsanaUPC" pitchFamily="18" charset="-34"/>
              <a:cs typeface="AngsanaUPC" pitchFamily="18" charset="-34"/>
            </a:endParaRPr>
          </a:p>
          <a:p>
            <a:pPr eaLnBrk="1" hangingPunct="1">
              <a:defRPr/>
            </a:pP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36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1" y="420986"/>
            <a:ext cx="9603043" cy="6284614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4</a:t>
            </a:fld>
            <a:endParaRPr lang="th-TH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7407" y="476672"/>
            <a:ext cx="9415843" cy="6381328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5</a:t>
            </a:fld>
            <a:endParaRPr lang="th-TH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การใช้งาน</a:t>
            </a:r>
            <a:r>
              <a:rPr lang="th-TH" altLang="th-TH" smtClean="0">
                <a:latin typeface="Angsana New" panose="02020603050405020304" pitchFamily="18" charset="-34"/>
              </a:rPr>
              <a:t>พอยเตอร์ </a:t>
            </a:r>
            <a:r>
              <a:rPr lang="en-US" altLang="th-TH" smtClean="0">
                <a:latin typeface="Angsana New" panose="02020603050405020304" pitchFamily="18" charset="-34"/>
              </a:rPr>
              <a:t>(Pointer)</a:t>
            </a:r>
            <a:endParaRPr lang="th-TH" altLang="th-TH" smtClean="0">
              <a:latin typeface="Angsana New" panose="02020603050405020304" pitchFamily="18" charset="-34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3200">
                <a:latin typeface="Angsana New" panose="02020603050405020304" pitchFamily="18" charset="-34"/>
              </a:rPr>
              <a:t>ตัวอย่างการเขียนคำสั่งเพื่อประกาศตัวแปร </a:t>
            </a:r>
            <a:r>
              <a:rPr lang="en-US" altLang="th-TH" sz="3200">
                <a:latin typeface="Angsana New" panose="02020603050405020304" pitchFamily="18" charset="-34"/>
              </a:rPr>
              <a:t>pointer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 b="1">
                <a:latin typeface="Angsana New" panose="02020603050405020304" pitchFamily="18" charset="-34"/>
              </a:rPr>
              <a:t>- </a:t>
            </a:r>
            <a:r>
              <a:rPr lang="en-US" altLang="th-TH" sz="3200" b="1">
                <a:solidFill>
                  <a:srgbClr val="0033CC"/>
                </a:solidFill>
                <a:latin typeface="Angsana New" panose="02020603050405020304" pitchFamily="18" charset="-34"/>
              </a:rPr>
              <a:t>int x;</a:t>
            </a:r>
            <a:r>
              <a:rPr lang="en-US" altLang="th-TH" sz="3200">
                <a:latin typeface="Angsana New" panose="02020603050405020304" pitchFamily="18" charset="-34"/>
              </a:rPr>
              <a:t>      </a:t>
            </a:r>
            <a:r>
              <a:rPr lang="th-TH" altLang="th-TH" sz="3200">
                <a:latin typeface="Angsana New" panose="02020603050405020304" pitchFamily="18" charset="-34"/>
              </a:rPr>
              <a:t>สร้างตัวแปรชนิด </a:t>
            </a:r>
            <a:r>
              <a:rPr lang="en-US" altLang="th-TH" sz="3200">
                <a:latin typeface="Angsana New" panose="02020603050405020304" pitchFamily="18" charset="-34"/>
              </a:rPr>
              <a:t>int </a:t>
            </a:r>
            <a:r>
              <a:rPr lang="th-TH" altLang="th-TH" sz="3200">
                <a:latin typeface="Angsana New" panose="02020603050405020304" pitchFamily="18" charset="-34"/>
              </a:rPr>
              <a:t>ชื่อ </a:t>
            </a:r>
            <a:r>
              <a:rPr lang="en-US" altLang="th-TH" sz="3200">
                <a:latin typeface="Angsana New" panose="02020603050405020304" pitchFamily="18" charset="-34"/>
              </a:rPr>
              <a:t>x </a:t>
            </a:r>
            <a:r>
              <a:rPr lang="th-TH" altLang="th-TH" sz="3200">
                <a:latin typeface="Angsana New" panose="02020603050405020304" pitchFamily="18" charset="-34"/>
              </a:rPr>
              <a:t>สำหรับเก็บค่าจำนวนเต็ม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latin typeface="Angsana New" panose="02020603050405020304" pitchFamily="18" charset="-34"/>
              </a:rPr>
              <a:t>- </a:t>
            </a:r>
            <a:r>
              <a:rPr lang="en-US" altLang="th-TH" sz="3200" b="1">
                <a:solidFill>
                  <a:srgbClr val="0033CC"/>
                </a:solidFill>
                <a:latin typeface="Angsana New" panose="02020603050405020304" pitchFamily="18" charset="-34"/>
              </a:rPr>
              <a:t>int *pt_x</a:t>
            </a:r>
            <a:r>
              <a:rPr lang="en-US" altLang="th-TH" sz="3200">
                <a:latin typeface="Angsana New" panose="02020603050405020304" pitchFamily="18" charset="-34"/>
              </a:rPr>
              <a:t>    </a:t>
            </a:r>
            <a:r>
              <a:rPr lang="th-TH" altLang="th-TH" sz="3200">
                <a:latin typeface="Angsana New" panose="02020603050405020304" pitchFamily="18" charset="-34"/>
              </a:rPr>
              <a:t>สร้างตัวแปร </a:t>
            </a:r>
            <a:r>
              <a:rPr lang="en-US" altLang="th-TH" sz="3200">
                <a:latin typeface="Angsana New" panose="02020603050405020304" pitchFamily="18" charset="-34"/>
              </a:rPr>
              <a:t>pointer </a:t>
            </a:r>
            <a:r>
              <a:rPr lang="th-TH" altLang="th-TH" sz="3200">
                <a:latin typeface="Angsana New" panose="02020603050405020304" pitchFamily="18" charset="-34"/>
              </a:rPr>
              <a:t>ชนิด </a:t>
            </a:r>
            <a:r>
              <a:rPr lang="en-US" altLang="th-TH" sz="3200">
                <a:latin typeface="Angsana New" panose="02020603050405020304" pitchFamily="18" charset="-34"/>
              </a:rPr>
              <a:t>int </a:t>
            </a:r>
            <a:r>
              <a:rPr lang="th-TH" altLang="th-TH" sz="3200">
                <a:latin typeface="Angsana New" panose="02020603050405020304" pitchFamily="18" charset="-34"/>
              </a:rPr>
              <a:t>ทำให้ </a:t>
            </a:r>
            <a:r>
              <a:rPr lang="en-US" altLang="th-TH" sz="3200">
                <a:latin typeface="Angsana New" panose="02020603050405020304" pitchFamily="18" charset="-34"/>
              </a:rPr>
              <a:t>pt_x </a:t>
            </a:r>
            <a:r>
              <a:rPr lang="th-TH" altLang="th-TH" sz="3200">
                <a:latin typeface="Angsana New" panose="02020603050405020304" pitchFamily="18" charset="-34"/>
              </a:rPr>
              <a:t>ใช้สำหรับเก็บ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3200">
                <a:latin typeface="Angsana New" panose="02020603050405020304" pitchFamily="18" charset="-34"/>
              </a:rPr>
              <a:t>		        ตำแหน่งที่อยู่ของตัวแปรชนิด </a:t>
            </a:r>
            <a:r>
              <a:rPr lang="en-US" altLang="th-TH" sz="3200">
                <a:latin typeface="Angsana New" panose="02020603050405020304" pitchFamily="18" charset="-34"/>
              </a:rPr>
              <a:t>int </a:t>
            </a:r>
            <a:r>
              <a:rPr lang="th-TH" altLang="th-TH" sz="3200">
                <a:latin typeface="Angsana New" panose="02020603050405020304" pitchFamily="18" charset="-34"/>
              </a:rPr>
              <a:t>เท่านั้น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 b="1">
                <a:solidFill>
                  <a:srgbClr val="0033CC"/>
                </a:solidFill>
                <a:latin typeface="Angsana New" panose="02020603050405020304" pitchFamily="18" charset="-34"/>
              </a:rPr>
              <a:t>- float *pt_num</a:t>
            </a:r>
            <a:r>
              <a:rPr lang="en-US" altLang="th-TH" sz="3200">
                <a:latin typeface="Angsana New" panose="02020603050405020304" pitchFamily="18" charset="-34"/>
              </a:rPr>
              <a:t>  </a:t>
            </a:r>
            <a:r>
              <a:rPr lang="th-TH" altLang="th-TH" sz="3200">
                <a:latin typeface="Angsana New" panose="02020603050405020304" pitchFamily="18" charset="-34"/>
              </a:rPr>
              <a:t>สร้างตัวแปร </a:t>
            </a:r>
            <a:r>
              <a:rPr lang="en-US" altLang="th-TH" sz="3200">
                <a:latin typeface="Angsana New" panose="02020603050405020304" pitchFamily="18" charset="-34"/>
              </a:rPr>
              <a:t>pointer </a:t>
            </a:r>
            <a:r>
              <a:rPr lang="th-TH" altLang="th-TH" sz="3200">
                <a:latin typeface="Angsana New" panose="02020603050405020304" pitchFamily="18" charset="-34"/>
              </a:rPr>
              <a:t>ชนิด </a:t>
            </a:r>
            <a:r>
              <a:rPr lang="en-US" altLang="th-TH" sz="3200">
                <a:latin typeface="Angsana New" panose="02020603050405020304" pitchFamily="18" charset="-34"/>
              </a:rPr>
              <a:t>float </a:t>
            </a:r>
            <a:r>
              <a:rPr lang="th-TH" altLang="th-TH" sz="3200">
                <a:latin typeface="Angsana New" panose="02020603050405020304" pitchFamily="18" charset="-34"/>
              </a:rPr>
              <a:t>ทำให้ </a:t>
            </a:r>
            <a:r>
              <a:rPr lang="en-US" altLang="th-TH" sz="3200">
                <a:latin typeface="Angsana New" panose="02020603050405020304" pitchFamily="18" charset="-34"/>
              </a:rPr>
              <a:t>pt_num </a:t>
            </a:r>
            <a:r>
              <a:rPr lang="th-TH" altLang="th-TH" sz="3200">
                <a:latin typeface="Angsana New" panose="02020603050405020304" pitchFamily="18" charset="-34"/>
              </a:rPr>
              <a:t>ใช้สำหรับ</a:t>
            </a:r>
            <a:br>
              <a:rPr lang="th-TH" altLang="th-TH" sz="3200">
                <a:latin typeface="Angsana New" panose="02020603050405020304" pitchFamily="18" charset="-34"/>
              </a:rPr>
            </a:br>
            <a:r>
              <a:rPr lang="th-TH" altLang="th-TH" sz="3200">
                <a:latin typeface="Angsana New" panose="02020603050405020304" pitchFamily="18" charset="-34"/>
              </a:rPr>
              <a:t>                        เก็บตำแหน่งที่อยู่ของตัวแปรชนิด </a:t>
            </a:r>
            <a:r>
              <a:rPr lang="en-US" altLang="th-TH" sz="3200">
                <a:latin typeface="Angsana New" panose="02020603050405020304" pitchFamily="18" charset="-34"/>
              </a:rPr>
              <a:t>float </a:t>
            </a:r>
            <a:r>
              <a:rPr lang="th-TH" altLang="th-TH" sz="3200">
                <a:latin typeface="Angsana New" panose="02020603050405020304" pitchFamily="18" charset="-34"/>
              </a:rPr>
              <a:t>เท่านั้น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 b="1">
                <a:solidFill>
                  <a:srgbClr val="0033CC"/>
                </a:solidFill>
                <a:latin typeface="Angsana New" panose="02020603050405020304" pitchFamily="18" charset="-34"/>
              </a:rPr>
              <a:t>- char *pt_ch</a:t>
            </a:r>
            <a:r>
              <a:rPr lang="en-US" altLang="th-TH" sz="3200">
                <a:latin typeface="Angsana New" panose="02020603050405020304" pitchFamily="18" charset="-34"/>
              </a:rPr>
              <a:t>  </a:t>
            </a:r>
            <a:r>
              <a:rPr lang="th-TH" altLang="th-TH" sz="3200">
                <a:latin typeface="Angsana New" panose="02020603050405020304" pitchFamily="18" charset="-34"/>
              </a:rPr>
              <a:t>สร้างตัวแปร </a:t>
            </a:r>
            <a:r>
              <a:rPr lang="en-US" altLang="th-TH" sz="3200">
                <a:latin typeface="Angsana New" panose="02020603050405020304" pitchFamily="18" charset="-34"/>
              </a:rPr>
              <a:t>pointer </a:t>
            </a:r>
            <a:r>
              <a:rPr lang="th-TH" altLang="th-TH" sz="3200">
                <a:latin typeface="Angsana New" panose="02020603050405020304" pitchFamily="18" charset="-34"/>
              </a:rPr>
              <a:t>ชนิด </a:t>
            </a:r>
            <a:r>
              <a:rPr lang="en-US" altLang="th-TH" sz="3200">
                <a:latin typeface="Angsana New" panose="02020603050405020304" pitchFamily="18" charset="-34"/>
              </a:rPr>
              <a:t>char </a:t>
            </a:r>
            <a:r>
              <a:rPr lang="th-TH" altLang="th-TH" sz="3200">
                <a:latin typeface="Angsana New" panose="02020603050405020304" pitchFamily="18" charset="-34"/>
              </a:rPr>
              <a:t>ทำให้ </a:t>
            </a:r>
            <a:r>
              <a:rPr lang="en-US" altLang="th-TH" sz="3200">
                <a:latin typeface="Angsana New" panose="02020603050405020304" pitchFamily="18" charset="-34"/>
              </a:rPr>
              <a:t>pt_ch </a:t>
            </a:r>
            <a:r>
              <a:rPr lang="th-TH" altLang="th-TH" sz="3200">
                <a:latin typeface="Angsana New" panose="02020603050405020304" pitchFamily="18" charset="-34"/>
              </a:rPr>
              <a:t>ใช้สำหรับเก็บ</a:t>
            </a:r>
            <a:br>
              <a:rPr lang="th-TH" altLang="th-TH" sz="3200">
                <a:latin typeface="Angsana New" panose="02020603050405020304" pitchFamily="18" charset="-34"/>
              </a:rPr>
            </a:br>
            <a:r>
              <a:rPr lang="th-TH" altLang="th-TH" sz="3200">
                <a:latin typeface="Angsana New" panose="02020603050405020304" pitchFamily="18" charset="-34"/>
              </a:rPr>
              <a:t>                    ตำแหน่งที่อยู่ของตัวแปรชนิด </a:t>
            </a:r>
            <a:r>
              <a:rPr lang="en-US" altLang="th-TH" sz="3200">
                <a:latin typeface="Angsana New" panose="02020603050405020304" pitchFamily="18" charset="-34"/>
              </a:rPr>
              <a:t>char </a:t>
            </a:r>
            <a:r>
              <a:rPr lang="th-TH" altLang="th-TH" sz="3200">
                <a:latin typeface="Angsana New" panose="02020603050405020304" pitchFamily="18" charset="-34"/>
              </a:rPr>
              <a:t>เท่านั้น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6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7408" y="332656"/>
            <a:ext cx="9217751" cy="6372944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7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ตัวดำเนินการที่ใช้กับตัวแปรพอยเตอร์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1. แสดงตำแหน่งข้อมูลด้วย </a:t>
            </a:r>
            <a:r>
              <a:rPr lang="en-US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&amp; (address operation)</a:t>
            </a:r>
            <a:endParaRPr lang="th-TH" altLang="th-TH" sz="3200" b="1" dirty="0">
              <a:solidFill>
                <a:srgbClr val="0033CC"/>
              </a:solidFill>
              <a:latin typeface="Angsana New" panose="02020603050405020304" pitchFamily="18" charset="-34"/>
            </a:endParaRPr>
          </a:p>
          <a:p>
            <a:pPr eaLnBrk="1" hangingPunct="1"/>
            <a:r>
              <a:rPr lang="th-TH" altLang="th-TH" sz="3200" dirty="0">
                <a:solidFill>
                  <a:srgbClr val="990000"/>
                </a:solidFill>
                <a:latin typeface="Angsana New" panose="02020603050405020304" pitchFamily="18" charset="-34"/>
              </a:rPr>
              <a:t>เครื่องหมาย </a:t>
            </a:r>
            <a:r>
              <a:rPr lang="en-US" altLang="th-TH" sz="3200" dirty="0">
                <a:solidFill>
                  <a:srgbClr val="990000"/>
                </a:solidFill>
                <a:latin typeface="Angsana New" panose="02020603050405020304" pitchFamily="18" charset="-34"/>
              </a:rPr>
              <a:t>&amp; (Ampersand) </a:t>
            </a:r>
            <a:r>
              <a:rPr lang="th-TH" altLang="th-TH" sz="3200" dirty="0">
                <a:solidFill>
                  <a:srgbClr val="990000"/>
                </a:solidFill>
                <a:latin typeface="Angsana New" panose="02020603050405020304" pitchFamily="18" charset="-34"/>
              </a:rPr>
              <a:t>ใช้ในการกำหนดตำแหน่งที่อยู่ของตัวแปรให้กับ</a:t>
            </a:r>
            <a:r>
              <a:rPr lang="th-TH" altLang="th-TH" sz="3200" dirty="0" err="1">
                <a:solidFill>
                  <a:srgbClr val="990000"/>
                </a:solidFill>
                <a:latin typeface="Angsana New" panose="02020603050405020304" pitchFamily="18" charset="-34"/>
              </a:rPr>
              <a:t>พอยเตอร์</a:t>
            </a:r>
            <a:r>
              <a:rPr lang="th-TH" altLang="th-TH" sz="3200" dirty="0">
                <a:latin typeface="Angsana New" panose="02020603050405020304" pitchFamily="18" charset="-34"/>
              </a:rPr>
              <a:t> โดยเมื่อสร้างตัวแปรชนิด</a:t>
            </a:r>
            <a:r>
              <a:rPr lang="th-TH" altLang="th-TH" sz="3200" dirty="0" err="1">
                <a:latin typeface="Angsana New" panose="02020603050405020304" pitchFamily="18" charset="-34"/>
              </a:rPr>
              <a:t>พอยเตอร์</a:t>
            </a:r>
            <a:r>
              <a:rPr lang="th-TH" altLang="th-TH" sz="3200" dirty="0">
                <a:latin typeface="Angsana New" panose="02020603050405020304" pitchFamily="18" charset="-34"/>
              </a:rPr>
              <a:t>มาแล้ว วิธีการที่จะนำค่าตำแหน่งในหน่วยความจำของตัวแปรใดๆ มาเก็บไว้ในตัวแปร</a:t>
            </a:r>
            <a:r>
              <a:rPr lang="th-TH" altLang="th-TH" sz="3200" dirty="0" err="1">
                <a:latin typeface="Angsana New" panose="02020603050405020304" pitchFamily="18" charset="-34"/>
              </a:rPr>
              <a:t>พอยเตอร์</a:t>
            </a:r>
            <a:r>
              <a:rPr lang="th-TH" altLang="th-TH" sz="3200" dirty="0">
                <a:latin typeface="Angsana New" panose="02020603050405020304" pitchFamily="18" charset="-34"/>
              </a:rPr>
              <a:t>ได้นั้น ต้องใช้เครื่องหมาย </a:t>
            </a:r>
            <a:r>
              <a:rPr lang="en-US" altLang="th-TH" sz="3200" dirty="0">
                <a:latin typeface="Angsana New" panose="02020603050405020304" pitchFamily="18" charset="-34"/>
              </a:rPr>
              <a:t>&amp; </a:t>
            </a:r>
            <a:r>
              <a:rPr lang="th-TH" altLang="th-TH" sz="3200" dirty="0">
                <a:latin typeface="Angsana New" panose="02020603050405020304" pitchFamily="18" charset="-34"/>
              </a:rPr>
              <a:t>โดยให้เขียนเครื่องหมาย </a:t>
            </a:r>
            <a:r>
              <a:rPr lang="en-US" altLang="th-TH" sz="3200" dirty="0">
                <a:latin typeface="Angsana New" panose="02020603050405020304" pitchFamily="18" charset="-34"/>
              </a:rPr>
              <a:t>&amp; </a:t>
            </a:r>
            <a:r>
              <a:rPr lang="th-TH" altLang="th-TH" sz="3200" dirty="0">
                <a:latin typeface="Angsana New" panose="02020603050405020304" pitchFamily="18" charset="-34"/>
              </a:rPr>
              <a:t>นำหน้าชื่อตัวแปรในหน่วยความจำ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b="1" dirty="0">
                <a:solidFill>
                  <a:srgbClr val="0033CC"/>
                </a:solidFill>
                <a:latin typeface="Angsana New" panose="02020603050405020304" pitchFamily="18" charset="-34"/>
              </a:rPr>
              <a:t>วิธีการประกาศตัวแปร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200" dirty="0">
                <a:latin typeface="Angsana New" panose="02020603050405020304" pitchFamily="18" charset="-34"/>
              </a:rPr>
              <a:t>	</a:t>
            </a:r>
            <a:r>
              <a:rPr lang="en-US" altLang="th-TH" sz="3200" dirty="0">
                <a:latin typeface="Angsana New" panose="02020603050405020304" pitchFamily="18" charset="-34"/>
              </a:rPr>
              <a:t>	pointer=&amp;variable;</a:t>
            </a:r>
            <a:endParaRPr lang="th-TH" altLang="th-TH" sz="3200" dirty="0">
              <a:latin typeface="Angsana New" panose="02020603050405020304" pitchFamily="18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8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>
                <a:latin typeface="Angsana New" panose="02020603050405020304" pitchFamily="18" charset="-34"/>
              </a:rPr>
              <a:t>ตัวดำเนินการที่ใช้กับตัวแปรพอยเตอร์</a:t>
            </a:r>
            <a:endParaRPr lang="th-TH" altLang="th-TH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3571875"/>
            <a:ext cx="8362950" cy="1384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PV = 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&amp;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		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เครื่องหมาย 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“</a:t>
            </a:r>
            <a:r>
              <a:rPr lang="en-US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&amp;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” 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หมายถึง </a:t>
            </a:r>
            <a:r>
              <a:rPr lang="th-TH" altLang="th-TH" sz="320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ที่อยู่ของ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V</a:t>
            </a:r>
            <a:r>
              <a:rPr lang="th-TH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altLang="th-TH" sz="320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Address Operator</a:t>
            </a:r>
            <a:r>
              <a:rPr lang="en-US" altLang="th-TH" sz="320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h-TH" sz="320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79651" y="1628776"/>
            <a:ext cx="2665413" cy="79216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ที่อยู่ของ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V</a:t>
            </a:r>
            <a:endParaRPr lang="th-TH" sz="4000" b="1" dirty="0">
              <a:effectLst>
                <a:outerShdw blurRad="38100" dist="38100" dir="2700000" algn="tl">
                  <a:srgbClr val="FFFFFF"/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600826" y="1628776"/>
            <a:ext cx="2735263" cy="79216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ค่าของ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UPC" pitchFamily="18" charset="-34"/>
                <a:cs typeface="AngsanaUPC" pitchFamily="18" charset="-34"/>
              </a:rPr>
              <a:t>V</a:t>
            </a:r>
            <a:endParaRPr lang="th-TH" sz="4000" b="1" dirty="0">
              <a:effectLst>
                <a:outerShdw blurRad="38100" dist="38100" dir="2700000" algn="tl">
                  <a:srgbClr val="FFFFFF"/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943475" y="1989138"/>
            <a:ext cx="1657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340101" y="2605088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680325" y="2636838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endParaRPr lang="th-TH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B41F-EAA9-428F-8A45-122C8CBFF6F0}" type="slidenum">
              <a:rPr lang="en-US" altLang="en-US" smtClean="0"/>
              <a:pPr/>
              <a:t>9</a:t>
            </a:fld>
            <a:endParaRPr lang="th-TH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497</TotalTime>
  <Words>1221</Words>
  <Application>Microsoft Office PowerPoint</Application>
  <PresentationFormat>Widescreen</PresentationFormat>
  <Paragraphs>293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Angsana New</vt:lpstr>
      <vt:lpstr>Wingdings</vt:lpstr>
      <vt:lpstr>AngsanaUPC</vt:lpstr>
      <vt:lpstr>Arial Black</vt:lpstr>
      <vt:lpstr>Cordia New</vt:lpstr>
      <vt:lpstr>Times New Roman</vt:lpstr>
      <vt:lpstr>Network</vt:lpstr>
      <vt:lpstr>ตัวแปรชนิดพอยเตอร์ (Pointer)</vt:lpstr>
      <vt:lpstr>พอยเตอร์ (Pointer)</vt:lpstr>
      <vt:lpstr>PowerPoint Presentation</vt:lpstr>
      <vt:lpstr>PowerPoint Presentation</vt:lpstr>
      <vt:lpstr>PowerPoint Presentation</vt:lpstr>
      <vt:lpstr>การใช้งานพอยเตอร์ (Pointer)</vt:lpstr>
      <vt:lpstr>PowerPoint Presentation</vt:lpstr>
      <vt:lpstr>ตัวดำเนินการที่ใช้กับตัวแปรพอยเตอร์</vt:lpstr>
      <vt:lpstr>ตัวดำเนินการที่ใช้กับตัวแปรพอยเตอร์</vt:lpstr>
      <vt:lpstr>พอยเตอร์ (Pointer)</vt:lpstr>
      <vt:lpstr>พอยเตอร์ (Pointer)</vt:lpstr>
      <vt:lpstr>พอยเตอร์ (Pointer)</vt:lpstr>
      <vt:lpstr>แสดงตำแหน่งข้อมูลด้วย &amp; (address operation)</vt:lpstr>
      <vt:lpstr>แสดงตำแหน่งข้อมูลด้วย &amp; (address operation)</vt:lpstr>
      <vt:lpstr>การแสดงตำแหน่งผลในโปรแกรมโดยใช้ pointer</vt:lpstr>
      <vt:lpstr>ตัวอย่างโปรแกรม</vt:lpstr>
      <vt:lpstr>ผลลัพธ์ของโปรแกรม</vt:lpstr>
      <vt:lpstr>ตัวอย่างโปรแกรมโดยใช้เครื่องหมาย &amp; กับตัวแปรพอยเตอร์</vt:lpstr>
      <vt:lpstr>ตัวดำเนินการที่ใช้กับตัวแปรพอยเตอร์</vt:lpstr>
      <vt:lpstr>ตัวดำเนินการที่ใช้กับตัวแปรพอยเตอร์</vt:lpstr>
      <vt:lpstr>แสดงค่าข้อมูลด้วย * (indirect operation)</vt:lpstr>
      <vt:lpstr>พอยเตอร์ (Pointer)</vt:lpstr>
      <vt:lpstr>ตัวอย่างโปรแกรม</vt:lpstr>
      <vt:lpstr>ผลลัพธ์ของโปรแกรม</vt:lpstr>
      <vt:lpstr>ตัวอย่างโปรแกรมโดยใช้เครื่องหมาย * กับตัวแปรพอยเตอร์</vt:lpstr>
      <vt:lpstr>ตัวแปรพอยเตอร์กับอาร์เรย์</vt:lpstr>
      <vt:lpstr>ตัวแปรพอยเตอร์กับอาร์เรย์</vt:lpstr>
      <vt:lpstr>ตัวอย่างโปรแกรมตัวแปรพอยเตอร์กับอาร์เรย์</vt:lpstr>
      <vt:lpstr>ตัวแปรพอยเตอร์กับอาร์เรย์</vt:lpstr>
      <vt:lpstr>PowerPoint Presentation</vt:lpstr>
      <vt:lpstr>PowerPoint Presentation</vt:lpstr>
      <vt:lpstr>การใช้งาน Pointer กับอาร์เรย์ 1 มิติ</vt:lpstr>
      <vt:lpstr>PowerPoint Presentation</vt:lpstr>
      <vt:lpstr>ผลลัพธ์ของโปรแกรม</vt:lpstr>
      <vt:lpstr>ประโยชน์ของ Pointer</vt:lpstr>
      <vt:lpstr>ประโยชน์ของของ Pointer</vt:lpstr>
    </vt:vector>
  </TitlesOfParts>
  <Company>CL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ตัวแปรชนิดพอยเตอร์ (Pointer)</dc:title>
  <dc:creator>StarFM</dc:creator>
  <cp:lastModifiedBy>Apipong</cp:lastModifiedBy>
  <cp:revision>40</cp:revision>
  <dcterms:created xsi:type="dcterms:W3CDTF">2007-09-19T06:19:26Z</dcterms:created>
  <dcterms:modified xsi:type="dcterms:W3CDTF">2016-04-04T15:27:56Z</dcterms:modified>
</cp:coreProperties>
</file>