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90" r:id="rId10"/>
    <p:sldId id="291" r:id="rId11"/>
    <p:sldId id="292" r:id="rId12"/>
    <p:sldId id="281" r:id="rId13"/>
    <p:sldId id="285" r:id="rId14"/>
    <p:sldId id="293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C100E"/>
    <a:srgbClr val="171717"/>
    <a:srgbClr val="10121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35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20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36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65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449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12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176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6929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60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333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22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49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352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064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62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5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83F05E6-C37C-4A4F-AF02-28D02E7E5B56}" type="datetimeFigureOut">
              <a:rPr lang="th-TH" smtClean="0"/>
              <a:t>22/11/60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C28AA25-2E0E-48F5-BC8E-A9AD66BD16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961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243" y="2025333"/>
            <a:ext cx="9629775" cy="307716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6FF33"/>
                </a:solidFill>
              </a:rPr>
              <a:t>Lab 03 : </a:t>
            </a:r>
            <a:r>
              <a:rPr lang="th-TH" b="1" dirty="0" smtClean="0">
                <a:solidFill>
                  <a:srgbClr val="66FF33"/>
                </a:solidFill>
              </a:rPr>
              <a:t>แบบสอบถามออนไลน์ </a:t>
            </a:r>
            <a:r>
              <a:rPr lang="en-US" b="1" dirty="0" smtClean="0">
                <a:solidFill>
                  <a:srgbClr val="66FF33"/>
                </a:solidFill>
              </a:rPr>
              <a:t>(Google Form)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sz="3600" i="1" dirty="0" err="1"/>
              <a:t>พท</a:t>
            </a:r>
            <a:r>
              <a:rPr lang="th-TH" sz="3600" i="1" dirty="0"/>
              <a:t> 260 เทคโนโลยีสารสนเทศและการสื่อสาร </a:t>
            </a:r>
            <a:r>
              <a:rPr lang="th-TH" sz="3600" i="1" dirty="0" smtClean="0"/>
              <a:t>               ทางการ</a:t>
            </a:r>
            <a:r>
              <a:rPr lang="th-TH" sz="3600" i="1" dirty="0"/>
              <a:t>ท่องเที่ยว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344160"/>
            <a:ext cx="8915399" cy="1285240"/>
          </a:xfrm>
        </p:spPr>
        <p:txBody>
          <a:bodyPr>
            <a:noAutofit/>
          </a:bodyPr>
          <a:lstStyle/>
          <a:p>
            <a:pPr algn="r"/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อาจารย์อภิพงศ์   </a:t>
            </a:r>
            <a:r>
              <a:rPr lang="th-TH" sz="3200" dirty="0" err="1" smtClean="0">
                <a:solidFill>
                  <a:schemeClr val="tx1">
                    <a:lumMod val="95000"/>
                  </a:schemeClr>
                </a:solidFill>
              </a:rPr>
              <a:t>ปิง</a:t>
            </a:r>
            <a:r>
              <a:rPr lang="th-TH" sz="3200" dirty="0" smtClean="0">
                <a:solidFill>
                  <a:schemeClr val="tx1">
                    <a:lumMod val="95000"/>
                  </a:schemeClr>
                </a:solidFill>
              </a:rPr>
              <a:t>ยศ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apipong.ping@gmail.com</a:t>
            </a:r>
            <a:endParaRPr lang="th-TH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Image result for google 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79" y="0"/>
            <a:ext cx="6614795" cy="22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20720"/>
            <a:ext cx="10349547" cy="3383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วันที่ (</a:t>
            </a:r>
            <a:r>
              <a:rPr lang="en-US" sz="3200" b="1" dirty="0">
                <a:solidFill>
                  <a:srgbClr val="66FF33"/>
                </a:solidFill>
              </a:rPr>
              <a:t>Date) </a:t>
            </a:r>
            <a:endParaRPr lang="en-US" sz="32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66FF33"/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เป็น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การเรียกใช้งานปฏิทิน เพื่อระบุวัน/เดือน/ปี </a:t>
            </a:r>
            <a:endParaRPr lang="en-US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เช่น 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วัน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เกิด</a:t>
            </a:r>
            <a:r>
              <a:rPr lang="en-US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วันเชคอิน</a:t>
            </a:r>
            <a:endParaRPr lang="th-TH" sz="32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เวลา (</a:t>
            </a:r>
            <a:r>
              <a:rPr lang="en-US" sz="3200" b="1" dirty="0">
                <a:solidFill>
                  <a:srgbClr val="66FF33"/>
                </a:solidFill>
              </a:rPr>
              <a:t>Time) </a:t>
            </a:r>
            <a:endParaRPr lang="th-TH" sz="32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66FF33"/>
                </a:solidFill>
              </a:rPr>
              <a:t>	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เป็น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การระบุ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เวลาหรือช่วงเวลา </a:t>
            </a:r>
            <a:r>
              <a:rPr lang="th-TH" sz="3200" b="1" dirty="0">
                <a:solidFill>
                  <a:schemeClr val="tx1">
                    <a:lumMod val="95000"/>
                  </a:schemeClr>
                </a:solidFill>
              </a:rPr>
              <a:t>เช่น เวลาที่</a:t>
            </a:r>
            <a:r>
              <a:rPr lang="th-TH" sz="3200" b="1" dirty="0" smtClean="0">
                <a:solidFill>
                  <a:schemeClr val="tx1">
                    <a:lumMod val="95000"/>
                  </a:schemeClr>
                </a:solidFill>
              </a:rPr>
              <a:t>เข้าเชคอิน </a:t>
            </a:r>
            <a:endParaRPr lang="th-TH" sz="3200" b="1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กลุ่มวัน</a:t>
            </a:r>
            <a:r>
              <a:rPr lang="en-US" sz="4000" b="1" dirty="0" smtClean="0"/>
              <a:t>/</a:t>
            </a:r>
            <a:r>
              <a:rPr lang="th-TH" sz="4000" b="1" dirty="0" smtClean="0"/>
              <a:t>เวลา (</a:t>
            </a:r>
            <a:r>
              <a:rPr lang="en-US" sz="4000" b="1" dirty="0" smtClean="0"/>
              <a:t>Date/Time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8923465" y="558800"/>
            <a:ext cx="3119120" cy="311912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45" y="609600"/>
            <a:ext cx="2939449" cy="294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2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just do it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5"/>
          <a:stretch/>
        </p:blipFill>
        <p:spPr bwMode="auto">
          <a:xfrm>
            <a:off x="-1" y="0"/>
            <a:ext cx="69431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46240" y="0"/>
            <a:ext cx="5445760" cy="6858000"/>
          </a:xfrm>
          <a:prstGeom prst="rect">
            <a:avLst/>
          </a:prstGeom>
          <a:solidFill>
            <a:srgbClr val="0C10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05040" y="3545840"/>
            <a:ext cx="472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66FF33"/>
                </a:solidFill>
                <a:latin typeface="+mj-lt"/>
              </a:rPr>
              <a:t>Download Form </a:t>
            </a:r>
          </a:p>
          <a:p>
            <a:pPr algn="r"/>
            <a:r>
              <a:rPr lang="en-US" sz="5400" dirty="0" smtClean="0">
                <a:solidFill>
                  <a:srgbClr val="66FF33"/>
                </a:solidFill>
                <a:latin typeface="+mj-lt"/>
              </a:rPr>
              <a:t>on </a:t>
            </a:r>
          </a:p>
          <a:p>
            <a:pPr algn="r"/>
            <a:r>
              <a:rPr lang="en-US" sz="5400" dirty="0" smtClean="0">
                <a:solidFill>
                  <a:srgbClr val="66FF33"/>
                </a:solidFill>
                <a:latin typeface="+mj-lt"/>
              </a:rPr>
              <a:t>Course Web</a:t>
            </a:r>
            <a:endParaRPr lang="en-US" sz="5400" dirty="0">
              <a:solidFill>
                <a:srgbClr val="66FF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639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93" y="101600"/>
            <a:ext cx="9905998" cy="190500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การ</a:t>
            </a:r>
            <a:r>
              <a:rPr lang="th-TH" sz="4400" b="1" dirty="0" smtClean="0"/>
              <a:t>ส่ง</a:t>
            </a:r>
            <a:r>
              <a:rPr lang="th-TH" sz="4400" b="1" dirty="0" smtClean="0"/>
              <a:t>แบบฟอร์ม</a:t>
            </a:r>
            <a:r>
              <a:rPr lang="th-TH" sz="4400" b="1" dirty="0" smtClean="0"/>
              <a:t>โดยใช้ลิงก์</a:t>
            </a:r>
            <a:endParaRPr lang="th-TH" sz="4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92" y="1515664"/>
            <a:ext cx="9210713" cy="51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233680"/>
            <a:ext cx="10725467" cy="85344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การดูผลและวิเคราะห์ผลของการตอบ</a:t>
            </a:r>
            <a:r>
              <a:rPr lang="th-TH" sz="4400" b="1" dirty="0" smtClean="0"/>
              <a:t>แบบสอบถาม</a:t>
            </a:r>
            <a:endParaRPr lang="th-TH" sz="44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46" y="1087120"/>
            <a:ext cx="10877854" cy="57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72880" y="4815840"/>
            <a:ext cx="3119120" cy="9245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66FF33"/>
                </a:solidFill>
              </a:rPr>
              <a:t>CHART</a:t>
            </a:r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2400"/>
            <a:ext cx="10745787" cy="82296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การดูผลและวิเคราะห์ผลของการตอบแบบสอบถาม</a:t>
            </a:r>
            <a:endParaRPr lang="en-US" sz="4400" dirty="0"/>
          </a:p>
        </p:txBody>
      </p:sp>
      <p:pic>
        <p:nvPicPr>
          <p:cNvPr id="3074" name="Picture 2" descr="Image result for google form response 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334"/>
            <a:ext cx="12185138" cy="41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2880" y="4790440"/>
            <a:ext cx="3119120" cy="92456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66FF33"/>
                </a:solidFill>
              </a:rPr>
              <a:t>SHEET</a:t>
            </a:r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3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99612"/>
            <a:ext cx="8911687" cy="1280890"/>
          </a:xfrm>
        </p:spPr>
        <p:txBody>
          <a:bodyPr>
            <a:normAutofit/>
          </a:bodyPr>
          <a:lstStyle/>
          <a:p>
            <a:r>
              <a:rPr lang="th-TH" sz="5400" b="1" dirty="0" smtClean="0"/>
              <a:t>การบ้าน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185862"/>
            <a:ext cx="10231120" cy="5245417"/>
          </a:xfrm>
        </p:spPr>
        <p:txBody>
          <a:bodyPr>
            <a:noAutofit/>
          </a:bodyPr>
          <a:lstStyle/>
          <a:p>
            <a:r>
              <a:rPr lang="th-TH" sz="3200" dirty="0" smtClean="0"/>
              <a:t>ให้นักศึกษาสร้างแบบสอบถาม</a:t>
            </a:r>
            <a:r>
              <a:rPr lang="th-TH" sz="3200" dirty="0" smtClean="0"/>
              <a:t>ออนไลน์ตามตัวอย่างบนเว็บไซต์รายวิชา</a:t>
            </a:r>
            <a:r>
              <a:rPr lang="th-TH" sz="3200" dirty="0" smtClean="0"/>
              <a:t>ให้แล้วเสร็จ</a:t>
            </a:r>
            <a:endParaRPr lang="th-TH" sz="3200" dirty="0" smtClean="0"/>
          </a:p>
          <a:p>
            <a:r>
              <a:rPr lang="th-TH" sz="3200" dirty="0" smtClean="0"/>
              <a:t>ตั้งชื่อฟอร์มและหัวเรื่องอีเมลเป็น                                    				</a:t>
            </a:r>
            <a:r>
              <a:rPr lang="th-TH" sz="3200" i="1" dirty="0" smtClean="0">
                <a:solidFill>
                  <a:srgbClr val="66FF33"/>
                </a:solidFill>
              </a:rPr>
              <a:t>พท</a:t>
            </a:r>
            <a:r>
              <a:rPr lang="en-US" sz="3200" i="1" dirty="0" smtClean="0">
                <a:solidFill>
                  <a:srgbClr val="66FF33"/>
                </a:solidFill>
              </a:rPr>
              <a:t>260 lab03 </a:t>
            </a:r>
            <a:r>
              <a:rPr lang="en-US" sz="3200" i="1" dirty="0" err="1" smtClean="0">
                <a:solidFill>
                  <a:srgbClr val="66FF33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GoogleForm</a:t>
            </a:r>
            <a:r>
              <a:rPr lang="th-TH" sz="3200" i="1" dirty="0" smtClean="0">
                <a:solidFill>
                  <a:srgbClr val="66FF33"/>
                </a:solidFill>
              </a:rPr>
              <a:t> รหัสนศ.</a:t>
            </a:r>
            <a:endParaRPr lang="th-TH" sz="3200" i="1" dirty="0" smtClean="0">
              <a:solidFill>
                <a:srgbClr val="66FF33"/>
              </a:solidFill>
            </a:endParaRPr>
          </a:p>
          <a:p>
            <a:r>
              <a:rPr lang="th-TH" sz="3200" dirty="0"/>
              <a:t>ส่งให้เพื่อนตอบแบบสอบถามกลับมา</a:t>
            </a:r>
            <a:r>
              <a:rPr lang="th-TH" sz="3200" b="1" dirty="0">
                <a:solidFill>
                  <a:srgbClr val="66FF33"/>
                </a:solidFill>
              </a:rPr>
              <a:t>อย่างน้อย </a:t>
            </a:r>
            <a:r>
              <a:rPr lang="en-US" sz="3200" b="1" dirty="0">
                <a:solidFill>
                  <a:srgbClr val="66FF33"/>
                </a:solidFill>
              </a:rPr>
              <a:t>5 </a:t>
            </a:r>
            <a:r>
              <a:rPr lang="th-TH" sz="3200" b="1" dirty="0">
                <a:solidFill>
                  <a:srgbClr val="66FF33"/>
                </a:solidFill>
              </a:rPr>
              <a:t>คน</a:t>
            </a:r>
          </a:p>
          <a:p>
            <a:r>
              <a:rPr lang="th-TH" sz="3200" dirty="0" smtClean="0"/>
              <a:t>ส่งฟอร์มแบบ “เพิ่มผู้ร่วมงาน (</a:t>
            </a:r>
            <a:r>
              <a:rPr lang="en-US" sz="3200" dirty="0" smtClean="0"/>
              <a:t>Add</a:t>
            </a:r>
            <a:r>
              <a:rPr lang="th-TH" sz="3200" dirty="0" smtClean="0"/>
              <a:t> </a:t>
            </a:r>
            <a:r>
              <a:rPr lang="en-US" sz="3200" dirty="0" smtClean="0"/>
              <a:t>Collaborators</a:t>
            </a:r>
            <a:r>
              <a:rPr lang="th-TH" sz="3200" dirty="0" smtClean="0"/>
              <a:t>)” </a:t>
            </a:r>
          </a:p>
          <a:p>
            <a:pPr marL="0" indent="0">
              <a:buNone/>
            </a:pPr>
            <a:r>
              <a:rPr lang="th-TH" sz="3200" dirty="0" smtClean="0"/>
              <a:t>	มา</a:t>
            </a:r>
            <a:r>
              <a:rPr lang="th-TH" sz="3200" dirty="0"/>
              <a:t>ที่</a:t>
            </a:r>
            <a:r>
              <a:rPr lang="th-TH" sz="3200" dirty="0" smtClean="0"/>
              <a:t>อีเมลของ</a:t>
            </a:r>
            <a:r>
              <a:rPr lang="th-TH" sz="3200" dirty="0"/>
              <a:t>อาจารย์ </a:t>
            </a:r>
            <a:r>
              <a:rPr lang="en-US" sz="3200" dirty="0">
                <a:solidFill>
                  <a:srgbClr val="66FF33"/>
                </a:solidFill>
              </a:rPr>
              <a:t>apipong.ping@gmail.com </a:t>
            </a:r>
          </a:p>
        </p:txBody>
      </p:sp>
    </p:spTree>
    <p:extLst>
      <p:ext uri="{BB962C8B-B14F-4D97-AF65-F5344CB8AC3E}">
        <p14:creationId xmlns:p14="http://schemas.microsoft.com/office/powerpoint/2010/main" val="41570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Google Form </a:t>
            </a:r>
            <a:r>
              <a:rPr lang="th-TH" sz="5400" b="1" dirty="0" smtClean="0"/>
              <a:t>คืออะไร</a:t>
            </a:r>
            <a:r>
              <a:rPr lang="en-US" sz="5400" b="1" dirty="0" smtClean="0"/>
              <a:t>?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smtClean="0"/>
              <a:t>เป็น </a:t>
            </a:r>
            <a:r>
              <a:rPr lang="en-US" sz="4000" dirty="0" smtClean="0"/>
              <a:t>Application </a:t>
            </a:r>
            <a:r>
              <a:rPr lang="th-TH" sz="4000" dirty="0" smtClean="0"/>
              <a:t>ที่ให้บริการฟรีโดย </a:t>
            </a:r>
            <a:r>
              <a:rPr lang="en-US" sz="4000" dirty="0" smtClean="0"/>
              <a:t>Google</a:t>
            </a:r>
            <a:r>
              <a:rPr lang="th-TH" sz="4000" dirty="0" smtClean="0"/>
              <a:t> ใช้สำหรับสร้างแบบสอบถามหรือแบบทดสอบออนไลน์</a:t>
            </a:r>
          </a:p>
          <a:p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5148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310" y="0"/>
            <a:ext cx="11018690" cy="1905000"/>
          </a:xfrm>
        </p:spPr>
        <p:txBody>
          <a:bodyPr>
            <a:normAutofit/>
          </a:bodyPr>
          <a:lstStyle/>
          <a:p>
            <a:pPr algn="r"/>
            <a:r>
              <a:rPr lang="th-TH" sz="5400" b="1" dirty="0" smtClean="0"/>
              <a:t>ข้อดีของ </a:t>
            </a:r>
            <a:r>
              <a:rPr lang="en-US" sz="5400" b="1" dirty="0" smtClean="0"/>
              <a:t>Google Form</a:t>
            </a:r>
            <a:endParaRPr lang="th-T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270" y="1878418"/>
            <a:ext cx="10322560" cy="441007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th-TH" sz="4000" dirty="0" smtClean="0">
                <a:solidFill>
                  <a:srgbClr val="92D050"/>
                </a:solidFill>
              </a:rPr>
              <a:t>ฟรี</a:t>
            </a:r>
          </a:p>
          <a:p>
            <a:pPr marL="0" indent="0" algn="r">
              <a:buNone/>
            </a:pPr>
            <a:r>
              <a:rPr lang="en-US" sz="4000" dirty="0" smtClean="0"/>
              <a:t>	</a:t>
            </a:r>
            <a:r>
              <a:rPr lang="th-TH" sz="4000" dirty="0" smtClean="0"/>
              <a:t>ใช้งานง่าย</a:t>
            </a:r>
          </a:p>
          <a:p>
            <a:pPr marL="0" indent="0" algn="r">
              <a:buNone/>
            </a:pPr>
            <a:r>
              <a:rPr lang="en-US" sz="4000" dirty="0" smtClean="0"/>
              <a:t>	</a:t>
            </a:r>
            <a:r>
              <a:rPr lang="en-US" sz="4000" dirty="0" smtClean="0">
                <a:solidFill>
                  <a:srgbClr val="92D050"/>
                </a:solidFill>
              </a:rPr>
              <a:t>	</a:t>
            </a:r>
            <a:r>
              <a:rPr lang="th-TH" sz="4000" dirty="0" smtClean="0">
                <a:solidFill>
                  <a:srgbClr val="92D050"/>
                </a:solidFill>
              </a:rPr>
              <a:t>ดูสวยงาม ดูเป็นมืออาชีพ</a:t>
            </a:r>
          </a:p>
          <a:p>
            <a:pPr marL="0" indent="0" algn="r">
              <a:buNone/>
            </a:pPr>
            <a:r>
              <a:rPr lang="th-TH" sz="4000" dirty="0" smtClean="0"/>
              <a:t>			เผยแพร่แบบสอบถามได้ง่าย </a:t>
            </a:r>
          </a:p>
          <a:p>
            <a:pPr marL="0" indent="0" algn="r">
              <a:buNone/>
            </a:pPr>
            <a:r>
              <a:rPr lang="th-TH" sz="4000" dirty="0" smtClean="0">
                <a:solidFill>
                  <a:srgbClr val="92D050"/>
                </a:solidFill>
              </a:rPr>
              <a:t>มีระบบวิเคราะห์ข้อมูลให้อัตโนมัติ </a:t>
            </a:r>
          </a:p>
          <a:p>
            <a:pPr marL="0" indent="0" algn="r">
              <a:buNone/>
            </a:pPr>
            <a:r>
              <a:rPr lang="th-TH" sz="4000" dirty="0" smtClean="0"/>
              <a:t>	ลดความผิดพลาดที่เกิดจากมนุษย์ </a:t>
            </a:r>
            <a:r>
              <a:rPr lang="en-US" sz="4000" dirty="0" smtClean="0"/>
              <a:t>(Human Error)</a:t>
            </a:r>
            <a:endParaRPr lang="th-TH" sz="4000" dirty="0"/>
          </a:p>
        </p:txBody>
      </p:sp>
      <p:pic>
        <p:nvPicPr>
          <p:cNvPr id="2050" name="Picture 2" descr="Image result for cool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6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04037"/>
            <a:ext cx="9905998" cy="2110563"/>
          </a:xfrm>
        </p:spPr>
        <p:txBody>
          <a:bodyPr>
            <a:noAutofit/>
          </a:bodyPr>
          <a:lstStyle/>
          <a:p>
            <a:r>
              <a:rPr lang="th-TH" sz="4800" b="1" dirty="0" smtClean="0"/>
              <a:t>แนวทางการประยุกต์ใช้ </a:t>
            </a:r>
            <a:r>
              <a:rPr lang="en-US" sz="4800" b="1" dirty="0" smtClean="0"/>
              <a:t>Google Form </a:t>
            </a:r>
            <a:r>
              <a:rPr lang="th-TH" sz="4800" b="1" dirty="0" smtClean="0"/>
              <a:t>ในบริบทของการท่องเที่ยว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402958"/>
            <a:ext cx="10628829" cy="41785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h-TH" sz="3600" dirty="0" smtClean="0">
                <a:solidFill>
                  <a:srgbClr val="92D050"/>
                </a:solidFill>
              </a:rPr>
              <a:t>ใช้สอบถามข้อมูลของนักท่องเที่ยวที่มีต่อสถานที่ท่องเที่ยว ที่พัก ร้านอาหาร บริษัทนำเที่ยว การขนส่ง </a:t>
            </a:r>
            <a:r>
              <a:rPr lang="en-US" sz="3600" dirty="0" smtClean="0">
                <a:solidFill>
                  <a:srgbClr val="92D050"/>
                </a:solidFill>
              </a:rPr>
              <a:t>etc..</a:t>
            </a:r>
            <a:endParaRPr lang="th-TH" sz="3600" dirty="0" smtClean="0">
              <a:solidFill>
                <a:srgbClr val="92D05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 smtClean="0"/>
              <a:t>	</a:t>
            </a:r>
            <a:r>
              <a:rPr lang="th-TH" sz="3600" dirty="0" smtClean="0"/>
              <a:t>มีข้อมูลสารสนเทศเพื่อใช้สำหรับการตัดสินใจปรับปรุง</a:t>
            </a:r>
            <a:r>
              <a:rPr lang="en-US" sz="3600" dirty="0" smtClean="0"/>
              <a:t>		</a:t>
            </a:r>
            <a:r>
              <a:rPr lang="th-TH" sz="3600" dirty="0" smtClean="0"/>
              <a:t>แก้ไขจุดบกพร่องขององค์กร </a:t>
            </a:r>
            <a:r>
              <a:rPr lang="en-US" sz="3600" i="1" dirty="0" smtClean="0">
                <a:solidFill>
                  <a:srgbClr val="00B0F0"/>
                </a:solidFill>
              </a:rPr>
              <a:t>(</a:t>
            </a:r>
            <a:r>
              <a:rPr lang="th-TH" sz="3600" i="1" dirty="0" smtClean="0">
                <a:solidFill>
                  <a:srgbClr val="00B0F0"/>
                </a:solidFill>
              </a:rPr>
              <a:t>ลดจุดด้อย</a:t>
            </a:r>
            <a:r>
              <a:rPr lang="en-US" sz="3600" i="1" dirty="0" smtClean="0">
                <a:solidFill>
                  <a:srgbClr val="00B0F0"/>
                </a:solidFill>
              </a:rPr>
              <a:t>)</a:t>
            </a:r>
            <a:endParaRPr lang="th-TH" sz="3600" i="1" dirty="0" smtClean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h-TH" sz="3600" dirty="0" smtClean="0">
                <a:solidFill>
                  <a:srgbClr val="92D050"/>
                </a:solidFill>
              </a:rPr>
              <a:t>รู้ข้อดี, จุดแข็ง ที่องค์กรควรให้การสนับสนุนให้ดียิ่งๆขึ้นไป                  </a:t>
            </a: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i="1" dirty="0" smtClean="0">
                <a:solidFill>
                  <a:srgbClr val="00B0F0"/>
                </a:solidFill>
              </a:rPr>
              <a:t>(</a:t>
            </a:r>
            <a:r>
              <a:rPr lang="th-TH" sz="3600" i="1" dirty="0" smtClean="0">
                <a:solidFill>
                  <a:srgbClr val="00B0F0"/>
                </a:solidFill>
              </a:rPr>
              <a:t>เสริมจุดเด่น</a:t>
            </a:r>
            <a:r>
              <a:rPr lang="en-US" sz="3600" i="1" dirty="0" smtClean="0">
                <a:solidFill>
                  <a:srgbClr val="00B0F0"/>
                </a:solidFill>
              </a:rPr>
              <a:t>)</a:t>
            </a:r>
            <a:endParaRPr lang="th-TH" sz="36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6558" r="81626" b="37608"/>
          <a:stretch/>
        </p:blipFill>
        <p:spPr>
          <a:xfrm>
            <a:off x="6253525" y="1757841"/>
            <a:ext cx="5967589" cy="5100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99" y="-88115"/>
            <a:ext cx="9905998" cy="190500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ขั้นตอนการเข้าใช้งาน </a:t>
            </a:r>
            <a:r>
              <a:rPr lang="en-US" sz="4800" b="1" dirty="0" smtClean="0"/>
              <a:t>Google Form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1757841"/>
            <a:ext cx="5301298" cy="47286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Login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เข้าใช้งาน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Google Drive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ก่อน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คลิกที่ “ใหม่” หรือ “สร้าง”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หากไม่มีเมนู 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“Google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ฟอร์ม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”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แสดงขึ้นมา ให้คลิกที่ “เพิ่มเติม”</a:t>
            </a:r>
          </a:p>
          <a:p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เลือก “</a:t>
            </a: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Google </a:t>
            </a:r>
            <a:r>
              <a:rPr lang="th-TH" sz="3600" dirty="0" smtClean="0">
                <a:solidFill>
                  <a:schemeClr val="tx1">
                    <a:lumMod val="95000"/>
                  </a:schemeClr>
                </a:solidFill>
              </a:rPr>
              <a:t>ฟอร์ม”</a:t>
            </a:r>
          </a:p>
          <a:p>
            <a:endParaRPr lang="th-TH" dirty="0"/>
          </a:p>
        </p:txBody>
      </p:sp>
      <p:sp>
        <p:nvSpPr>
          <p:cNvPr id="6" name="Oval 5"/>
          <p:cNvSpPr/>
          <p:nvPr/>
        </p:nvSpPr>
        <p:spPr>
          <a:xfrm>
            <a:off x="6063298" y="2278698"/>
            <a:ext cx="1543050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6253525" y="4641214"/>
            <a:ext cx="1681435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154144" y="4732654"/>
            <a:ext cx="1728787" cy="457200"/>
          </a:xfrm>
          <a:prstGeom prst="ellipse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7606348" y="2139424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70696" y="4961254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80089" y="4307920"/>
            <a:ext cx="706426" cy="735747"/>
          </a:xfrm>
          <a:prstGeom prst="ellipse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09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573"/>
            <a:ext cx="12094393" cy="4527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8" y="102458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หน้าตาของ </a:t>
            </a:r>
            <a:r>
              <a:rPr lang="en-US" sz="4400" b="1" dirty="0" smtClean="0"/>
              <a:t>Google Form</a:t>
            </a:r>
            <a:endParaRPr lang="th-TH" sz="4400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7570786" y="91587"/>
            <a:ext cx="2814382" cy="943087"/>
          </a:xfrm>
          <a:prstGeom prst="wedgeRectCallout">
            <a:avLst>
              <a:gd name="adj1" fmla="val 56108"/>
              <a:gd name="adj2" fmla="val 6908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กำหนดสี ดูตัวอย่างฟอร์ม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ส่งฟอร์ม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43440" y="1214381"/>
            <a:ext cx="2350953" cy="38105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161281" y="1869441"/>
            <a:ext cx="1879600" cy="518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ular Callout 15"/>
          <p:cNvSpPr/>
          <p:nvPr/>
        </p:nvSpPr>
        <p:spPr>
          <a:xfrm>
            <a:off x="7570786" y="1888752"/>
            <a:ext cx="2814382" cy="943087"/>
          </a:xfrm>
          <a:prstGeom prst="wedgeRectCallout">
            <a:avLst>
              <a:gd name="adj1" fmla="val -70243"/>
              <a:gd name="adj2" fmla="val -1279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สลับระหว่างคำถามและคำตอบ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23920" y="2535500"/>
            <a:ext cx="2113281" cy="767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ular Callout 17"/>
          <p:cNvSpPr/>
          <p:nvPr/>
        </p:nvSpPr>
        <p:spPr>
          <a:xfrm>
            <a:off x="397826" y="3446246"/>
            <a:ext cx="2814382" cy="943087"/>
          </a:xfrm>
          <a:prstGeom prst="wedgeRectCallout">
            <a:avLst>
              <a:gd name="adj1" fmla="val 57913"/>
              <a:gd name="adj2" fmla="val -9359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ตั้งชื่อแบบสอบถาม และใส่คำอธิบาย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10034" y="3375289"/>
            <a:ext cx="5615246" cy="17547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ular Callout 19"/>
          <p:cNvSpPr/>
          <p:nvPr/>
        </p:nvSpPr>
        <p:spPr>
          <a:xfrm>
            <a:off x="8675943" y="5579316"/>
            <a:ext cx="2814382" cy="943087"/>
          </a:xfrm>
          <a:prstGeom prst="wedgeRectCallout">
            <a:avLst>
              <a:gd name="adj1" fmla="val -51110"/>
              <a:gd name="adj2" fmla="val -1000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สร้างคำถาม และตั้งค่าคำถาม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60" y="247873"/>
            <a:ext cx="10517871" cy="1280890"/>
          </a:xfrm>
        </p:spPr>
        <p:txBody>
          <a:bodyPr>
            <a:normAutofit/>
          </a:bodyPr>
          <a:lstStyle/>
          <a:p>
            <a:r>
              <a:rPr lang="th-TH" sz="4800" b="1" dirty="0" smtClean="0"/>
              <a:t>ประเภทของคำถาม</a:t>
            </a:r>
            <a:endParaRPr lang="th-T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2733040"/>
            <a:ext cx="11328400" cy="3627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66FF33"/>
                </a:solidFill>
              </a:rPr>
              <a:t>ข้อความ </a:t>
            </a:r>
            <a:r>
              <a:rPr lang="en-US" sz="3600" b="1" dirty="0" smtClean="0">
                <a:solidFill>
                  <a:srgbClr val="66FF33"/>
                </a:solidFill>
              </a:rPr>
              <a:t>(Short Answer)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	ข้อความสั้นๆ เช่น ชื่อ นามสกุล เบอร์โทร </a:t>
            </a:r>
            <a:r>
              <a:rPr lang="en-US" sz="3600" dirty="0" smtClean="0"/>
              <a:t>E-mail</a:t>
            </a:r>
            <a:endParaRPr lang="th-TH" sz="3600" dirty="0" smtClean="0"/>
          </a:p>
          <a:p>
            <a:pPr marL="0" indent="0">
              <a:buNone/>
            </a:pPr>
            <a:r>
              <a:rPr lang="th-TH" sz="3600" b="1" dirty="0" smtClean="0">
                <a:solidFill>
                  <a:srgbClr val="66FF33"/>
                </a:solidFill>
              </a:rPr>
              <a:t>ข้อความย่อหน้า </a:t>
            </a:r>
            <a:r>
              <a:rPr lang="en-US" sz="3600" b="1" dirty="0" smtClean="0">
                <a:solidFill>
                  <a:srgbClr val="66FF33"/>
                </a:solidFill>
              </a:rPr>
              <a:t>(Paragraph) </a:t>
            </a:r>
            <a:endParaRPr lang="th-TH" sz="3600" dirty="0"/>
          </a:p>
          <a:p>
            <a:pPr marL="0" indent="0">
              <a:buNone/>
            </a:pPr>
            <a:r>
              <a:rPr lang="th-TH" sz="3600" dirty="0" smtClean="0"/>
              <a:t>	สามารถกำหนดจำนวนตัวอักษรได้</a:t>
            </a:r>
            <a:r>
              <a:rPr lang="en-US" sz="3600" dirty="0" smtClean="0"/>
              <a:t> </a:t>
            </a:r>
            <a:r>
              <a:rPr lang="th-TH" sz="3600" dirty="0" smtClean="0"/>
              <a:t>เช่น ข้อเสนอแนะ</a:t>
            </a:r>
            <a:endParaRPr lang="en-US" sz="36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กลุ่มข้อความ (</a:t>
            </a:r>
            <a:r>
              <a:rPr lang="en-US" sz="4000" b="1" dirty="0" smtClean="0"/>
              <a:t>Text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pic>
        <p:nvPicPr>
          <p:cNvPr id="3074" name="Picture 2" descr="Image result for text ico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34" y="548640"/>
            <a:ext cx="2467861" cy="24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3220720"/>
            <a:ext cx="10349547" cy="3383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หลายตัวเลือก </a:t>
            </a:r>
            <a:r>
              <a:rPr lang="en-US" sz="2800" b="1" dirty="0">
                <a:solidFill>
                  <a:srgbClr val="66FF33"/>
                </a:solidFill>
              </a:rPr>
              <a:t>(Multiple choice) </a:t>
            </a:r>
            <a:endParaRPr lang="en-US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	</a:t>
            </a:r>
            <a:r>
              <a:rPr lang="th-TH" sz="2800" dirty="0" smtClean="0"/>
              <a:t>เลือก</a:t>
            </a:r>
            <a:r>
              <a:rPr lang="th-TH" sz="2800" dirty="0"/>
              <a:t>คำตอบได้คำตอบเดียวจากหลายตัวเลือก เช่น ข้อสอบ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ช่องทำเครื่องหมาย </a:t>
            </a:r>
            <a:r>
              <a:rPr lang="en-US" sz="2800" b="1" dirty="0">
                <a:solidFill>
                  <a:srgbClr val="66FF33"/>
                </a:solidFill>
              </a:rPr>
              <a:t>(Checkboxes) </a:t>
            </a:r>
            <a:endParaRPr lang="en-US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	</a:t>
            </a:r>
            <a:r>
              <a:rPr lang="th-TH" sz="2800" dirty="0" smtClean="0"/>
              <a:t>คล้าย</a:t>
            </a:r>
            <a:r>
              <a:rPr lang="th-TH" sz="2800" dirty="0"/>
              <a:t>แบบหลายตัวเลือก แต่สามารถเลือกคำตอบได้มากกว่า </a:t>
            </a:r>
            <a:r>
              <a:rPr lang="en-US" sz="2800" dirty="0"/>
              <a:t>1 </a:t>
            </a:r>
            <a:r>
              <a:rPr lang="th-TH" sz="2800" dirty="0"/>
              <a:t>คำตอบ </a:t>
            </a:r>
          </a:p>
          <a:p>
            <a:pPr marL="0" indent="0">
              <a:buNone/>
            </a:pPr>
            <a:r>
              <a:rPr lang="th-TH" sz="2800" b="1" dirty="0">
                <a:solidFill>
                  <a:srgbClr val="66FF33"/>
                </a:solidFill>
              </a:rPr>
              <a:t>เลือกจากรายการ</a:t>
            </a:r>
            <a:r>
              <a:rPr lang="en-US" sz="2800" b="1" dirty="0">
                <a:solidFill>
                  <a:srgbClr val="66FF33"/>
                </a:solidFill>
              </a:rPr>
              <a:t> (Dropdown)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th-TH" sz="2800" dirty="0" smtClean="0"/>
              <a:t>คล้ายๆ</a:t>
            </a:r>
            <a:r>
              <a:rPr lang="th-TH" sz="2800" dirty="0"/>
              <a:t>แบบหลายตัวเลือก แต่เหมาะสำหรับคำถามที่มีตัวเลือกเยอะมากๆ </a:t>
            </a:r>
            <a:r>
              <a:rPr lang="en-US" sz="2800" dirty="0" smtClean="0"/>
              <a:t>         	</a:t>
            </a:r>
            <a:r>
              <a:rPr lang="th-TH" sz="2800" dirty="0" smtClean="0"/>
              <a:t>เช่น เลือก</a:t>
            </a:r>
            <a:r>
              <a:rPr lang="th-TH" sz="2800" dirty="0"/>
              <a:t>จังหวัดภูมิลำเนา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กลุ่มเลือกตอบ (</a:t>
            </a:r>
            <a:r>
              <a:rPr lang="en-US" sz="4000" b="1" dirty="0" smtClean="0"/>
              <a:t>Choice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535" y="135255"/>
            <a:ext cx="3085465" cy="30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4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26160"/>
          </a:xfrm>
        </p:spPr>
        <p:txBody>
          <a:bodyPr>
            <a:normAutofit/>
          </a:bodyPr>
          <a:lstStyle/>
          <a:p>
            <a:r>
              <a:rPr lang="th-TH" sz="4400" b="1" dirty="0"/>
              <a:t>ประเภทของ</a:t>
            </a:r>
            <a:r>
              <a:rPr lang="th-TH" sz="4400" b="1" dirty="0" smtClean="0"/>
              <a:t>คำถาม</a:t>
            </a:r>
            <a:r>
              <a:rPr lang="en-US" sz="4400" b="1" dirty="0" smtClean="0"/>
              <a:t> (</a:t>
            </a:r>
            <a:r>
              <a:rPr lang="th-TH" sz="4400" b="1" dirty="0" smtClean="0"/>
              <a:t>ต่อ</a:t>
            </a:r>
            <a:r>
              <a:rPr lang="en-US" sz="4400" b="1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946400"/>
            <a:ext cx="10349547" cy="3799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66FF33"/>
                </a:solidFill>
              </a:rPr>
              <a:t>สเกลเชิงเส้น </a:t>
            </a:r>
            <a:r>
              <a:rPr lang="en-US" sz="2800" b="1" dirty="0">
                <a:solidFill>
                  <a:srgbClr val="66FF33"/>
                </a:solidFill>
              </a:rPr>
              <a:t>(Linear Scale) </a:t>
            </a:r>
            <a:endParaRPr lang="th-TH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2800" b="1" dirty="0"/>
              <a:t>	</a:t>
            </a:r>
            <a:r>
              <a:rPr lang="th-TH" sz="2800" dirty="0" smtClean="0"/>
              <a:t>เหมาะ</a:t>
            </a:r>
            <a:r>
              <a:rPr lang="th-TH" sz="2800" dirty="0"/>
              <a:t>สำหรับใช้ถามระดับความพึงพอใจ เช่น ความพึงพอใจในระดับ </a:t>
            </a:r>
            <a:r>
              <a:rPr lang="en-US" sz="2800" dirty="0"/>
              <a:t>1-5</a:t>
            </a:r>
            <a:endParaRPr lang="th-TH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66FF33"/>
                </a:solidFill>
              </a:rPr>
              <a:t>Multiple Choice </a:t>
            </a:r>
            <a:r>
              <a:rPr lang="en-US" sz="2800" b="1" dirty="0" smtClean="0">
                <a:solidFill>
                  <a:srgbClr val="66FF33"/>
                </a:solidFill>
              </a:rPr>
              <a:t>Grid</a:t>
            </a:r>
            <a:endParaRPr lang="th-TH" sz="2800" b="1" dirty="0" smtClean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th-TH" sz="2800" dirty="0" smtClean="0"/>
              <a:t>	คล้าย</a:t>
            </a:r>
            <a:r>
              <a:rPr lang="th-TH" sz="2800" dirty="0"/>
              <a:t>กับแบบสเกล แต่</a:t>
            </a:r>
            <a:r>
              <a:rPr lang="th-TH" sz="2800" dirty="0" smtClean="0"/>
              <a:t>ใช้กับคำถาม</a:t>
            </a:r>
            <a:r>
              <a:rPr lang="th-TH" sz="2800" dirty="0"/>
              <a:t>หลายๆคำถาม</a:t>
            </a:r>
            <a:r>
              <a:rPr lang="en-US" sz="2800" dirty="0"/>
              <a:t> </a:t>
            </a:r>
            <a:r>
              <a:rPr lang="th-TH" sz="2800" dirty="0" smtClean="0"/>
              <a:t>                                    	</a:t>
            </a:r>
            <a:r>
              <a:rPr lang="en-US" sz="2800" dirty="0" smtClean="0"/>
              <a:t>(</a:t>
            </a:r>
            <a:r>
              <a:rPr lang="th-TH" sz="2800" dirty="0"/>
              <a:t>เลือกตอบ</a:t>
            </a:r>
            <a:r>
              <a:rPr lang="th-TH" sz="2800" dirty="0" smtClean="0"/>
              <a:t>ได้	เพียง </a:t>
            </a:r>
            <a:r>
              <a:rPr lang="en-US" sz="2800" dirty="0"/>
              <a:t>1 </a:t>
            </a:r>
            <a:r>
              <a:rPr lang="th-TH" sz="2800" dirty="0"/>
              <a:t>คำตอบ</a:t>
            </a:r>
            <a:r>
              <a:rPr lang="en-US" sz="2800" dirty="0" smtClean="0"/>
              <a:t>)</a:t>
            </a:r>
            <a:endParaRPr lang="th-TH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66FF33"/>
                </a:solidFill>
              </a:rPr>
              <a:t>Checkbox Grid</a:t>
            </a:r>
            <a:endParaRPr lang="th-TH" sz="2800" dirty="0">
              <a:solidFill>
                <a:srgbClr val="66FF33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th-TH" sz="2800" dirty="0"/>
              <a:t>คล้ายกับ</a:t>
            </a:r>
            <a:r>
              <a:rPr lang="th-TH" sz="2800" dirty="0" smtClean="0"/>
              <a:t>แบบที่สอง แต่สามารถเลือกตอบได้มากกว่า </a:t>
            </a:r>
            <a:r>
              <a:rPr lang="en-US" sz="2800" dirty="0"/>
              <a:t>1 </a:t>
            </a:r>
            <a:r>
              <a:rPr lang="th-TH" sz="2800" dirty="0"/>
              <a:t>คำตอบ</a:t>
            </a:r>
            <a:r>
              <a:rPr lang="en-US" sz="2800" dirty="0"/>
              <a:t>)</a:t>
            </a:r>
            <a:endParaRPr lang="th-TH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295" y="1528762"/>
            <a:ext cx="11328400" cy="1326197"/>
          </a:xfrm>
          <a:prstGeom prst="rect">
            <a:avLst/>
          </a:prstGeom>
          <a:solidFill>
            <a:srgbClr val="92D050">
              <a:alpha val="6117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th-TH" sz="4000" b="1" dirty="0" smtClean="0"/>
              <a:t>กลุ่มสเกล (</a:t>
            </a:r>
            <a:r>
              <a:rPr lang="en-US" sz="4000" b="1" dirty="0" smtClean="0"/>
              <a:t>Scale</a:t>
            </a:r>
            <a:r>
              <a:rPr lang="th-TH" sz="4000" b="1" dirty="0" smtClean="0"/>
              <a:t>)</a:t>
            </a:r>
            <a:endParaRPr lang="en-US" sz="4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9019722" y="138746"/>
            <a:ext cx="2989398" cy="3165612"/>
            <a:chOff x="8907962" y="331786"/>
            <a:chExt cx="2989398" cy="3165612"/>
          </a:xfrm>
        </p:grpSpPr>
        <p:sp>
          <p:nvSpPr>
            <p:cNvPr id="5" name="Oval 4"/>
            <p:cNvSpPr/>
            <p:nvPr/>
          </p:nvSpPr>
          <p:spPr>
            <a:xfrm>
              <a:off x="8907962" y="508000"/>
              <a:ext cx="2989398" cy="298939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 descr="Image result for gauge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8762" y="331786"/>
              <a:ext cx="2888933" cy="2888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68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1289</TotalTime>
  <Words>264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BoonJot</vt:lpstr>
      <vt:lpstr>Cloud</vt:lpstr>
      <vt:lpstr>Mesh</vt:lpstr>
      <vt:lpstr>Lab 03 : แบบสอบถามออนไลน์ (Google Form) พท 260 เทคโนโลยีสารสนเทศและการสื่อสาร                ทางการท่องเที่ยว</vt:lpstr>
      <vt:lpstr>Google Form คืออะไร?</vt:lpstr>
      <vt:lpstr>ข้อดีของ Google Form</vt:lpstr>
      <vt:lpstr>แนวทางการประยุกต์ใช้ Google Form ในบริบทของการท่องเที่ยว</vt:lpstr>
      <vt:lpstr>ขั้นตอนการเข้าใช้งาน Google Form</vt:lpstr>
      <vt:lpstr>หน้าตาของ Google Form</vt:lpstr>
      <vt:lpstr>ประเภทของคำถาม</vt:lpstr>
      <vt:lpstr>ประเภทของคำถาม (ต่อ)</vt:lpstr>
      <vt:lpstr>ประเภทของคำถาม (ต่อ)</vt:lpstr>
      <vt:lpstr>ประเภทของคำถาม (ต่อ)</vt:lpstr>
      <vt:lpstr>PowerPoint Presentation</vt:lpstr>
      <vt:lpstr>การส่งแบบฟอร์มโดยใช้ลิงก์</vt:lpstr>
      <vt:lpstr>การดูผลและวิเคราะห์ผลของการตอบแบบสอบถาม</vt:lpstr>
      <vt:lpstr>การดูผลและวิเคราะห์ผลของการตอบแบบสอบถาม</vt:lpstr>
      <vt:lpstr>การบ้าน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03 : แบบสอบถามออนไลน์        (Google Form) พท 260 เทคโนโลยีสารสนเทศและการสื่อสาร                ทางการท่องเที่ยว</dc:title>
  <dc:creator>Apipong Pingyod</dc:creator>
  <cp:lastModifiedBy>Apipong Pingyod</cp:lastModifiedBy>
  <cp:revision>136</cp:revision>
  <dcterms:created xsi:type="dcterms:W3CDTF">2015-02-08T08:27:24Z</dcterms:created>
  <dcterms:modified xsi:type="dcterms:W3CDTF">2017-11-22T16:48:32Z</dcterms:modified>
</cp:coreProperties>
</file>