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B6D1"/>
    <a:srgbClr val="4DB02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1" d="100"/>
          <a:sy n="61" d="100"/>
        </p:scale>
        <p:origin x="68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8EA22-75B3-48AC-9908-BF10A8BEDC16}" type="doc">
      <dgm:prSet loTypeId="urn:microsoft.com/office/officeart/2005/8/layout/gear1" loCatId="cycle" qsTypeId="urn:microsoft.com/office/officeart/2005/8/quickstyle/simple1" qsCatId="simple" csTypeId="urn:microsoft.com/office/officeart/2005/8/colors/colorful4" csCatId="colorful" phldr="1"/>
      <dgm:spPr/>
    </dgm:pt>
    <dgm:pt modelId="{F4B68ECE-E932-4C14-A256-D194FDE5D9F6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2400" dirty="0" err="1" smtClean="0"/>
            <a:t>Peopleware</a:t>
          </a:r>
          <a:endParaRPr lang="en-US" sz="2400" dirty="0"/>
        </a:p>
      </dgm:t>
    </dgm:pt>
    <dgm:pt modelId="{A490BC5F-B616-4F67-9528-B99AD2AA48E7}" type="parTrans" cxnId="{FBAFDF9D-199C-4557-B83D-C3F0CFA73194}">
      <dgm:prSet/>
      <dgm:spPr/>
      <dgm:t>
        <a:bodyPr/>
        <a:lstStyle/>
        <a:p>
          <a:endParaRPr lang="en-US"/>
        </a:p>
      </dgm:t>
    </dgm:pt>
    <dgm:pt modelId="{E0C48531-455B-4153-80B7-A227D62E84EB}" type="sibTrans" cxnId="{FBAFDF9D-199C-4557-B83D-C3F0CFA73194}">
      <dgm:prSet/>
      <dgm:spPr/>
      <dgm:t>
        <a:bodyPr/>
        <a:lstStyle/>
        <a:p>
          <a:endParaRPr lang="en-US"/>
        </a:p>
      </dgm:t>
    </dgm:pt>
    <dgm:pt modelId="{0025D7F8-5CB4-4DD5-A8FE-B55E8B2C7254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800" dirty="0" smtClean="0"/>
            <a:t>Software</a:t>
          </a:r>
          <a:endParaRPr lang="en-US" sz="1600" dirty="0"/>
        </a:p>
      </dgm:t>
    </dgm:pt>
    <dgm:pt modelId="{E61D1100-F2E3-42D4-A23D-4C13AD35173D}" type="parTrans" cxnId="{29CC2B00-B6F1-4208-A65B-4D14D1E712EA}">
      <dgm:prSet/>
      <dgm:spPr/>
      <dgm:t>
        <a:bodyPr/>
        <a:lstStyle/>
        <a:p>
          <a:endParaRPr lang="en-US"/>
        </a:p>
      </dgm:t>
    </dgm:pt>
    <dgm:pt modelId="{B3847B08-F837-4A2B-964C-1EAF21926BBA}" type="sibTrans" cxnId="{29CC2B00-B6F1-4208-A65B-4D14D1E712EA}">
      <dgm:prSet/>
      <dgm:spPr/>
      <dgm:t>
        <a:bodyPr/>
        <a:lstStyle/>
        <a:p>
          <a:endParaRPr lang="en-US"/>
        </a:p>
      </dgm:t>
    </dgm:pt>
    <dgm:pt modelId="{D53159B1-04EF-48CA-8145-B6CDBA411A80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1800" dirty="0" smtClean="0"/>
            <a:t>Hardware</a:t>
          </a:r>
          <a:endParaRPr lang="en-US" sz="1900" dirty="0"/>
        </a:p>
      </dgm:t>
    </dgm:pt>
    <dgm:pt modelId="{6C0739C1-BF01-4844-8F7D-16D643052CFF}" type="parTrans" cxnId="{97AF396D-1CD6-43D2-8D0D-F39727B60079}">
      <dgm:prSet/>
      <dgm:spPr/>
      <dgm:t>
        <a:bodyPr/>
        <a:lstStyle/>
        <a:p>
          <a:endParaRPr lang="en-US"/>
        </a:p>
      </dgm:t>
    </dgm:pt>
    <dgm:pt modelId="{79A9089B-827F-4E9A-945C-596EA76E73BD}" type="sibTrans" cxnId="{97AF396D-1CD6-43D2-8D0D-F39727B60079}">
      <dgm:prSet/>
      <dgm:spPr/>
      <dgm:t>
        <a:bodyPr/>
        <a:lstStyle/>
        <a:p>
          <a:endParaRPr lang="en-US"/>
        </a:p>
      </dgm:t>
    </dgm:pt>
    <dgm:pt modelId="{7B3094B2-DD4B-4E47-9828-26C29797C286}" type="pres">
      <dgm:prSet presAssocID="{8458EA22-75B3-48AC-9908-BF10A8BEDC1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692842A-771C-4082-99DF-290F940F7B23}" type="pres">
      <dgm:prSet presAssocID="{F4B68ECE-E932-4C14-A256-D194FDE5D9F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E033A-5FAA-45FE-9D12-0517CD5AB0FB}" type="pres">
      <dgm:prSet presAssocID="{F4B68ECE-E932-4C14-A256-D194FDE5D9F6}" presName="gear1srcNode" presStyleLbl="node1" presStyleIdx="0" presStyleCnt="3"/>
      <dgm:spPr/>
      <dgm:t>
        <a:bodyPr/>
        <a:lstStyle/>
        <a:p>
          <a:endParaRPr lang="en-US"/>
        </a:p>
      </dgm:t>
    </dgm:pt>
    <dgm:pt modelId="{8E1BFF4E-CE50-49FA-B319-323EF5121FCB}" type="pres">
      <dgm:prSet presAssocID="{F4B68ECE-E932-4C14-A256-D194FDE5D9F6}" presName="gear1dstNode" presStyleLbl="node1" presStyleIdx="0" presStyleCnt="3"/>
      <dgm:spPr/>
      <dgm:t>
        <a:bodyPr/>
        <a:lstStyle/>
        <a:p>
          <a:endParaRPr lang="en-US"/>
        </a:p>
      </dgm:t>
    </dgm:pt>
    <dgm:pt modelId="{5C034FB5-AB14-4162-AA2C-1A4E9F398E5A}" type="pres">
      <dgm:prSet presAssocID="{0025D7F8-5CB4-4DD5-A8FE-B55E8B2C725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588E9-C5DF-4C32-936A-F7D80F9AC728}" type="pres">
      <dgm:prSet presAssocID="{0025D7F8-5CB4-4DD5-A8FE-B55E8B2C7254}" presName="gear2srcNode" presStyleLbl="node1" presStyleIdx="1" presStyleCnt="3"/>
      <dgm:spPr/>
      <dgm:t>
        <a:bodyPr/>
        <a:lstStyle/>
        <a:p>
          <a:endParaRPr lang="en-US"/>
        </a:p>
      </dgm:t>
    </dgm:pt>
    <dgm:pt modelId="{4B38A73A-A986-4847-BC9D-11CB5267FF0E}" type="pres">
      <dgm:prSet presAssocID="{0025D7F8-5CB4-4DD5-A8FE-B55E8B2C7254}" presName="gear2dstNode" presStyleLbl="node1" presStyleIdx="1" presStyleCnt="3"/>
      <dgm:spPr/>
      <dgm:t>
        <a:bodyPr/>
        <a:lstStyle/>
        <a:p>
          <a:endParaRPr lang="en-US"/>
        </a:p>
      </dgm:t>
    </dgm:pt>
    <dgm:pt modelId="{FD96263E-38B9-49A4-8A42-2F5F297F0165}" type="pres">
      <dgm:prSet presAssocID="{D53159B1-04EF-48CA-8145-B6CDBA411A80}" presName="gear3" presStyleLbl="node1" presStyleIdx="2" presStyleCnt="3"/>
      <dgm:spPr/>
      <dgm:t>
        <a:bodyPr/>
        <a:lstStyle/>
        <a:p>
          <a:endParaRPr lang="en-US"/>
        </a:p>
      </dgm:t>
    </dgm:pt>
    <dgm:pt modelId="{A349D0F7-B471-4EEB-B3C0-0F9587F58B40}" type="pres">
      <dgm:prSet presAssocID="{D53159B1-04EF-48CA-8145-B6CDBA411A8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3743A-045F-4C28-9532-1F8A8CD17EA1}" type="pres">
      <dgm:prSet presAssocID="{D53159B1-04EF-48CA-8145-B6CDBA411A80}" presName="gear3srcNode" presStyleLbl="node1" presStyleIdx="2" presStyleCnt="3"/>
      <dgm:spPr/>
      <dgm:t>
        <a:bodyPr/>
        <a:lstStyle/>
        <a:p>
          <a:endParaRPr lang="en-US"/>
        </a:p>
      </dgm:t>
    </dgm:pt>
    <dgm:pt modelId="{856F0A91-6233-4C23-86BB-B1E2633918AB}" type="pres">
      <dgm:prSet presAssocID="{D53159B1-04EF-48CA-8145-B6CDBA411A80}" presName="gear3dstNode" presStyleLbl="node1" presStyleIdx="2" presStyleCnt="3"/>
      <dgm:spPr/>
      <dgm:t>
        <a:bodyPr/>
        <a:lstStyle/>
        <a:p>
          <a:endParaRPr lang="en-US"/>
        </a:p>
      </dgm:t>
    </dgm:pt>
    <dgm:pt modelId="{2D02C6CE-EDFB-4CDD-84A6-925304955B3D}" type="pres">
      <dgm:prSet presAssocID="{E0C48531-455B-4153-80B7-A227D62E84EB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A99E6C4-A56A-420C-B05C-F066E5B1C248}" type="pres">
      <dgm:prSet presAssocID="{B3847B08-F837-4A2B-964C-1EAF21926BB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E3AC228-ABED-4BFB-913B-BD9B7E50E123}" type="pres">
      <dgm:prSet presAssocID="{79A9089B-827F-4E9A-945C-596EA76E73B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1F8F843-7E35-45D3-8073-0B088C34CAA0}" type="presOf" srcId="{D53159B1-04EF-48CA-8145-B6CDBA411A80}" destId="{5453743A-045F-4C28-9532-1F8A8CD17EA1}" srcOrd="2" destOrd="0" presId="urn:microsoft.com/office/officeart/2005/8/layout/gear1"/>
    <dgm:cxn modelId="{1074EC09-6EEF-4B46-A4AF-8019DE93FA06}" type="presOf" srcId="{F4B68ECE-E932-4C14-A256-D194FDE5D9F6}" destId="{5E0E033A-5FAA-45FE-9D12-0517CD5AB0FB}" srcOrd="1" destOrd="0" presId="urn:microsoft.com/office/officeart/2005/8/layout/gear1"/>
    <dgm:cxn modelId="{97AF396D-1CD6-43D2-8D0D-F39727B60079}" srcId="{8458EA22-75B3-48AC-9908-BF10A8BEDC16}" destId="{D53159B1-04EF-48CA-8145-B6CDBA411A80}" srcOrd="2" destOrd="0" parTransId="{6C0739C1-BF01-4844-8F7D-16D643052CFF}" sibTransId="{79A9089B-827F-4E9A-945C-596EA76E73BD}"/>
    <dgm:cxn modelId="{1F4E3503-690D-41A7-93CB-B3EE772C8DC5}" type="presOf" srcId="{D53159B1-04EF-48CA-8145-B6CDBA411A80}" destId="{FD96263E-38B9-49A4-8A42-2F5F297F0165}" srcOrd="0" destOrd="0" presId="urn:microsoft.com/office/officeart/2005/8/layout/gear1"/>
    <dgm:cxn modelId="{51655E8B-17B5-4991-A34F-50C2AD8D616A}" type="presOf" srcId="{D53159B1-04EF-48CA-8145-B6CDBA411A80}" destId="{A349D0F7-B471-4EEB-B3C0-0F9587F58B40}" srcOrd="1" destOrd="0" presId="urn:microsoft.com/office/officeart/2005/8/layout/gear1"/>
    <dgm:cxn modelId="{53975E2A-BA24-47A5-BBB1-0A41C801D1DA}" type="presOf" srcId="{F4B68ECE-E932-4C14-A256-D194FDE5D9F6}" destId="{8E1BFF4E-CE50-49FA-B319-323EF5121FCB}" srcOrd="2" destOrd="0" presId="urn:microsoft.com/office/officeart/2005/8/layout/gear1"/>
    <dgm:cxn modelId="{83852B62-36DF-4C9A-B52D-DE9690EA9219}" type="presOf" srcId="{0025D7F8-5CB4-4DD5-A8FE-B55E8B2C7254}" destId="{5C034FB5-AB14-4162-AA2C-1A4E9F398E5A}" srcOrd="0" destOrd="0" presId="urn:microsoft.com/office/officeart/2005/8/layout/gear1"/>
    <dgm:cxn modelId="{29CC2B00-B6F1-4208-A65B-4D14D1E712EA}" srcId="{8458EA22-75B3-48AC-9908-BF10A8BEDC16}" destId="{0025D7F8-5CB4-4DD5-A8FE-B55E8B2C7254}" srcOrd="1" destOrd="0" parTransId="{E61D1100-F2E3-42D4-A23D-4C13AD35173D}" sibTransId="{B3847B08-F837-4A2B-964C-1EAF21926BBA}"/>
    <dgm:cxn modelId="{0D8B9C5C-BFD9-4EC2-8E19-2404A12C1BDB}" type="presOf" srcId="{8458EA22-75B3-48AC-9908-BF10A8BEDC16}" destId="{7B3094B2-DD4B-4E47-9828-26C29797C286}" srcOrd="0" destOrd="0" presId="urn:microsoft.com/office/officeart/2005/8/layout/gear1"/>
    <dgm:cxn modelId="{94355F19-AF3B-48AD-B95D-7B09E4A71478}" type="presOf" srcId="{F4B68ECE-E932-4C14-A256-D194FDE5D9F6}" destId="{7692842A-771C-4082-99DF-290F940F7B23}" srcOrd="0" destOrd="0" presId="urn:microsoft.com/office/officeart/2005/8/layout/gear1"/>
    <dgm:cxn modelId="{47AEAB42-ECBC-43E8-AD3B-8B819437DB70}" type="presOf" srcId="{D53159B1-04EF-48CA-8145-B6CDBA411A80}" destId="{856F0A91-6233-4C23-86BB-B1E2633918AB}" srcOrd="3" destOrd="0" presId="urn:microsoft.com/office/officeart/2005/8/layout/gear1"/>
    <dgm:cxn modelId="{DCCF09C8-0F1C-474B-B636-5996EFC3607C}" type="presOf" srcId="{E0C48531-455B-4153-80B7-A227D62E84EB}" destId="{2D02C6CE-EDFB-4CDD-84A6-925304955B3D}" srcOrd="0" destOrd="0" presId="urn:microsoft.com/office/officeart/2005/8/layout/gear1"/>
    <dgm:cxn modelId="{76E75BE4-F57F-4876-8412-32BB72C8FFCB}" type="presOf" srcId="{0025D7F8-5CB4-4DD5-A8FE-B55E8B2C7254}" destId="{4B38A73A-A986-4847-BC9D-11CB5267FF0E}" srcOrd="2" destOrd="0" presId="urn:microsoft.com/office/officeart/2005/8/layout/gear1"/>
    <dgm:cxn modelId="{A08E8D76-3CD3-4444-868D-7FE7458A76A6}" type="presOf" srcId="{79A9089B-827F-4E9A-945C-596EA76E73BD}" destId="{BE3AC228-ABED-4BFB-913B-BD9B7E50E123}" srcOrd="0" destOrd="0" presId="urn:microsoft.com/office/officeart/2005/8/layout/gear1"/>
    <dgm:cxn modelId="{A0E4D63A-9433-4CB2-9634-9E57DBEBECA3}" type="presOf" srcId="{0025D7F8-5CB4-4DD5-A8FE-B55E8B2C7254}" destId="{13F588E9-C5DF-4C32-936A-F7D80F9AC728}" srcOrd="1" destOrd="0" presId="urn:microsoft.com/office/officeart/2005/8/layout/gear1"/>
    <dgm:cxn modelId="{FBAFDF9D-199C-4557-B83D-C3F0CFA73194}" srcId="{8458EA22-75B3-48AC-9908-BF10A8BEDC16}" destId="{F4B68ECE-E932-4C14-A256-D194FDE5D9F6}" srcOrd="0" destOrd="0" parTransId="{A490BC5F-B616-4F67-9528-B99AD2AA48E7}" sibTransId="{E0C48531-455B-4153-80B7-A227D62E84EB}"/>
    <dgm:cxn modelId="{D79C0A53-75E5-402A-AB6F-3A1B3CD4D264}" type="presOf" srcId="{B3847B08-F837-4A2B-964C-1EAF21926BBA}" destId="{CA99E6C4-A56A-420C-B05C-F066E5B1C248}" srcOrd="0" destOrd="0" presId="urn:microsoft.com/office/officeart/2005/8/layout/gear1"/>
    <dgm:cxn modelId="{889DF845-A2C8-456F-AE0F-39B304F6EF46}" type="presParOf" srcId="{7B3094B2-DD4B-4E47-9828-26C29797C286}" destId="{7692842A-771C-4082-99DF-290F940F7B23}" srcOrd="0" destOrd="0" presId="urn:microsoft.com/office/officeart/2005/8/layout/gear1"/>
    <dgm:cxn modelId="{6F46D9D2-1210-4B49-9DC8-1C801268FD15}" type="presParOf" srcId="{7B3094B2-DD4B-4E47-9828-26C29797C286}" destId="{5E0E033A-5FAA-45FE-9D12-0517CD5AB0FB}" srcOrd="1" destOrd="0" presId="urn:microsoft.com/office/officeart/2005/8/layout/gear1"/>
    <dgm:cxn modelId="{6B360E35-650A-4C77-BDBA-807B34137D55}" type="presParOf" srcId="{7B3094B2-DD4B-4E47-9828-26C29797C286}" destId="{8E1BFF4E-CE50-49FA-B319-323EF5121FCB}" srcOrd="2" destOrd="0" presId="urn:microsoft.com/office/officeart/2005/8/layout/gear1"/>
    <dgm:cxn modelId="{82D5B6FF-A324-4266-8354-C4CD5620D356}" type="presParOf" srcId="{7B3094B2-DD4B-4E47-9828-26C29797C286}" destId="{5C034FB5-AB14-4162-AA2C-1A4E9F398E5A}" srcOrd="3" destOrd="0" presId="urn:microsoft.com/office/officeart/2005/8/layout/gear1"/>
    <dgm:cxn modelId="{09FDDAB4-7378-46B4-8BA9-BA81DC1CFB77}" type="presParOf" srcId="{7B3094B2-DD4B-4E47-9828-26C29797C286}" destId="{13F588E9-C5DF-4C32-936A-F7D80F9AC728}" srcOrd="4" destOrd="0" presId="urn:microsoft.com/office/officeart/2005/8/layout/gear1"/>
    <dgm:cxn modelId="{F6023B2A-209F-49A8-83DD-E8F01E7018E7}" type="presParOf" srcId="{7B3094B2-DD4B-4E47-9828-26C29797C286}" destId="{4B38A73A-A986-4847-BC9D-11CB5267FF0E}" srcOrd="5" destOrd="0" presId="urn:microsoft.com/office/officeart/2005/8/layout/gear1"/>
    <dgm:cxn modelId="{B9200370-4EE9-4737-B757-B2366D3418AD}" type="presParOf" srcId="{7B3094B2-DD4B-4E47-9828-26C29797C286}" destId="{FD96263E-38B9-49A4-8A42-2F5F297F0165}" srcOrd="6" destOrd="0" presId="urn:microsoft.com/office/officeart/2005/8/layout/gear1"/>
    <dgm:cxn modelId="{B2D3AB6C-C19E-4D6D-8521-B18C78B30AB6}" type="presParOf" srcId="{7B3094B2-DD4B-4E47-9828-26C29797C286}" destId="{A349D0F7-B471-4EEB-B3C0-0F9587F58B40}" srcOrd="7" destOrd="0" presId="urn:microsoft.com/office/officeart/2005/8/layout/gear1"/>
    <dgm:cxn modelId="{4CDF0D44-CA88-4D65-B329-6C6958A2A9AA}" type="presParOf" srcId="{7B3094B2-DD4B-4E47-9828-26C29797C286}" destId="{5453743A-045F-4C28-9532-1F8A8CD17EA1}" srcOrd="8" destOrd="0" presId="urn:microsoft.com/office/officeart/2005/8/layout/gear1"/>
    <dgm:cxn modelId="{1E196D5A-425C-4438-A9B4-C8F0ECCAEFBA}" type="presParOf" srcId="{7B3094B2-DD4B-4E47-9828-26C29797C286}" destId="{856F0A91-6233-4C23-86BB-B1E2633918AB}" srcOrd="9" destOrd="0" presId="urn:microsoft.com/office/officeart/2005/8/layout/gear1"/>
    <dgm:cxn modelId="{69749B58-D573-48DE-A147-7236D93D0E9F}" type="presParOf" srcId="{7B3094B2-DD4B-4E47-9828-26C29797C286}" destId="{2D02C6CE-EDFB-4CDD-84A6-925304955B3D}" srcOrd="10" destOrd="0" presId="urn:microsoft.com/office/officeart/2005/8/layout/gear1"/>
    <dgm:cxn modelId="{DD79B024-2CCD-4B3F-BAC7-4F2E2759A683}" type="presParOf" srcId="{7B3094B2-DD4B-4E47-9828-26C29797C286}" destId="{CA99E6C4-A56A-420C-B05C-F066E5B1C248}" srcOrd="11" destOrd="0" presId="urn:microsoft.com/office/officeart/2005/8/layout/gear1"/>
    <dgm:cxn modelId="{1616A257-38A2-4F7A-B956-440E1BB14A9D}" type="presParOf" srcId="{7B3094B2-DD4B-4E47-9828-26C29797C286}" destId="{BE3AC228-ABED-4BFB-913B-BD9B7E50E12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2842A-771C-4082-99DF-290F940F7B23}">
      <dsp:nvSpPr>
        <dsp:cNvPr id="0" name=""/>
        <dsp:cNvSpPr/>
      </dsp:nvSpPr>
      <dsp:spPr>
        <a:xfrm>
          <a:off x="4999434" y="2325289"/>
          <a:ext cx="2842021" cy="2842021"/>
        </a:xfrm>
        <a:prstGeom prst="gear9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Peopleware</a:t>
          </a:r>
          <a:endParaRPr lang="en-US" sz="2400" kern="1200" dirty="0"/>
        </a:p>
      </dsp:txBody>
      <dsp:txXfrm>
        <a:off x="5570807" y="2991019"/>
        <a:ext cx="1699275" cy="1460857"/>
      </dsp:txXfrm>
    </dsp:sp>
    <dsp:sp modelId="{5C034FB5-AB14-4162-AA2C-1A4E9F398E5A}">
      <dsp:nvSpPr>
        <dsp:cNvPr id="0" name=""/>
        <dsp:cNvSpPr/>
      </dsp:nvSpPr>
      <dsp:spPr>
        <a:xfrm>
          <a:off x="3345894" y="1653539"/>
          <a:ext cx="2066924" cy="2066924"/>
        </a:xfrm>
        <a:prstGeom prst="gear6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Software</a:t>
          </a:r>
          <a:endParaRPr lang="en-US" sz="1600" kern="1200" dirty="0"/>
        </a:p>
      </dsp:txBody>
      <dsp:txXfrm>
        <a:off x="3866248" y="2177038"/>
        <a:ext cx="1026216" cy="1019926"/>
      </dsp:txXfrm>
    </dsp:sp>
    <dsp:sp modelId="{FD96263E-38B9-49A4-8A42-2F5F297F0165}">
      <dsp:nvSpPr>
        <dsp:cNvPr id="0" name=""/>
        <dsp:cNvSpPr/>
      </dsp:nvSpPr>
      <dsp:spPr>
        <a:xfrm rot="20700000">
          <a:off x="4503583" y="227572"/>
          <a:ext cx="2025164" cy="2025164"/>
        </a:xfrm>
        <a:prstGeom prst="gear6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Hardware</a:t>
          </a:r>
          <a:endParaRPr lang="en-US" sz="1900" kern="1200" dirty="0"/>
        </a:p>
      </dsp:txBody>
      <dsp:txXfrm rot="-20700000">
        <a:off x="4947761" y="671750"/>
        <a:ext cx="1136808" cy="1136808"/>
      </dsp:txXfrm>
    </dsp:sp>
    <dsp:sp modelId="{2D02C6CE-EDFB-4CDD-84A6-925304955B3D}">
      <dsp:nvSpPr>
        <dsp:cNvPr id="0" name=""/>
        <dsp:cNvSpPr/>
      </dsp:nvSpPr>
      <dsp:spPr>
        <a:xfrm>
          <a:off x="4791731" y="1890247"/>
          <a:ext cx="3637786" cy="3637786"/>
        </a:xfrm>
        <a:prstGeom prst="circularArrow">
          <a:avLst>
            <a:gd name="adj1" fmla="val 4687"/>
            <a:gd name="adj2" fmla="val 299029"/>
            <a:gd name="adj3" fmla="val 2535359"/>
            <a:gd name="adj4" fmla="val 15820533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9E6C4-A56A-420C-B05C-F066E5B1C248}">
      <dsp:nvSpPr>
        <dsp:cNvPr id="0" name=""/>
        <dsp:cNvSpPr/>
      </dsp:nvSpPr>
      <dsp:spPr>
        <a:xfrm>
          <a:off x="2979846" y="1192031"/>
          <a:ext cx="2643079" cy="264307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AC228-ABED-4BFB-913B-BD9B7E50E123}">
      <dsp:nvSpPr>
        <dsp:cNvPr id="0" name=""/>
        <dsp:cNvSpPr/>
      </dsp:nvSpPr>
      <dsp:spPr>
        <a:xfrm>
          <a:off x="4035142" y="-220190"/>
          <a:ext cx="2849772" cy="284977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228-992E-4D9F-945B-3ADE6DD90BE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676B-BB1B-445A-A5F4-A7995F77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61079"/>
      </p:ext>
    </p:extLst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228-992E-4D9F-945B-3ADE6DD90BE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676B-BB1B-445A-A5F4-A7995F77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36560"/>
      </p:ext>
    </p:extLst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228-992E-4D9F-945B-3ADE6DD90BE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676B-BB1B-445A-A5F4-A7995F77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27243"/>
      </p:ext>
    </p:extLst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228-992E-4D9F-945B-3ADE6DD90BE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676B-BB1B-445A-A5F4-A7995F77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40647"/>
      </p:ext>
    </p:extLst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228-992E-4D9F-945B-3ADE6DD90BE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676B-BB1B-445A-A5F4-A7995F77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11856"/>
      </p:ext>
    </p:extLst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228-992E-4D9F-945B-3ADE6DD90BE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676B-BB1B-445A-A5F4-A7995F77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16624"/>
      </p:ext>
    </p:extLst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228-992E-4D9F-945B-3ADE6DD90BE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676B-BB1B-445A-A5F4-A7995F77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57408"/>
      </p:ext>
    </p:extLst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228-992E-4D9F-945B-3ADE6DD90BE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676B-BB1B-445A-A5F4-A7995F77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39353"/>
      </p:ext>
    </p:extLst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228-992E-4D9F-945B-3ADE6DD90BE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676B-BB1B-445A-A5F4-A7995F77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09272"/>
      </p:ext>
    </p:extLst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228-992E-4D9F-945B-3ADE6DD90BE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676B-BB1B-445A-A5F4-A7995F77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6287"/>
      </p:ext>
    </p:extLst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228-992E-4D9F-945B-3ADE6DD90BE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676B-BB1B-445A-A5F4-A7995F77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45488"/>
      </p:ext>
    </p:extLst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b="8437"/>
          <a:stretch/>
        </p:blipFill>
        <p:spPr>
          <a:xfrm>
            <a:off x="-1" y="0"/>
            <a:ext cx="12192001" cy="6838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60000"/>
                </a:schemeClr>
              </a:gs>
              <a:gs pos="46000">
                <a:srgbClr val="4DB02E">
                  <a:alpha val="70000"/>
                </a:srgbClr>
              </a:gs>
              <a:gs pos="100000">
                <a:schemeClr val="accent6">
                  <a:lumMod val="50000"/>
                  <a:alpha val="8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70000"/>
                </a:schemeClr>
              </a:gs>
              <a:gs pos="46000">
                <a:schemeClr val="accent1">
                  <a:lumMod val="60000"/>
                  <a:lumOff val="40000"/>
                  <a:alpha val="75000"/>
                </a:schemeClr>
              </a:gs>
              <a:gs pos="100000">
                <a:schemeClr val="accent1">
                  <a:lumMod val="50000"/>
                  <a:alpha val="80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DC228-992E-4D9F-945B-3ADE6DD90BE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D676B-BB1B-445A-A5F4-A7995F77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8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ctr">
            <a:normAutofit/>
          </a:bodyPr>
          <a:lstStyle/>
          <a:p>
            <a:r>
              <a:rPr lang="th-TH" sz="7200" dirty="0" smtClean="0"/>
              <a:t>บทที่ </a:t>
            </a:r>
            <a:r>
              <a:rPr lang="en-US" sz="7200" dirty="0" smtClean="0"/>
              <a:t>2 </a:t>
            </a:r>
            <a:r>
              <a:rPr lang="th-TH" sz="7200" dirty="0" smtClean="0"/>
              <a:t>ซอฟต์แวร์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12192000" cy="1655762"/>
          </a:xfrm>
        </p:spPr>
        <p:txBody>
          <a:bodyPr/>
          <a:lstStyle/>
          <a:p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รายวิชา ทท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101 </a:t>
            </a:r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เทคโนโลยีสารสนเทศและนวัตกรรมการสื่อสารทางการท่องเที่ยว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อ.อภิพงศ์ ปิงยศ</a:t>
            </a:r>
          </a:p>
          <a:p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มหาวิทยาลัยแม่โจ้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แพร่ เฉลิมพระเกียรติ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501" y="5407501"/>
            <a:ext cx="1450499" cy="145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6875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indows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0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439" y="0"/>
            <a:ext cx="6256655" cy="1325563"/>
          </a:xfrm>
        </p:spPr>
        <p:txBody>
          <a:bodyPr/>
          <a:lstStyle/>
          <a:p>
            <a:pPr algn="r"/>
            <a:r>
              <a:rPr lang="en-US" dirty="0" smtClean="0"/>
              <a:t>Windows 10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88734" y="4663440"/>
            <a:ext cx="5801360" cy="183896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70000"/>
                </a:schemeClr>
              </a:gs>
              <a:gs pos="46000">
                <a:schemeClr val="accent1">
                  <a:lumMod val="60000"/>
                  <a:lumOff val="40000"/>
                  <a:alpha val="75000"/>
                </a:schemeClr>
              </a:gs>
              <a:gs pos="100000">
                <a:schemeClr val="accent1">
                  <a:lumMod val="50000"/>
                  <a:alpha val="80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chemeClr val="bg1"/>
                </a:solidFill>
              </a:rPr>
              <a:t>วางจำหน่ายเมื่อปี </a:t>
            </a:r>
            <a:r>
              <a:rPr lang="en-US" dirty="0" smtClean="0">
                <a:solidFill>
                  <a:schemeClr val="bg1"/>
                </a:solidFill>
              </a:rPr>
              <a:t>2015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เป็นระบบปฏิบัติการล่าสุดของไมโครซอฟต์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4270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d/d5/Version_7_Unix_SIMH_PDP11_Emulation_DM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4" y="0"/>
            <a:ext cx="107485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pPr algn="r"/>
            <a:r>
              <a:rPr lang="en-US" dirty="0" smtClean="0"/>
              <a:t>UNIX</a:t>
            </a:r>
            <a:endParaRPr lang="en-US" dirty="0"/>
          </a:p>
        </p:txBody>
      </p:sp>
      <p:pic>
        <p:nvPicPr>
          <p:cNvPr id="4" name="Picture 12" descr="Image result for unix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236" y="285716"/>
            <a:ext cx="1417548" cy="14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390640" y="3429000"/>
            <a:ext cx="5801360" cy="3429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70000"/>
                </a:schemeClr>
              </a:gs>
              <a:gs pos="46000">
                <a:schemeClr val="accent1">
                  <a:lumMod val="60000"/>
                  <a:lumOff val="40000"/>
                  <a:alpha val="75000"/>
                </a:schemeClr>
              </a:gs>
              <a:gs pos="100000">
                <a:schemeClr val="accent1">
                  <a:lumMod val="50000"/>
                  <a:alpha val="80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chemeClr val="bg1"/>
                </a:solidFill>
              </a:rPr>
              <a:t>เผยแพร่เมื่อปี </a:t>
            </a:r>
            <a:r>
              <a:rPr lang="en-US" dirty="0" smtClean="0">
                <a:solidFill>
                  <a:schemeClr val="bg1"/>
                </a:solidFill>
              </a:rPr>
              <a:t>1971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เป็นระบบปฏิบัติการบรรพบุรุษของระบบปฏิบัติการส่วนใหญ่ในปัจจุบัน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เป็นระบบปฏิบัติการยุคแรกที่รองรับการทำงานหลายโปรแกรม </a:t>
            </a:r>
            <a:r>
              <a:rPr lang="en-US" dirty="0" smtClean="0">
                <a:solidFill>
                  <a:schemeClr val="bg1"/>
                </a:solidFill>
              </a:rPr>
              <a:t>(Multitasking) </a:t>
            </a:r>
            <a:r>
              <a:rPr lang="th-TH" dirty="0" smtClean="0">
                <a:solidFill>
                  <a:schemeClr val="bg1"/>
                </a:solidFill>
              </a:rPr>
              <a:t>หลายผู้ใช้ </a:t>
            </a:r>
            <a:r>
              <a:rPr lang="en-US" dirty="0" smtClean="0">
                <a:solidFill>
                  <a:schemeClr val="bg1"/>
                </a:solidFill>
              </a:rPr>
              <a:t>(Multiuser) </a:t>
            </a:r>
            <a:r>
              <a:rPr lang="th-TH" dirty="0" smtClean="0">
                <a:solidFill>
                  <a:schemeClr val="bg1"/>
                </a:solidFill>
              </a:rPr>
              <a:t>และรองรับระบบเครือข่าย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0039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linux tle scre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00" y="0"/>
            <a:ext cx="3225800" cy="1325563"/>
          </a:xfrm>
        </p:spPr>
        <p:txBody>
          <a:bodyPr/>
          <a:lstStyle/>
          <a:p>
            <a:r>
              <a:rPr lang="en-US" dirty="0" smtClean="0"/>
              <a:t>Linux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90640" y="2692400"/>
            <a:ext cx="5801360" cy="41656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70000"/>
                </a:schemeClr>
              </a:gs>
              <a:gs pos="46000">
                <a:schemeClr val="accent1">
                  <a:lumMod val="60000"/>
                  <a:lumOff val="40000"/>
                  <a:alpha val="75000"/>
                </a:schemeClr>
              </a:gs>
              <a:gs pos="100000">
                <a:schemeClr val="accent1">
                  <a:lumMod val="50000"/>
                  <a:alpha val="80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เผยแพร่เมื่อปี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1991</a:t>
            </a:r>
          </a:p>
          <a:p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เป็นระบบปฏิบัติการแบบ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Unix-Based</a:t>
            </a:r>
            <a:endParaRPr lang="th-TH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เป็นระบบปฏิบัติการแบบ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Open-source </a:t>
            </a:r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จึงมีการพัฒนาหลายเวอร์ชั่นมาก</a:t>
            </a:r>
          </a:p>
          <a:p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ศูนย์เทคโนโลยีอิเล็กทรอนิกส์และคอมพิวเตอร์</a:t>
            </a:r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แห่งชาติ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(NECTEC) </a:t>
            </a:r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ได้พัฒนา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Linux TLE (</a:t>
            </a:r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ลินุกซ์ทะเล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ขึ้นมาในปี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1999 </a:t>
            </a:r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และออกเวอร์ชั่นสุดท้ายเมื่อปี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2011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3590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mac os mojave scre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29" y="0"/>
            <a:ext cx="115037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640" y="771525"/>
            <a:ext cx="10093960" cy="1325563"/>
          </a:xfrm>
        </p:spPr>
        <p:txBody>
          <a:bodyPr/>
          <a:lstStyle/>
          <a:p>
            <a:pPr algn="r"/>
            <a:r>
              <a:rPr lang="en-US" dirty="0" err="1" smtClean="0"/>
              <a:t>macOS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(Macintosh Operating System)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90640" y="3429000"/>
            <a:ext cx="5801360" cy="208788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70000"/>
                </a:schemeClr>
              </a:gs>
              <a:gs pos="46000">
                <a:schemeClr val="accent1">
                  <a:lumMod val="60000"/>
                  <a:lumOff val="40000"/>
                  <a:alpha val="75000"/>
                </a:schemeClr>
              </a:gs>
              <a:gs pos="100000">
                <a:schemeClr val="accent1">
                  <a:lumMod val="50000"/>
                  <a:alpha val="80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chemeClr val="bg1"/>
                </a:solidFill>
              </a:rPr>
              <a:t>วางจำหน่ายเมื่อปี </a:t>
            </a:r>
            <a:r>
              <a:rPr lang="en-US" dirty="0" smtClean="0">
                <a:solidFill>
                  <a:schemeClr val="bg1"/>
                </a:solidFill>
              </a:rPr>
              <a:t>1984 </a:t>
            </a:r>
            <a:r>
              <a:rPr lang="th-TH" dirty="0" smtClean="0">
                <a:solidFill>
                  <a:schemeClr val="bg1"/>
                </a:solidFill>
              </a:rPr>
              <a:t>โดย </a:t>
            </a:r>
            <a:r>
              <a:rPr lang="en-US" dirty="0" smtClean="0">
                <a:solidFill>
                  <a:schemeClr val="bg1"/>
                </a:solidFill>
              </a:rPr>
              <a:t>Apple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เป็นระบบปฏิบัติการ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Unix-Based </a:t>
            </a:r>
            <a:r>
              <a:rPr lang="th-TH" dirty="0" smtClean="0">
                <a:solidFill>
                  <a:schemeClr val="bg1"/>
                </a:solidFill>
              </a:rPr>
              <a:t>      ที่แสดงผลแบบกราฟิก</a:t>
            </a:r>
            <a:r>
              <a:rPr lang="en-US" dirty="0" smtClean="0">
                <a:solidFill>
                  <a:schemeClr val="bg1"/>
                </a:solidFill>
              </a:rPr>
              <a:t> (GUI)</a:t>
            </a:r>
            <a:r>
              <a:rPr lang="th-TH" dirty="0" smtClean="0">
                <a:solidFill>
                  <a:schemeClr val="bg1"/>
                </a:solidFill>
              </a:rPr>
              <a:t> เพื่อใช้กับเครื่องคอมพิวเตอร์ </a:t>
            </a:r>
            <a:r>
              <a:rPr lang="en-US" dirty="0" smtClean="0">
                <a:solidFill>
                  <a:schemeClr val="bg1"/>
                </a:solidFill>
              </a:rPr>
              <a:t>Macintosh</a:t>
            </a:r>
            <a:endParaRPr lang="th-TH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2221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0405"/>
            <a:ext cx="12192000" cy="1325563"/>
          </a:xfrm>
        </p:spPr>
        <p:txBody>
          <a:bodyPr/>
          <a:lstStyle/>
          <a:p>
            <a:pPr algn="ctr"/>
            <a:r>
              <a:rPr lang="th-TH" dirty="0" smtClean="0"/>
              <a:t>การติดตั้งและการถอนการติดตั้งโปรแกรม</a:t>
            </a:r>
            <a:br>
              <a:rPr lang="th-TH" dirty="0" smtClean="0"/>
            </a:br>
            <a:r>
              <a:rPr lang="en-US" dirty="0" smtClean="0"/>
              <a:t>(Install/Uninstall Program)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0474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การติดตั้งโปรแกรม </a:t>
            </a:r>
            <a:r>
              <a:rPr lang="en-US" dirty="0" smtClean="0"/>
              <a:t>(Install)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h-TH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ปัจจุบันการติดตั้งโปรแกรมต่าง ๆ สามารถทำได้ง่าย ๆ โดยการดาวน์โหลดโปรแกรมผ่านอินเทอร์เน็ต</a:t>
            </a:r>
          </a:p>
          <a:p>
            <a:endParaRPr lang="th-TH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การติดตั้งทำได้ง่าย ๆ เพียงแค่การคลิก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Next</a:t>
            </a:r>
            <a:endParaRPr lang="th-TH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th-TH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สิ่งที่ควรระวังคือ </a:t>
            </a:r>
            <a:r>
              <a:rPr lang="th-TH" sz="3600" b="1" dirty="0" smtClean="0">
                <a:solidFill>
                  <a:srgbClr val="FF0000"/>
                </a:solidFill>
              </a:rPr>
              <a:t>โปรแกรมแฝง </a:t>
            </a:r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ที่อาจเป็น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Adware, Spyware </a:t>
            </a:r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หรือโปรแกรมไม่พึงประสงค์อื่น ๆ </a:t>
            </a:r>
          </a:p>
          <a:p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วิธีป้องกันคือ </a:t>
            </a:r>
            <a:r>
              <a:rPr lang="th-TH" sz="3600" b="1" dirty="0" smtClean="0">
                <a:solidFill>
                  <a:srgbClr val="FF0000"/>
                </a:solidFill>
              </a:rPr>
              <a:t>อ่านให้ดีก่อนคลิก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ทางที่ดีควรติดตั้งแบบ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Custom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0957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adware inst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0"/>
            <a:ext cx="83586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59185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adware install g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80" y="0"/>
            <a:ext cx="86577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67393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การถอนการติดตั้งโปรแกรม </a:t>
            </a:r>
            <a:r>
              <a:rPr lang="en-US" dirty="0" smtClean="0"/>
              <a:t>(Uninstall)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เมื่อต้องการถอนการติดตั้งโปรแกรมที่เราไม่ต้องการ ให้คลิกที่ปุ่ม </a:t>
            </a:r>
            <a:r>
              <a:rPr lang="en-US" dirty="0" smtClean="0"/>
              <a:t>Windows</a:t>
            </a:r>
          </a:p>
          <a:p>
            <a:r>
              <a:rPr lang="th-TH" dirty="0" smtClean="0"/>
              <a:t>จากนั้นกรอกคำค้นหาคำว่า “</a:t>
            </a:r>
            <a:r>
              <a:rPr lang="en-US" dirty="0" smtClean="0"/>
              <a:t>add or remove programs</a:t>
            </a:r>
            <a:r>
              <a:rPr lang="th-TH" dirty="0" smtClean="0"/>
              <a:t>”</a:t>
            </a:r>
            <a:endParaRPr lang="en-US" dirty="0" smtClean="0"/>
          </a:p>
          <a:p>
            <a:r>
              <a:rPr lang="th-TH" dirty="0" smtClean="0"/>
              <a:t>จากนั้นเลือกโปรแกรมที่ไม่ต้องการใช้งานแล้วคลิก </a:t>
            </a:r>
            <a:r>
              <a:rPr lang="en-US" dirty="0" smtClean="0"/>
              <a:t>Uninstall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81"/>
          <a:stretch/>
        </p:blipFill>
        <p:spPr>
          <a:xfrm>
            <a:off x="11078248" y="1542506"/>
            <a:ext cx="1113752" cy="1091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8670" y="2699380"/>
            <a:ext cx="2633330" cy="4158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36326" y="1180214"/>
            <a:ext cx="5422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230640" y="4778690"/>
            <a:ext cx="5422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09"/>
          <a:stretch/>
        </p:blipFill>
        <p:spPr>
          <a:xfrm>
            <a:off x="0" y="3387200"/>
            <a:ext cx="6475228" cy="347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27305" y="4975852"/>
            <a:ext cx="5422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5194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26235"/>
          </a:xfrm>
        </p:spPr>
        <p:txBody>
          <a:bodyPr/>
          <a:lstStyle/>
          <a:p>
            <a:pPr algn="ctr"/>
            <a:r>
              <a:rPr lang="th-TH" dirty="0" smtClean="0"/>
              <a:t>การดูแลรักษาเครื่องคอมพิวเตอร์เบื้องต้น</a:t>
            </a:r>
            <a:br>
              <a:rPr lang="th-TH" dirty="0" smtClean="0"/>
            </a:br>
            <a:r>
              <a:rPr lang="en-US" dirty="0" smtClean="0"/>
              <a:t>(Maintenance)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2169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องค์ประกอบของระบบคอมพิวเตอร์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894866"/>
              </p:ext>
            </p:extLst>
          </p:nvPr>
        </p:nvGraphicFramePr>
        <p:xfrm>
          <a:off x="838200" y="1690688"/>
          <a:ext cx="10515600" cy="5167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81723" y="1523070"/>
            <a:ext cx="2445265" cy="210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eoplewa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91" y="5337806"/>
            <a:ext cx="4035909" cy="152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oftwar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34" y="4571008"/>
            <a:ext cx="3876618" cy="220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07761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การทำความสะอาดฮาร์ดดิสก์ </a:t>
            </a:r>
            <a:r>
              <a:rPr lang="en-US" dirty="0" smtClean="0"/>
              <a:t>(Disk Cleanup)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เป็นการลบไฟล์ขยะ หรือไฟล์ที่ไม่มีความจำเป็นแล้วออกจากคอมพิวเตอร์        ทำให้คอมพิวเตอร์มีประสิทธิภาพการทำงานที่ดีขึ้น</a:t>
            </a:r>
          </a:p>
          <a:p>
            <a:r>
              <a:rPr lang="th-TH" dirty="0" smtClean="0"/>
              <a:t>ควรทำอย่างสม่ำเสมอ อย่างน้อยเดือนละ </a:t>
            </a:r>
            <a:r>
              <a:rPr lang="en-US" dirty="0" smtClean="0"/>
              <a:t>1 </a:t>
            </a:r>
            <a:r>
              <a:rPr lang="th-TH" dirty="0" smtClean="0"/>
              <a:t>ครั้ง</a:t>
            </a:r>
          </a:p>
          <a:p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วิธีการคือคลิกที่ปุ่ม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Windows </a:t>
            </a:r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แล้วค้นหาคำว่า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Disk Cleanup</a:t>
            </a:r>
          </a:p>
          <a:p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จากนั้นเลือกไฟล์ทุกประเภทเพื่อทำความสะอาด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835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99920"/>
            <a:ext cx="3185648" cy="4958079"/>
          </a:xfrm>
          <a:prstGeom prst="rect">
            <a:avLst/>
          </a:prstGeom>
        </p:spPr>
      </p:pic>
      <p:pic>
        <p:nvPicPr>
          <p:cNvPr id="4" name="Picture 3" descr="Disk Cleanup for  (C: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010" y="420695"/>
            <a:ext cx="4124009" cy="4981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7741" y="75527"/>
            <a:ext cx="4580838" cy="198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824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การจัดระเบียบข้อมูลบนฮาร์ดดิสก์</a:t>
            </a:r>
            <a:br>
              <a:rPr lang="th-TH" dirty="0" smtClean="0"/>
            </a:br>
            <a:r>
              <a:rPr lang="en-US" dirty="0" smtClean="0"/>
              <a:t>(Disk Defragment)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เป็นการจัดเรียงข้อมูลบนฮาร์ดดิสก์ที่ถูกเก็บอย่างสะเปะสะปะ ให้เป็นระบบเรียบร้อย ทำให้การค้นหาข้อมูลบนฮาร์ดดิสก์ทำได้รวดเร็วมากยิ่งขึ้น ส่งผลดีต่อประสิทธิภาพโดยรวมของคอมพิวเตอร์</a:t>
            </a:r>
          </a:p>
          <a:p>
            <a:r>
              <a:rPr lang="th-TH" dirty="0"/>
              <a:t>ควรทำอย่างสม่ำเสมอ อย่างน้อยเดือนละ </a:t>
            </a:r>
            <a:r>
              <a:rPr lang="en-US" dirty="0"/>
              <a:t>1 </a:t>
            </a:r>
            <a:r>
              <a:rPr lang="th-TH" dirty="0"/>
              <a:t>ครั้ง</a:t>
            </a:r>
          </a:p>
          <a:p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วิธีการคือคลิกที่ปุ่ม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Windows </a:t>
            </a:r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แล้วค้นหาคำว่า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efragment and Optimize Drives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จากนั้น</a:t>
            </a:r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เลือกไดร์ฟทุกไดร์ฟแล้วคลิก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Optimize all</a:t>
            </a:r>
            <a:endParaRPr lang="th-TH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เวลาที่ใช้ขึ้นอยู่กับความรกของข้อมูลบนฮาร์ดดิสก์ ฮาร์ดดิสก์ที่รกมาก ๆ อาจใช้เวลาหลายชั่วโมง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8383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773118"/>
            <a:ext cx="2621279" cy="4084881"/>
          </a:xfrm>
          <a:prstGeom prst="rect">
            <a:avLst/>
          </a:prstGeom>
        </p:spPr>
      </p:pic>
      <p:pic>
        <p:nvPicPr>
          <p:cNvPr id="3" name="Picture 2" descr="Optimize Driv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399" y="1698874"/>
            <a:ext cx="5030002" cy="41629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0526" y="1"/>
            <a:ext cx="4311473" cy="357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4768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1840" y="2407919"/>
            <a:ext cx="3992880" cy="2489901"/>
          </a:xfrm>
          <a:custGeom>
            <a:avLst/>
            <a:gdLst>
              <a:gd name="connsiteX0" fmla="*/ 0 w 3820160"/>
              <a:gd name="connsiteY0" fmla="*/ 0 h 2336800"/>
              <a:gd name="connsiteX1" fmla="*/ 3820160 w 3820160"/>
              <a:gd name="connsiteY1" fmla="*/ 0 h 2336800"/>
              <a:gd name="connsiteX2" fmla="*/ 3820160 w 3820160"/>
              <a:gd name="connsiteY2" fmla="*/ 2336800 h 2336800"/>
              <a:gd name="connsiteX3" fmla="*/ 0 w 3820160"/>
              <a:gd name="connsiteY3" fmla="*/ 2336800 h 2336800"/>
              <a:gd name="connsiteX4" fmla="*/ 0 w 3820160"/>
              <a:gd name="connsiteY4" fmla="*/ 0 h 2336800"/>
              <a:gd name="connsiteX0" fmla="*/ 162560 w 3982720"/>
              <a:gd name="connsiteY0" fmla="*/ 0 h 2377440"/>
              <a:gd name="connsiteX1" fmla="*/ 3982720 w 3982720"/>
              <a:gd name="connsiteY1" fmla="*/ 0 h 2377440"/>
              <a:gd name="connsiteX2" fmla="*/ 3982720 w 3982720"/>
              <a:gd name="connsiteY2" fmla="*/ 2336800 h 2377440"/>
              <a:gd name="connsiteX3" fmla="*/ 0 w 3982720"/>
              <a:gd name="connsiteY3" fmla="*/ 2377440 h 2377440"/>
              <a:gd name="connsiteX4" fmla="*/ 162560 w 3982720"/>
              <a:gd name="connsiteY4" fmla="*/ 0 h 2377440"/>
              <a:gd name="connsiteX0" fmla="*/ 162560 w 4013200"/>
              <a:gd name="connsiteY0" fmla="*/ 0 h 2377440"/>
              <a:gd name="connsiteX1" fmla="*/ 3982720 w 4013200"/>
              <a:gd name="connsiteY1" fmla="*/ 0 h 2377440"/>
              <a:gd name="connsiteX2" fmla="*/ 4013200 w 4013200"/>
              <a:gd name="connsiteY2" fmla="*/ 2336800 h 2377440"/>
              <a:gd name="connsiteX3" fmla="*/ 0 w 4013200"/>
              <a:gd name="connsiteY3" fmla="*/ 2377440 h 2377440"/>
              <a:gd name="connsiteX4" fmla="*/ 162560 w 4013200"/>
              <a:gd name="connsiteY4" fmla="*/ 0 h 2377440"/>
              <a:gd name="connsiteX0" fmla="*/ 162560 w 4013200"/>
              <a:gd name="connsiteY0" fmla="*/ 71120 h 2448560"/>
              <a:gd name="connsiteX1" fmla="*/ 3982720 w 4013200"/>
              <a:gd name="connsiteY1" fmla="*/ 0 h 2448560"/>
              <a:gd name="connsiteX2" fmla="*/ 4013200 w 4013200"/>
              <a:gd name="connsiteY2" fmla="*/ 2407920 h 2448560"/>
              <a:gd name="connsiteX3" fmla="*/ 0 w 4013200"/>
              <a:gd name="connsiteY3" fmla="*/ 2448560 h 2448560"/>
              <a:gd name="connsiteX4" fmla="*/ 162560 w 4013200"/>
              <a:gd name="connsiteY4" fmla="*/ 71120 h 2448560"/>
              <a:gd name="connsiteX0" fmla="*/ 162560 w 4064000"/>
              <a:gd name="connsiteY0" fmla="*/ 71120 h 2448560"/>
              <a:gd name="connsiteX1" fmla="*/ 3982720 w 4064000"/>
              <a:gd name="connsiteY1" fmla="*/ 0 h 2448560"/>
              <a:gd name="connsiteX2" fmla="*/ 4064000 w 4064000"/>
              <a:gd name="connsiteY2" fmla="*/ 2438400 h 2448560"/>
              <a:gd name="connsiteX3" fmla="*/ 0 w 4064000"/>
              <a:gd name="connsiteY3" fmla="*/ 2448560 h 2448560"/>
              <a:gd name="connsiteX4" fmla="*/ 162560 w 4064000"/>
              <a:gd name="connsiteY4" fmla="*/ 71120 h 2448560"/>
              <a:gd name="connsiteX0" fmla="*/ 162560 w 4013200"/>
              <a:gd name="connsiteY0" fmla="*/ 71120 h 2448560"/>
              <a:gd name="connsiteX1" fmla="*/ 3982720 w 4013200"/>
              <a:gd name="connsiteY1" fmla="*/ 0 h 2448560"/>
              <a:gd name="connsiteX2" fmla="*/ 4013200 w 4013200"/>
              <a:gd name="connsiteY2" fmla="*/ 2428240 h 2448560"/>
              <a:gd name="connsiteX3" fmla="*/ 0 w 4013200"/>
              <a:gd name="connsiteY3" fmla="*/ 2448560 h 2448560"/>
              <a:gd name="connsiteX4" fmla="*/ 162560 w 4013200"/>
              <a:gd name="connsiteY4" fmla="*/ 71120 h 2448560"/>
              <a:gd name="connsiteX0" fmla="*/ 162560 w 3982720"/>
              <a:gd name="connsiteY0" fmla="*/ 71120 h 2448560"/>
              <a:gd name="connsiteX1" fmla="*/ 3982720 w 3982720"/>
              <a:gd name="connsiteY1" fmla="*/ 0 h 2448560"/>
              <a:gd name="connsiteX2" fmla="*/ 3952240 w 3982720"/>
              <a:gd name="connsiteY2" fmla="*/ 2438400 h 2448560"/>
              <a:gd name="connsiteX3" fmla="*/ 0 w 3982720"/>
              <a:gd name="connsiteY3" fmla="*/ 2448560 h 2448560"/>
              <a:gd name="connsiteX4" fmla="*/ 162560 w 3982720"/>
              <a:gd name="connsiteY4" fmla="*/ 71120 h 2448560"/>
              <a:gd name="connsiteX0" fmla="*/ 162560 w 3992880"/>
              <a:gd name="connsiteY0" fmla="*/ 71120 h 2448560"/>
              <a:gd name="connsiteX1" fmla="*/ 3982720 w 3992880"/>
              <a:gd name="connsiteY1" fmla="*/ 0 h 2448560"/>
              <a:gd name="connsiteX2" fmla="*/ 3992880 w 3992880"/>
              <a:gd name="connsiteY2" fmla="*/ 2428240 h 2448560"/>
              <a:gd name="connsiteX3" fmla="*/ 0 w 3992880"/>
              <a:gd name="connsiteY3" fmla="*/ 2448560 h 2448560"/>
              <a:gd name="connsiteX4" fmla="*/ 162560 w 3992880"/>
              <a:gd name="connsiteY4" fmla="*/ 71120 h 2448560"/>
              <a:gd name="connsiteX0" fmla="*/ 152400 w 3992880"/>
              <a:gd name="connsiteY0" fmla="*/ 50800 h 2448560"/>
              <a:gd name="connsiteX1" fmla="*/ 3982720 w 3992880"/>
              <a:gd name="connsiteY1" fmla="*/ 0 h 2448560"/>
              <a:gd name="connsiteX2" fmla="*/ 3992880 w 3992880"/>
              <a:gd name="connsiteY2" fmla="*/ 2428240 h 2448560"/>
              <a:gd name="connsiteX3" fmla="*/ 0 w 3992880"/>
              <a:gd name="connsiteY3" fmla="*/ 2448560 h 2448560"/>
              <a:gd name="connsiteX4" fmla="*/ 152400 w 3992880"/>
              <a:gd name="connsiteY4" fmla="*/ 50800 h 244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2880" h="2448560">
                <a:moveTo>
                  <a:pt x="152400" y="50800"/>
                </a:moveTo>
                <a:lnTo>
                  <a:pt x="3982720" y="0"/>
                </a:lnTo>
                <a:cubicBezTo>
                  <a:pt x="3986107" y="809413"/>
                  <a:pt x="3989493" y="1618827"/>
                  <a:pt x="3992880" y="2428240"/>
                </a:cubicBezTo>
                <a:lnTo>
                  <a:pt x="0" y="2448560"/>
                </a:lnTo>
                <a:lnTo>
                  <a:pt x="152400" y="5080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4000">
                <a:schemeClr val="tx1">
                  <a:lumMod val="75000"/>
                  <a:lumOff val="25000"/>
                </a:schemeClr>
              </a:gs>
              <a:gs pos="3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SEE YOU SOON…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6157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8751411" y="2829695"/>
            <a:ext cx="3426778" cy="4015641"/>
          </a:xfrm>
          <a:prstGeom prst="roundRect">
            <a:avLst/>
          </a:prstGeom>
          <a:solidFill>
            <a:srgbClr val="FFFF00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840479" y="2830989"/>
            <a:ext cx="4924743" cy="4027011"/>
          </a:xfrm>
          <a:prstGeom prst="roundRect">
            <a:avLst/>
          </a:prstGeom>
          <a:solidFill>
            <a:schemeClr val="accent2">
              <a:lumMod val="7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0" y="2830989"/>
            <a:ext cx="3840480" cy="4027011"/>
          </a:xfrm>
          <a:prstGeom prst="roundRect">
            <a:avLst/>
          </a:prstGeom>
          <a:solidFill>
            <a:srgbClr val="69B6D1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ซอฟต์แวร์คืออะไร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15415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ชุดคำสั่ง (โปรแกรม) ที่ใช้สั่งงานให้คอมพิวเตอร์ทำงานตามที่ผู้ใช้ต้องการ</a:t>
            </a:r>
          </a:p>
          <a:p>
            <a:pPr marL="0" indent="0">
              <a:buNone/>
            </a:pPr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เขียนคำสั่งด้วยภาษาโปรแกรมมิ่ง (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Programming</a:t>
            </a:r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โดยโปรแกรมเมอร์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1341"/>
            <a:ext cx="2140903" cy="214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11" y="2830989"/>
            <a:ext cx="2177891" cy="21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++ langu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903" y="4568031"/>
            <a:ext cx="1572295" cy="176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java langu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817269"/>
            <a:ext cx="30480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ython langu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760" y="2971800"/>
            <a:ext cx="2334224" cy="233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php language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810" y="3241040"/>
            <a:ext cx="3216745" cy="173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html language log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9"/>
          <a:stretch/>
        </p:blipFill>
        <p:spPr bwMode="auto">
          <a:xfrm>
            <a:off x="3953749" y="5303520"/>
            <a:ext cx="2929690" cy="145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javascript language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62" y="5306024"/>
            <a:ext cx="2762938" cy="155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3749" y="4978082"/>
            <a:ext cx="1217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HTML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0506" y="5008880"/>
            <a:ext cx="1217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CSS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2334" y="5008880"/>
            <a:ext cx="2156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JavaScript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64800" y="2914312"/>
            <a:ext cx="1420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PYTHON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6956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251991"/>
          </a:xfrm>
        </p:spPr>
        <p:txBody>
          <a:bodyPr>
            <a:normAutofit/>
          </a:bodyPr>
          <a:lstStyle/>
          <a:p>
            <a:pPr algn="ctr"/>
            <a:r>
              <a:rPr lang="th-TH" sz="5400" dirty="0" smtClean="0"/>
              <a:t>ซอฟต์แวร์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5948855" cy="5532437"/>
          </a:xfrm>
          <a:gradFill>
            <a:gsLst>
              <a:gs pos="52000">
                <a:schemeClr val="accent5">
                  <a:lumMod val="40000"/>
                  <a:lumOff val="60000"/>
                  <a:alpha val="60000"/>
                </a:schemeClr>
              </a:gs>
              <a:gs pos="0">
                <a:schemeClr val="bg1">
                  <a:alpha val="42000"/>
                </a:schemeClr>
              </a:gs>
              <a:gs pos="100000">
                <a:schemeClr val="accent1">
                  <a:lumMod val="75000"/>
                  <a:alpha val="80000"/>
                </a:schemeClr>
              </a:gs>
            </a:gsLst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4000" b="1" dirty="0" smtClean="0"/>
              <a:t>ซอฟต์แวร์ระบบ</a:t>
            </a:r>
          </a:p>
          <a:p>
            <a:pPr marL="0" indent="0" algn="ctr">
              <a:buNone/>
            </a:pPr>
            <a:r>
              <a:rPr lang="en-US" sz="4000" b="1" dirty="0" smtClean="0"/>
              <a:t>(System Software)</a:t>
            </a:r>
          </a:p>
          <a:p>
            <a:pPr marL="0" indent="0">
              <a:buNone/>
            </a:pPr>
            <a:r>
              <a:rPr lang="th-TH" sz="3200" dirty="0" smtClean="0"/>
              <a:t>ใช้ควบคุมการทำงานของคอมพิวเตอร์ทั้งหมด</a:t>
            </a:r>
          </a:p>
          <a:p>
            <a:pPr marL="0" indent="0">
              <a:buNone/>
            </a:pPr>
            <a:r>
              <a:rPr lang="th-TH" b="1" i="1" dirty="0" smtClean="0">
                <a:solidFill>
                  <a:schemeClr val="accent5">
                    <a:lumMod val="50000"/>
                  </a:schemeClr>
                </a:solidFill>
              </a:rPr>
              <a:t>เรียกว่า “ระบบปฏิบัติการ”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(Operating System : OS)</a:t>
            </a:r>
            <a:endParaRPr lang="en-US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11613" y="1325563"/>
            <a:ext cx="5980387" cy="5532437"/>
          </a:xfrm>
          <a:prstGeom prst="rect">
            <a:avLst/>
          </a:prstGeom>
          <a:gradFill flip="none" rotWithShape="1">
            <a:gsLst>
              <a:gs pos="52000">
                <a:srgbClr val="FFC000">
                  <a:alpha val="50000"/>
                </a:srgbClr>
              </a:gs>
              <a:gs pos="0">
                <a:schemeClr val="bg1">
                  <a:alpha val="42000"/>
                </a:schemeClr>
              </a:gs>
              <a:gs pos="100000">
                <a:srgbClr val="FF0000">
                  <a:alpha val="70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4000" b="1" dirty="0" smtClean="0">
                <a:solidFill>
                  <a:schemeClr val="bg1"/>
                </a:solidFill>
              </a:rPr>
              <a:t>ซอฟต์แวร์ประยุกต์</a:t>
            </a:r>
            <a:endParaRPr lang="th-TH" sz="4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(Application </a:t>
            </a:r>
            <a:r>
              <a:rPr lang="en-US" sz="4000" b="1" dirty="0">
                <a:solidFill>
                  <a:schemeClr val="bg1"/>
                </a:solidFill>
              </a:rPr>
              <a:t>Software)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dirty="0" smtClean="0">
                <a:solidFill>
                  <a:schemeClr val="bg1"/>
                </a:solidFill>
              </a:rPr>
              <a:t>คื</a:t>
            </a:r>
            <a:r>
              <a:rPr lang="th-TH" dirty="0" smtClean="0">
                <a:solidFill>
                  <a:schemeClr val="bg1">
                    <a:lumMod val="95000"/>
                  </a:schemeClr>
                </a:solidFill>
              </a:rPr>
              <a:t>อซอฟต์แวร์ที่ทำให้คอมพิวเตอร์สามารถทำงานได้ตามความต้องการของผู้ใช้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063" y1="27984" x2="21063" y2="27984"/>
                        <a14:foregroundMark x1="18405" y1="40117" x2="18405" y2="40117"/>
                        <a14:foregroundMark x1="27812" y1="8806" x2="27812" y2="8806"/>
                        <a14:foregroundMark x1="18405" y1="67319" x2="18405" y2="67319"/>
                        <a14:foregroundMark x1="26176" y1="63601" x2="26176" y2="63601"/>
                        <a14:foregroundMark x1="72802" y1="74168" x2="72802" y2="74168"/>
                        <a14:foregroundMark x1="68303" y1="60861" x2="78323" y2="81213"/>
                        <a14:foregroundMark x1="57873" y1="67906" x2="58282" y2="74755"/>
                        <a14:foregroundMark x1="12270" y1="20548" x2="32311" y2="38552"/>
                        <a14:foregroundMark x1="16564" y1="41879" x2="28834" y2="38160"/>
                        <a14:foregroundMark x1="11656" y1="69472" x2="36196" y2="70450"/>
                        <a14:foregroundMark x1="12679" y1="67319" x2="33333" y2="65166"/>
                        <a14:foregroundMark x1="13906" y1="64579" x2="26176" y2="65753"/>
                        <a14:foregroundMark x1="87730" y1="68297" x2="88344" y2="769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47" y="4465406"/>
            <a:ext cx="2459420" cy="257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437586" y="4256690"/>
            <a:ext cx="2811516" cy="2385848"/>
          </a:xfrm>
          <a:prstGeom prst="roundRect">
            <a:avLst/>
          </a:prstGeom>
          <a:gradFill>
            <a:gsLst>
              <a:gs pos="52000">
                <a:schemeClr val="accent5">
                  <a:lumMod val="60000"/>
                  <a:lumOff val="40000"/>
                  <a:alpha val="60000"/>
                </a:schemeClr>
              </a:gs>
              <a:gs pos="0">
                <a:schemeClr val="bg1">
                  <a:alpha val="40000"/>
                </a:schemeClr>
              </a:gs>
              <a:gs pos="100000">
                <a:schemeClr val="accent5">
                  <a:lumMod val="50000"/>
                  <a:alpha val="8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dirty="0" smtClean="0"/>
              <a:t>ซอฟต์แวร์สำหรับงานทั่วไป</a:t>
            </a:r>
          </a:p>
          <a:p>
            <a:pPr algn="ctr"/>
            <a:r>
              <a:rPr lang="en-US" dirty="0" smtClean="0"/>
              <a:t>(General Purpose)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385738" y="4256690"/>
            <a:ext cx="2680138" cy="2385848"/>
          </a:xfrm>
          <a:prstGeom prst="roundRect">
            <a:avLst/>
          </a:prstGeom>
          <a:gradFill>
            <a:gsLst>
              <a:gs pos="52000">
                <a:srgbClr val="FF99FF">
                  <a:alpha val="60000"/>
                </a:srgbClr>
              </a:gs>
              <a:gs pos="0">
                <a:schemeClr val="bg1">
                  <a:alpha val="40000"/>
                </a:schemeClr>
              </a:gs>
              <a:gs pos="100000">
                <a:srgbClr val="CC00CC">
                  <a:alpha val="80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dirty="0">
                <a:solidFill>
                  <a:schemeClr val="accent5">
                    <a:lumMod val="50000"/>
                  </a:schemeClr>
                </a:solidFill>
              </a:rPr>
              <a:t>ซอฟต์แวร์สำหรับงานทั่วไป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(Special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Purpose)</a:t>
            </a:r>
          </a:p>
          <a:p>
            <a:pPr algn="ctr"/>
            <a:endParaRPr lang="en-US" dirty="0"/>
          </a:p>
        </p:txBody>
      </p:sp>
      <p:pic>
        <p:nvPicPr>
          <p:cNvPr id="6148" name="Picture 4" descr="Image result for ms off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586" y="4959702"/>
            <a:ext cx="2811516" cy="158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hotel er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738" y="5017806"/>
            <a:ext cx="2695867" cy="130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325563"/>
            <a:ext cx="5948855" cy="5532437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6271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ซอฟต์แวร์ระบบ </a:t>
            </a:r>
            <a:r>
              <a:rPr lang="en-US" dirty="0" smtClean="0"/>
              <a:t>(System Software)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เป็นโปรแกรมที่ถูกสร้างขึ้นมาเพื่อควบคุมการทำงานของคอมพิวเตอร์ให้ประสานกัน และควบคุมลำดับขั้นตอนการทำงานของอุปกรณ์ฮาร์ดแวร์ต่าง ๆ</a:t>
            </a:r>
          </a:p>
          <a:p>
            <a:pPr marL="0" indent="0">
              <a:buNone/>
            </a:pPr>
            <a:endParaRPr lang="th-TH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เป็นซอฟต์แวร์ที่คอมพิวเตอร์ทุกเครื่อง </a:t>
            </a:r>
            <a:r>
              <a:rPr lang="th-TH" sz="5400" b="1" dirty="0" smtClean="0">
                <a:solidFill>
                  <a:srgbClr val="FF0000"/>
                </a:solidFill>
              </a:rPr>
              <a:t>จำเป็นต้องมี</a:t>
            </a:r>
          </a:p>
          <a:p>
            <a:pPr marL="0" indent="0" algn="ctr">
              <a:buNone/>
            </a:pPr>
            <a:r>
              <a:rPr lang="th-TH" sz="4400" b="1" dirty="0" smtClean="0">
                <a:solidFill>
                  <a:schemeClr val="accent6">
                    <a:lumMod val="50000"/>
                  </a:schemeClr>
                </a:solidFill>
              </a:rPr>
              <a:t>ถือเป็นหัวใจหลักของระบบซอฟต์แวร์ทั้งหมดใน</a:t>
            </a:r>
            <a:r>
              <a:rPr lang="th-TH" sz="4400" b="1" dirty="0" smtClean="0">
                <a:solidFill>
                  <a:schemeClr val="accent6">
                    <a:lumMod val="50000"/>
                  </a:schemeClr>
                </a:solidFill>
              </a:rPr>
              <a:t>คอมพิวเตอร์</a:t>
            </a:r>
          </a:p>
          <a:p>
            <a:pPr marL="0" indent="0">
              <a:buNone/>
            </a:pPr>
            <a:r>
              <a:rPr lang="th-TH" dirty="0" smtClean="0">
                <a:solidFill>
                  <a:schemeClr val="accent2">
                    <a:lumMod val="50000"/>
                  </a:schemeClr>
                </a:solidFill>
              </a:rPr>
              <a:t>แอพพลิเคชั่นส่วนมากบนระบบปฏิบัติการใด ๆ จะไม่สามารถใช้งานข้ามระบบปฏิบัติการได้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2418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ระบบปฏิบัติการบนไมโครคอมพิวเตอร์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38240" y="1825625"/>
            <a:ext cx="5115560" cy="4351338"/>
          </a:xfrm>
          <a:prstGeom prst="rect">
            <a:avLst/>
          </a:prstGeom>
          <a:gradFill>
            <a:gsLst>
              <a:gs pos="52000">
                <a:srgbClr val="FFC000">
                  <a:alpha val="50000"/>
                </a:srgbClr>
              </a:gs>
              <a:gs pos="0">
                <a:schemeClr val="bg1">
                  <a:alpha val="42000"/>
                </a:schemeClr>
              </a:gs>
              <a:gs pos="100000">
                <a:srgbClr val="FF0000">
                  <a:alpha val="70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ms d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398" y="1928938"/>
            <a:ext cx="1243522" cy="128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windows evolution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3150155"/>
            <a:ext cx="3611880" cy="159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Image result for windows evolution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7196" y="4781426"/>
            <a:ext cx="3178804" cy="139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unix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876" y="2142969"/>
            <a:ext cx="1417548" cy="14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linux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060" y="2142969"/>
            <a:ext cx="2688688" cy="14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macOS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38" y="4622950"/>
            <a:ext cx="2279086" cy="59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solar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40" y="4283821"/>
            <a:ext cx="2445314" cy="126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9680" y="6248400"/>
            <a:ext cx="4092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Microsoft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81898" y="6248400"/>
            <a:ext cx="4092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Unix-Based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3422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s dos 198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972800" y="0"/>
            <a:ext cx="12192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4640" y="0"/>
            <a:ext cx="554736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MS-DOS</a:t>
            </a:r>
            <a:br>
              <a:rPr lang="en-US" dirty="0" smtClean="0"/>
            </a:br>
            <a:r>
              <a:rPr lang="en-US" sz="2700" dirty="0" smtClean="0"/>
              <a:t>(Microsoft Disk Operating System)</a:t>
            </a:r>
            <a:endParaRPr lang="en-US" sz="2700" dirty="0"/>
          </a:p>
        </p:txBody>
      </p:sp>
      <p:pic>
        <p:nvPicPr>
          <p:cNvPr id="6" name="Picture 4" descr="Image result for ms d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478" y="1325563"/>
            <a:ext cx="1243522" cy="128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3429000"/>
            <a:ext cx="6096000" cy="89255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  <a:alpha val="60000"/>
                </a:schemeClr>
              </a:gs>
              <a:gs pos="49000">
                <a:schemeClr val="accent6">
                  <a:lumMod val="60000"/>
                  <a:lumOff val="40000"/>
                  <a:alpha val="70000"/>
                </a:schemeClr>
              </a:gs>
              <a:gs pos="100000">
                <a:schemeClr val="accent6">
                  <a:lumMod val="75000"/>
                  <a:alpha val="8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th-TH" sz="2400" dirty="0" smtClean="0">
                <a:solidFill>
                  <a:schemeClr val="bg1"/>
                </a:solidFill>
              </a:rPr>
              <a:t>พัฒนาโดยไมโครซอฟต์ ในปี </a:t>
            </a:r>
            <a:r>
              <a:rPr lang="en-US" sz="2400" dirty="0" smtClean="0">
                <a:solidFill>
                  <a:schemeClr val="bg1"/>
                </a:solidFill>
              </a:rPr>
              <a:t>1980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h-TH" sz="2400" dirty="0" smtClean="0">
                <a:solidFill>
                  <a:schemeClr val="bg1"/>
                </a:solidFill>
              </a:rPr>
              <a:t>ส่วนติดต่อกับผู้ใช้เป็นแบบ </a:t>
            </a:r>
            <a:r>
              <a:rPr lang="en-US" sz="2800" b="1" dirty="0" smtClean="0">
                <a:solidFill>
                  <a:srgbClr val="FFFF00"/>
                </a:solidFill>
              </a:rPr>
              <a:t>Command-Line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0366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windows 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10160"/>
            <a:ext cx="10271760" cy="684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066"/>
            <a:ext cx="10515600" cy="1325563"/>
          </a:xfrm>
        </p:spPr>
        <p:txBody>
          <a:bodyPr/>
          <a:lstStyle/>
          <a:p>
            <a:r>
              <a:rPr lang="en-US" dirty="0" smtClean="0"/>
              <a:t>Windows XP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3429000"/>
            <a:ext cx="5135880" cy="3429000"/>
          </a:xfrm>
        </p:spPr>
        <p:txBody>
          <a:bodyPr>
            <a:normAutofit lnSpcReduction="10000"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วางจำหน่ายเมื่อปี </a:t>
            </a:r>
            <a:r>
              <a:rPr lang="en-US" dirty="0" smtClean="0">
                <a:solidFill>
                  <a:schemeClr val="bg1"/>
                </a:solidFill>
              </a:rPr>
              <a:t>2001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ไมโครซอฟต์หยุดสนับสนุนไปตั้งแต่ปี </a:t>
            </a:r>
            <a:r>
              <a:rPr lang="en-US" dirty="0" smtClean="0">
                <a:solidFill>
                  <a:schemeClr val="bg1"/>
                </a:solidFill>
              </a:rPr>
              <a:t>2014</a:t>
            </a:r>
            <a:endParaRPr lang="th-TH" dirty="0" smtClean="0">
              <a:solidFill>
                <a:schemeClr val="bg1"/>
              </a:solidFill>
            </a:endParaRPr>
          </a:p>
          <a:p>
            <a:r>
              <a:rPr lang="th-TH" dirty="0" smtClean="0">
                <a:solidFill>
                  <a:schemeClr val="bg1"/>
                </a:solidFill>
              </a:rPr>
              <a:t>เป็นระบบปฏิบัติการที่ดีที่สุดตัวหนึ่งของไมโครซอฟต์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เป็นวินโดวส์ที่ออกแบบมาให้เหมาะสมกับยุคอินเทอร์เน็ต        อย่างแท้จริง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4" name="Picture 6" descr="Image result for windows xp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815" y="1476734"/>
            <a:ext cx="2750185" cy="219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86213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indows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200" y="0"/>
            <a:ext cx="3606800" cy="1325563"/>
          </a:xfrm>
        </p:spPr>
        <p:txBody>
          <a:bodyPr/>
          <a:lstStyle/>
          <a:p>
            <a:pPr algn="r"/>
            <a:r>
              <a:rPr lang="en-US" dirty="0" smtClean="0"/>
              <a:t>Windows 7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90640" y="2936240"/>
            <a:ext cx="5801360" cy="346456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70000"/>
                </a:schemeClr>
              </a:gs>
              <a:gs pos="46000">
                <a:schemeClr val="accent1">
                  <a:lumMod val="60000"/>
                  <a:lumOff val="40000"/>
                  <a:alpha val="75000"/>
                </a:schemeClr>
              </a:gs>
              <a:gs pos="100000">
                <a:schemeClr val="accent1">
                  <a:lumMod val="50000"/>
                  <a:alpha val="80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chemeClr val="bg1"/>
                </a:solidFill>
              </a:rPr>
              <a:t>วางจำหน่ายเมื่อปี </a:t>
            </a:r>
            <a:r>
              <a:rPr lang="en-US" dirty="0" smtClean="0">
                <a:solidFill>
                  <a:schemeClr val="bg1"/>
                </a:solidFill>
              </a:rPr>
              <a:t>2009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ไมโครซอฟต์ยืดเวลาสนับสนุนไปสิ้นสุด   ปี </a:t>
            </a:r>
            <a:r>
              <a:rPr lang="en-US" dirty="0" smtClean="0">
                <a:solidFill>
                  <a:schemeClr val="bg1"/>
                </a:solidFill>
              </a:rPr>
              <a:t>2020</a:t>
            </a:r>
            <a:endParaRPr lang="th-TH" dirty="0" smtClean="0">
              <a:solidFill>
                <a:schemeClr val="bg1"/>
              </a:solidFill>
            </a:endParaRPr>
          </a:p>
          <a:p>
            <a:r>
              <a:rPr lang="th-TH" dirty="0" smtClean="0">
                <a:solidFill>
                  <a:schemeClr val="bg1"/>
                </a:solidFill>
              </a:rPr>
              <a:t>เป็นระบบปฏิบัติการที่ใช้งานอย่างแพร่หลายมากที่สุดตัวหนึ่งของไมโครซอฟต์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th-TH" dirty="0" smtClean="0">
              <a:solidFill>
                <a:schemeClr val="bg1"/>
              </a:solidFill>
            </a:endParaRPr>
          </a:p>
          <a:p>
            <a:r>
              <a:rPr lang="th-TH" dirty="0" smtClean="0">
                <a:solidFill>
                  <a:schemeClr val="bg1"/>
                </a:solidFill>
              </a:rPr>
              <a:t>เป็นวินโดวส์ที่ประสบความสำเร็จสูงสุดของไมโครซอฟต์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8833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loud and Boonjot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700</Words>
  <Application>Microsoft Office PowerPoint</Application>
  <PresentationFormat>Widescreen</PresentationFormat>
  <Paragraphs>94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BoonJot</vt:lpstr>
      <vt:lpstr>Cloud</vt:lpstr>
      <vt:lpstr>Courier New</vt:lpstr>
      <vt:lpstr>Office Theme</vt:lpstr>
      <vt:lpstr>บทที่ 2 ซอฟต์แวร์</vt:lpstr>
      <vt:lpstr>องค์ประกอบของระบบคอมพิวเตอร์</vt:lpstr>
      <vt:lpstr>ซอฟต์แวร์คืออะไร?</vt:lpstr>
      <vt:lpstr>ซอฟต์แวร์</vt:lpstr>
      <vt:lpstr>ซอฟต์แวร์ระบบ (System Software)</vt:lpstr>
      <vt:lpstr>ระบบปฏิบัติการบนไมโครคอมพิวเตอร์</vt:lpstr>
      <vt:lpstr>MS-DOS (Microsoft Disk Operating System)</vt:lpstr>
      <vt:lpstr>Windows XP</vt:lpstr>
      <vt:lpstr>Windows 7</vt:lpstr>
      <vt:lpstr>Windows 10</vt:lpstr>
      <vt:lpstr>UNIX</vt:lpstr>
      <vt:lpstr>Linux</vt:lpstr>
      <vt:lpstr>macOS (Macintosh Operating System)</vt:lpstr>
      <vt:lpstr>การติดตั้งและการถอนการติดตั้งโปรแกรม (Install/Uninstall Program)</vt:lpstr>
      <vt:lpstr>การติดตั้งโปรแกรม (Install)</vt:lpstr>
      <vt:lpstr>PowerPoint Presentation</vt:lpstr>
      <vt:lpstr>PowerPoint Presentation</vt:lpstr>
      <vt:lpstr>การถอนการติดตั้งโปรแกรม (Uninstall)</vt:lpstr>
      <vt:lpstr>การดูแลรักษาเครื่องคอมพิวเตอร์เบื้องต้น (Maintenance)</vt:lpstr>
      <vt:lpstr>การทำความสะอาดฮาร์ดดิสก์ (Disk Cleanup)</vt:lpstr>
      <vt:lpstr>PowerPoint Presentation</vt:lpstr>
      <vt:lpstr>การจัดระเบียบข้อมูลบนฮาร์ดดิสก์ (Disk Defragment)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43</cp:revision>
  <dcterms:created xsi:type="dcterms:W3CDTF">2018-12-03T08:00:39Z</dcterms:created>
  <dcterms:modified xsi:type="dcterms:W3CDTF">2018-12-03T16:46:10Z</dcterms:modified>
</cp:coreProperties>
</file>