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82" r:id="rId4"/>
    <p:sldId id="283" r:id="rId5"/>
    <p:sldId id="284" r:id="rId6"/>
    <p:sldId id="285" r:id="rId7"/>
    <p:sldId id="271" r:id="rId8"/>
    <p:sldId id="272" r:id="rId9"/>
    <p:sldId id="273" r:id="rId10"/>
    <p:sldId id="274" r:id="rId11"/>
    <p:sldId id="279" r:id="rId12"/>
    <p:sldId id="286" r:id="rId13"/>
    <p:sldId id="287" r:id="rId14"/>
    <p:sldId id="288" r:id="rId15"/>
    <p:sldId id="289" r:id="rId16"/>
    <p:sldId id="290" r:id="rId17"/>
    <p:sldId id="275" r:id="rId18"/>
    <p:sldId id="276" r:id="rId19"/>
    <p:sldId id="278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6D8E3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0-47F1-9DE2-C354C469AF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0-47F1-9DE2-C354C469AF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00000"/>
                  </a:schemeClr>
                </a:gs>
                <a:gs pos="100000">
                  <a:schemeClr val="accent3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0-47F1-9DE2-C354C469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55268352"/>
        <c:axId val="-1255266720"/>
      </c:barChart>
      <c:catAx>
        <c:axId val="-125526835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6720"/>
        <c:crosses val="autoZero"/>
        <c:auto val="1"/>
        <c:lblAlgn val="ctr"/>
        <c:lblOffset val="100"/>
        <c:noMultiLvlLbl val="0"/>
      </c:catAx>
      <c:valAx>
        <c:axId val="-12552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0594-50E9-4D92-BDD9-40BAFE6E9FEF}" type="datetimeFigureOut">
              <a:rPr lang="th-TH" smtClean="0"/>
              <a:t>11/01/61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9E7F-915F-433C-BA8B-F4874169B1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0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9E7F-915F-433C-BA8B-F4874169B1C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2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70F6219-115D-47F3-ACD3-91D493B5C5DF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38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11/01/61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700053"/>
      </p:ext>
    </p:extLst>
  </p:cSld>
  <p:clrMapOvr>
    <a:masterClrMapping/>
  </p:clrMapOvr>
  <p:transition spd="slow">
    <p:wipe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6FB3-D51F-4910-8E31-A4C36D986CD0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20820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F32-9998-4A2A-A45E-0E22682C8B3C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53517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999781"/>
      </p:ext>
    </p:extLst>
  </p:cSld>
  <p:clrMapOvr>
    <a:masterClrMapping/>
  </p:clrMapOvr>
  <p:transition spd="slow">
    <p:wipe dir="r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010578"/>
      </p:ext>
    </p:extLst>
  </p:cSld>
  <p:clrMapOvr>
    <a:masterClrMapping/>
  </p:clrMapOvr>
  <p:transition spd="slow">
    <p:wipe dir="r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010056"/>
      </p:ext>
    </p:extLst>
  </p:cSld>
  <p:clrMapOvr>
    <a:masterClrMapping/>
  </p:clrMapOvr>
  <p:transition spd="slow">
    <p:wipe dir="r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76BB-8E56-40E6-948C-AAAC35D3AABA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6205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B3AD-C1F9-4371-83BB-512B268A3381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67962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8F58-1E51-4510-90A1-8CF8B032CE6C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01314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CB2E-5900-48CA-9E1A-673F7C5AFC15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17089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B509-8725-40F5-98F1-1659F559E702}" type="datetime1">
              <a:rPr lang="th-TH" smtClean="0"/>
              <a:t>11/01/61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73664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0964-9C21-44E4-88C5-57BA24B90964}" type="datetime1">
              <a:rPr lang="th-TH" smtClean="0"/>
              <a:t>11/01/61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33413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C4F-197A-4663-BBF3-FEAE099881B3}" type="datetime1">
              <a:rPr lang="th-TH" smtClean="0"/>
              <a:t>11/01/61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57391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65DA-7405-4B10-A97C-178922FB9248}" type="datetime1">
              <a:rPr lang="th-TH" smtClean="0"/>
              <a:t>11/01/61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36091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977-2B96-46C9-B0BB-44BCFE97C795}" type="datetime1">
              <a:rPr lang="th-TH" smtClean="0"/>
              <a:t>11/01/61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53667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4B0-6D8A-4666-9A48-309D4EAB126D}" type="datetime1">
              <a:rPr lang="th-TH" smtClean="0"/>
              <a:t>11/01/61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0638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5E8FD-D8BE-4FE1-8E4B-47A2AEF4D5D2}" type="datetime1">
              <a:rPr lang="th-TH" smtClean="0"/>
              <a:t>11/01/61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857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wipe dir="r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1229360"/>
            <a:ext cx="9486900" cy="354802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6FF66"/>
                </a:solidFill>
              </a:rPr>
              <a:t>Lab </a:t>
            </a:r>
            <a:r>
              <a:rPr lang="en-US" sz="5400" b="1" dirty="0" smtClean="0">
                <a:solidFill>
                  <a:srgbClr val="66FF66"/>
                </a:solidFill>
              </a:rPr>
              <a:t>0</a:t>
            </a:r>
            <a:r>
              <a:rPr lang="en-US" sz="5400" b="1" dirty="0">
                <a:solidFill>
                  <a:srgbClr val="66FF66"/>
                </a:solidFill>
              </a:rPr>
              <a:t>5</a:t>
            </a:r>
            <a:r>
              <a:rPr lang="en-US" sz="5400" b="1" dirty="0" smtClean="0">
                <a:solidFill>
                  <a:srgbClr val="66FF66"/>
                </a:solidFill>
              </a:rPr>
              <a:t> </a:t>
            </a:r>
            <a:r>
              <a:rPr lang="en-US" sz="5400" b="1" dirty="0">
                <a:solidFill>
                  <a:srgbClr val="66FF66"/>
                </a:solidFill>
              </a:rPr>
              <a:t>: Microsoft Excel </a:t>
            </a:r>
            <a:r>
              <a:rPr lang="en-US" sz="5400" b="1" dirty="0" smtClean="0">
                <a:solidFill>
                  <a:srgbClr val="66FF66"/>
                </a:solidFill>
              </a:rPr>
              <a:t>(Part3)</a:t>
            </a:r>
            <a:r>
              <a:rPr lang="en-US" sz="4400" dirty="0">
                <a:solidFill>
                  <a:srgbClr val="66FF66"/>
                </a:solidFill>
              </a:rPr>
              <a:t/>
            </a:r>
            <a:br>
              <a:rPr lang="en-US" sz="4400" dirty="0">
                <a:solidFill>
                  <a:srgbClr val="66FF66"/>
                </a:solidFill>
              </a:rPr>
            </a:br>
            <a:r>
              <a:rPr lang="th-TH" sz="4400" dirty="0" err="1">
                <a:solidFill>
                  <a:srgbClr val="66FF66"/>
                </a:solidFill>
              </a:rPr>
              <a:t>พท</a:t>
            </a:r>
            <a:r>
              <a:rPr lang="th-TH" sz="4400" dirty="0">
                <a:solidFill>
                  <a:srgbClr val="66FF66"/>
                </a:solidFill>
              </a:rPr>
              <a:t> </a:t>
            </a:r>
            <a:r>
              <a:rPr lang="en-US" sz="4400" dirty="0">
                <a:solidFill>
                  <a:srgbClr val="66FF66"/>
                </a:solidFill>
              </a:rPr>
              <a:t>260 </a:t>
            </a:r>
            <a:r>
              <a:rPr lang="th-TH" sz="4400" i="1" dirty="0">
                <a:solidFill>
                  <a:srgbClr val="66FF66"/>
                </a:solidFill>
              </a:rPr>
              <a:t>เทคโนโลยีสารสนเทศและการสื่อสารทางการท่องเที่ยว</a:t>
            </a:r>
            <a:endParaRPr lang="th-TH" sz="4400" dirty="0">
              <a:solidFill>
                <a:srgbClr val="66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90159"/>
            <a:ext cx="8915399" cy="1467803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อาจารย์อภิพงศ์  </a:t>
            </a:r>
            <a:r>
              <a:rPr lang="th-TH" sz="2800" dirty="0" err="1">
                <a:solidFill>
                  <a:schemeClr val="tx1">
                    <a:lumMod val="95000"/>
                  </a:schemeClr>
                </a:solidFill>
              </a:rPr>
              <a:t>ปิง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ยศ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apipong.ping@gmail.com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th-TH" sz="2400" dirty="0"/>
          </a:p>
        </p:txBody>
      </p:sp>
      <p:pic>
        <p:nvPicPr>
          <p:cNvPr id="4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8" y="175894"/>
            <a:ext cx="1933675" cy="18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81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1" y="71214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องค์ประกอบของกราฟ</a:t>
            </a:r>
            <a:endParaRPr lang="th-TH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91317"/>
              </p:ext>
            </p:extLst>
          </p:nvPr>
        </p:nvGraphicFramePr>
        <p:xfrm>
          <a:off x="1502883" y="2133599"/>
          <a:ext cx="10271442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10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886450" y="2261807"/>
            <a:ext cx="2050541" cy="32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292341" y="970344"/>
            <a:ext cx="2366009" cy="853440"/>
          </a:xfrm>
          <a:prstGeom prst="borderCallout1">
            <a:avLst>
              <a:gd name="adj1" fmla="val 102076"/>
              <a:gd name="adj2" fmla="val 49095"/>
              <a:gd name="adj3" fmla="val 152364"/>
              <a:gd name="adj4" fmla="val 1031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ชื่อกราฟ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8774" y="3284094"/>
            <a:ext cx="408301" cy="125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1" name="Line Callout 1 10"/>
          <p:cNvSpPr/>
          <p:nvPr/>
        </p:nvSpPr>
        <p:spPr>
          <a:xfrm>
            <a:off x="441083" y="1673467"/>
            <a:ext cx="2063773" cy="819873"/>
          </a:xfrm>
          <a:prstGeom prst="borderCallout1">
            <a:avLst>
              <a:gd name="adj1" fmla="val 102076"/>
              <a:gd name="adj2" fmla="val 49095"/>
              <a:gd name="adj3" fmla="val 195930"/>
              <a:gd name="adj4" fmla="val 65002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ชื่อแกน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7714" y="2591116"/>
            <a:ext cx="285751" cy="27430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3" name="Line Callout 1 12"/>
          <p:cNvSpPr/>
          <p:nvPr/>
        </p:nvSpPr>
        <p:spPr>
          <a:xfrm>
            <a:off x="260332" y="5565713"/>
            <a:ext cx="2063773" cy="1120837"/>
          </a:xfrm>
          <a:prstGeom prst="borderCallout1">
            <a:avLst>
              <a:gd name="adj1" fmla="val -2483"/>
              <a:gd name="adj2" fmla="val 46326"/>
              <a:gd name="adj3" fmla="val -48396"/>
              <a:gd name="adj4" fmla="val 8023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แกนตั้ง </a:t>
            </a:r>
            <a:r>
              <a:rPr lang="en-US" sz="2400" dirty="0" smtClean="0">
                <a:solidFill>
                  <a:schemeClr val="tx1"/>
                </a:solidFill>
              </a:rPr>
              <a:t>(Vertical Axis)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005" y="5011998"/>
            <a:ext cx="8764606" cy="4055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ine Callout 1 14"/>
          <p:cNvSpPr/>
          <p:nvPr/>
        </p:nvSpPr>
        <p:spPr>
          <a:xfrm>
            <a:off x="9929812" y="5829300"/>
            <a:ext cx="2063773" cy="922277"/>
          </a:xfrm>
          <a:prstGeom prst="borderCallout1">
            <a:avLst>
              <a:gd name="adj1" fmla="val -2483"/>
              <a:gd name="adj2" fmla="val 46326"/>
              <a:gd name="adj3" fmla="val -46982"/>
              <a:gd name="adj4" fmla="val 15926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แกนนอน </a:t>
            </a:r>
            <a:r>
              <a:rPr lang="en-US" sz="2000" dirty="0" smtClean="0">
                <a:solidFill>
                  <a:schemeClr val="tx1"/>
                </a:solidFill>
              </a:rPr>
              <a:t>(Horizontal Axis)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5680" y="5980939"/>
            <a:ext cx="3911599" cy="4423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Line Callout 1 17"/>
          <p:cNvSpPr/>
          <p:nvPr/>
        </p:nvSpPr>
        <p:spPr>
          <a:xfrm>
            <a:off x="2562657" y="5839884"/>
            <a:ext cx="1646496" cy="817031"/>
          </a:xfrm>
          <a:prstGeom prst="borderCallout1">
            <a:avLst>
              <a:gd name="adj1" fmla="val 51727"/>
              <a:gd name="adj2" fmla="val 99259"/>
              <a:gd name="adj3" fmla="val 41309"/>
              <a:gd name="adj4" fmla="val 13943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คำอธิบายกราฟ </a:t>
            </a:r>
            <a:r>
              <a:rPr lang="en-US" dirty="0" smtClean="0">
                <a:solidFill>
                  <a:schemeClr val="tx1"/>
                </a:solidFill>
              </a:rPr>
              <a:t>(Legend)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4104" y="2803716"/>
            <a:ext cx="9180507" cy="21670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1 19"/>
          <p:cNvSpPr/>
          <p:nvPr/>
        </p:nvSpPr>
        <p:spPr>
          <a:xfrm>
            <a:off x="9929812" y="1484470"/>
            <a:ext cx="2063773" cy="922277"/>
          </a:xfrm>
          <a:prstGeom prst="borderCallout1">
            <a:avLst>
              <a:gd name="adj1" fmla="val 99761"/>
              <a:gd name="adj2" fmla="val 52557"/>
              <a:gd name="adj3" fmla="val 142565"/>
              <a:gd name="adj4" fmla="val -492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พื้นที่ลงกราฟ</a:t>
            </a:r>
            <a:r>
              <a:rPr lang="en-US" sz="2000" dirty="0" smtClean="0">
                <a:solidFill>
                  <a:schemeClr val="tx1"/>
                </a:solidFill>
              </a:rPr>
              <a:t>                (Plot Area)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9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ประเภทของกราฟที่ใช้งานบ่อย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11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71369"/>
              </p:ext>
            </p:extLst>
          </p:nvPr>
        </p:nvGraphicFramePr>
        <p:xfrm>
          <a:off x="0" y="1141796"/>
          <a:ext cx="12191999" cy="57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3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ประเภทกราฟ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การใช้งาน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 </a:t>
                      </a:r>
                      <a:r>
                        <a:rPr lang="en-US" sz="2800" dirty="0" smtClean="0"/>
                        <a:t>(Column) 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แสดงแท่งกราฟในแนวตั้ง ใช้ในการเทียบข้อมูลแต่ละตัวแปร แกนตั้งแสดงค่าข้อมูล แกนนอนแสดงชุดข้อมูล</a:t>
                      </a: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กราฟแท่งแนวนอน </a:t>
                      </a:r>
                      <a:r>
                        <a:rPr lang="en-US" sz="2800" dirty="0" smtClean="0"/>
                        <a:t>(Bar)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ใช้เปรียบเทียบข้อมูลแต่ละตัวแปร แกนจะตรงข้ามกับกราฟแท่งแนวตั้ง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7708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กราฟเส้น </a:t>
                      </a:r>
                      <a:r>
                        <a:rPr lang="en-US" sz="2800" dirty="0" smtClean="0"/>
                        <a:t>(Line)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แสดงแนวโน้มการเปลี่ยนแปลงของข้อมูล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พายกราฟ </a:t>
                      </a:r>
                      <a:r>
                        <a:rPr lang="en-US" sz="2800" dirty="0" smtClean="0"/>
                        <a:t>(Pie)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เป็นกราฟวงกลม</a:t>
                      </a:r>
                      <a:r>
                        <a:rPr lang="th-TH" sz="2800" baseline="0" dirty="0" smtClean="0"/>
                        <a:t> แสดงข้อมูลเปรียบเทียบกับผลรวมทั้งหมด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 </a:t>
                      </a:r>
                      <a:r>
                        <a:rPr lang="en-US" sz="2800" dirty="0" smtClean="0"/>
                        <a:t>Scatter </a:t>
                      </a:r>
                      <a:r>
                        <a:rPr lang="th-TH" sz="2800" dirty="0" smtClean="0"/>
                        <a:t>หรือ </a:t>
                      </a:r>
                      <a:r>
                        <a:rPr lang="en-US" sz="2800" dirty="0" smtClean="0"/>
                        <a:t>XY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ใช้แสดงความสัมพันธ์ระหว่างเลขจำนวนหลายๆชุดข้อมูล</a:t>
                      </a:r>
                      <a:r>
                        <a:rPr lang="th-TH" sz="2800" baseline="0" dirty="0" smtClean="0"/>
                        <a:t> ปกติจะใช้ทางคณิตศาสตร์ วิทยาศาสตร์ และวิศวกรรมศาสตร์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0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12</a:t>
            </a:fld>
            <a:endParaRPr lang="th-TH"/>
          </a:p>
        </p:txBody>
      </p:sp>
      <p:pic>
        <p:nvPicPr>
          <p:cNvPr id="1026" name="Picture 2" descr="Image result for colum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4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COLUMN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303749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13</a:t>
            </a:fld>
            <a:endParaRPr lang="th-TH"/>
          </a:p>
        </p:txBody>
      </p:sp>
      <p:pic>
        <p:nvPicPr>
          <p:cNvPr id="2050" name="Picture 2" descr="Image result for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7361" y="0"/>
            <a:ext cx="15646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BAR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5392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14</a:t>
            </a:fld>
            <a:endParaRPr lang="th-TH"/>
          </a:p>
        </p:txBody>
      </p:sp>
      <p:pic>
        <p:nvPicPr>
          <p:cNvPr id="3074" name="Picture 2" descr="Image result for lin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035223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15</a:t>
            </a:fld>
            <a:endParaRPr lang="th-TH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3360" cy="68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PIE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089455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16</a:t>
            </a:fld>
            <a:endParaRPr lang="th-TH"/>
          </a:p>
        </p:txBody>
      </p:sp>
      <p:pic>
        <p:nvPicPr>
          <p:cNvPr id="5122" name="Picture 2" descr="Image result for scatte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SCATTER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271709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606326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การสร้างกราฟ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71638"/>
            <a:ext cx="10234612" cy="423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แดรกเมาส์ครอบพื้นที่ตารางที่ต้องการสร้างกราฟ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คลิก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</a:t>
            </a:r>
            <a:r>
              <a:rPr lang="en-US" sz="3600" dirty="0" smtClean="0"/>
              <a:t>Insert </a:t>
            </a:r>
            <a:endParaRPr lang="th-TH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เลือกประเภทของกราฟ หรืออาจเลือก กราฟที่แนะนำ (</a:t>
            </a:r>
            <a:r>
              <a:rPr lang="en-US" sz="3600" dirty="0" smtClean="0"/>
              <a:t>Recommended Chart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 smtClean="0"/>
              <a:t>ก็ได้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 กราฟที่เลือกจะถูกสร้างขึ้นมา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237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73" y="75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ตัวอย่างกราฟ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" r="46008" b="28656"/>
          <a:stretch/>
        </p:blipFill>
        <p:spPr>
          <a:xfrm>
            <a:off x="1499454" y="980186"/>
            <a:ext cx="8238181" cy="580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128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2133600"/>
            <a:ext cx="10539412" cy="4222230"/>
          </a:xfrm>
        </p:spPr>
        <p:txBody>
          <a:bodyPr anchor="t">
            <a:normAutofit/>
          </a:bodyPr>
          <a:lstStyle/>
          <a:p>
            <a:r>
              <a:rPr lang="th-TH" sz="4000" dirty="0" smtClean="0"/>
              <a:t>สามารถปรับแต่งได้ทุกส่วนของกราฟที่</a:t>
            </a:r>
            <a:r>
              <a:rPr lang="th-TH" sz="4000" dirty="0" err="1" smtClean="0"/>
              <a:t>แท็บ</a:t>
            </a:r>
            <a:r>
              <a:rPr lang="th-TH" sz="4000" dirty="0" smtClean="0"/>
              <a:t> </a:t>
            </a:r>
            <a:r>
              <a:rPr lang="en-US" sz="4000" dirty="0" smtClean="0"/>
              <a:t>Design </a:t>
            </a:r>
            <a:r>
              <a:rPr lang="th-TH" sz="4000" dirty="0" smtClean="0"/>
              <a:t>และ </a:t>
            </a:r>
            <a:r>
              <a:rPr lang="en-US" sz="4000" dirty="0" smtClean="0"/>
              <a:t>Format</a:t>
            </a:r>
          </a:p>
          <a:p>
            <a:r>
              <a:rPr lang="th-TH" sz="4000" dirty="0" smtClean="0"/>
              <a:t>ปกติจะปรับแต่ง เพิ่ม</a:t>
            </a:r>
            <a:r>
              <a:rPr lang="en-US" sz="4000" dirty="0" smtClean="0"/>
              <a:t>-</a:t>
            </a:r>
            <a:r>
              <a:rPr lang="th-TH" sz="4000" dirty="0" smtClean="0"/>
              <a:t>ลด ส่วนประกอบของกราฟที่แท็บ </a:t>
            </a:r>
            <a:r>
              <a:rPr lang="en-US" sz="4000" dirty="0" smtClean="0"/>
              <a:t>Design</a:t>
            </a:r>
            <a:r>
              <a:rPr lang="th-TH" sz="4000" dirty="0" smtClean="0"/>
              <a:t> ที่เมนู </a:t>
            </a:r>
            <a:r>
              <a:rPr lang="en-US" sz="4000" dirty="0" smtClean="0"/>
              <a:t>Add Chart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244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3"/>
            <a:ext cx="12172949" cy="1456267"/>
          </a:xfrm>
          <a:solidFill>
            <a:srgbClr val="6D8E37">
              <a:alpha val="65098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564" y="1803400"/>
            <a:ext cx="6821819" cy="5054600"/>
          </a:xfrm>
          <a:solidFill>
            <a:srgbClr val="A6A6A6">
              <a:alpha val="80000"/>
            </a:srgb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ฟังก์ชันพื้นฐานใน </a:t>
            </a:r>
            <a:r>
              <a:rPr lang="en-US" sz="4000" dirty="0" smtClean="0"/>
              <a:t>Excel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การสร้างกราฟ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331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bmit you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0"/>
            <a:ext cx="9083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0373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>
                <a:solidFill>
                  <a:srgbClr val="FFFF00"/>
                </a:solidFill>
              </a:rPr>
              <a:t>IF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00973"/>
          </a:xfrm>
        </p:spPr>
        <p:txBody>
          <a:bodyPr anchor="t">
            <a:normAutofit/>
          </a:bodyPr>
          <a:lstStyle/>
          <a:p>
            <a:r>
              <a:rPr lang="th-TH" sz="3600" dirty="0" smtClean="0"/>
              <a:t>เป็นฟังก์ชันสำหรับตรวจสอบเงื่อนไขของข้อมูลว่า  ถ้าหากข้อมูลเป็นจริงหรือเท็จ จะเกิดผลลัพธ์อะไรขึ้น</a:t>
            </a:r>
          </a:p>
          <a:p>
            <a:r>
              <a:rPr lang="th-TH" sz="3600" dirty="0" smtClean="0"/>
              <a:t>เช่น ถ้าคะแนนต่ำกว่า </a:t>
            </a:r>
            <a:r>
              <a:rPr lang="en-US" sz="3600" dirty="0" smtClean="0"/>
              <a:t>50</a:t>
            </a:r>
            <a:r>
              <a:rPr lang="th-TH" sz="3600" dirty="0" smtClean="0"/>
              <a:t> </a:t>
            </a:r>
            <a:r>
              <a:rPr lang="en-US" sz="3600" dirty="0" smtClean="0"/>
              <a:t>= </a:t>
            </a:r>
            <a:r>
              <a:rPr lang="th-TH" sz="3600" dirty="0" smtClean="0"/>
              <a:t>“ไม่ผ่าน”,          			คะแนนมากกว่าหรือเท่ากับ </a:t>
            </a:r>
            <a:r>
              <a:rPr lang="en-US" sz="3600" dirty="0" smtClean="0"/>
              <a:t>50 = </a:t>
            </a:r>
            <a:r>
              <a:rPr lang="th-TH" sz="3600" dirty="0" smtClean="0"/>
              <a:t>“ผ่าน”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= IF(</a:t>
            </a:r>
            <a:r>
              <a:rPr lang="th-TH" sz="3200" dirty="0" smtClean="0">
                <a:solidFill>
                  <a:srgbClr val="FFFF00"/>
                </a:solidFill>
              </a:rPr>
              <a:t>เงื่อนไข,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th-TH" sz="3200" dirty="0" smtClean="0">
                <a:solidFill>
                  <a:srgbClr val="FFFF00"/>
                </a:solidFill>
              </a:rPr>
              <a:t>ผลลัพธ์เมื่อเป็นจริง,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th-TH" sz="3200" dirty="0" smtClean="0">
                <a:solidFill>
                  <a:srgbClr val="FFFF00"/>
                </a:solidFill>
              </a:rPr>
              <a:t>ผลลัพธ์เมื่อเป็นเท็จ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th-TH" sz="3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Example : =(“A1&gt;=50”, “</a:t>
            </a:r>
            <a:r>
              <a:rPr lang="th-TH" sz="3600" dirty="0" smtClean="0">
                <a:solidFill>
                  <a:srgbClr val="FFFF00"/>
                </a:solidFill>
              </a:rPr>
              <a:t>ผ่าน</a:t>
            </a:r>
            <a:r>
              <a:rPr lang="en-US" sz="3600" dirty="0" smtClean="0">
                <a:solidFill>
                  <a:srgbClr val="FFFF00"/>
                </a:solidFill>
              </a:rPr>
              <a:t>”</a:t>
            </a:r>
            <a:r>
              <a:rPr lang="th-TH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“</a:t>
            </a:r>
            <a:r>
              <a:rPr lang="th-TH" sz="3600" dirty="0" smtClean="0">
                <a:solidFill>
                  <a:srgbClr val="FFFF00"/>
                </a:solidFill>
              </a:rPr>
              <a:t>ไม่ผ่าน</a:t>
            </a:r>
            <a:r>
              <a:rPr lang="en-US" sz="3600" dirty="0" smtClean="0">
                <a:solidFill>
                  <a:srgbClr val="FFFF00"/>
                </a:solidFill>
              </a:rPr>
              <a:t>”)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91864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ตัวอย่างการใช้ฟังก์ชัน </a:t>
            </a:r>
            <a:r>
              <a:rPr lang="en-US" b="1" dirty="0" smtClean="0"/>
              <a:t>IF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6" y="1673935"/>
            <a:ext cx="8482097" cy="51840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5669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>
                <a:solidFill>
                  <a:srgbClr val="FFFF00"/>
                </a:solidFill>
              </a:rPr>
              <a:t>VLOOKUP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200" dirty="0" smtClean="0"/>
              <a:t>เป็นฟังก์ชันที่ไว้เทียบค่าในตาราง นิยมนำมาใช้ในโปรแกรมตัดเกรด</a:t>
            </a:r>
          </a:p>
          <a:p>
            <a:pPr marL="457200" lvl="1" indent="0"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FFFF00"/>
                </a:solidFill>
              </a:rPr>
              <a:t>= VLOOKUP(</a:t>
            </a:r>
            <a:r>
              <a:rPr lang="th-TH" sz="3000" dirty="0" smtClean="0">
                <a:solidFill>
                  <a:srgbClr val="FFFF00"/>
                </a:solidFill>
              </a:rPr>
              <a:t>ค่าที่จะเทียบ</a:t>
            </a:r>
            <a:r>
              <a:rPr lang="en-US" sz="3000" dirty="0" smtClean="0">
                <a:solidFill>
                  <a:srgbClr val="FFFF00"/>
                </a:solidFill>
              </a:rPr>
              <a:t>, </a:t>
            </a:r>
            <a:r>
              <a:rPr lang="th-TH" sz="3000" dirty="0" smtClean="0">
                <a:solidFill>
                  <a:srgbClr val="FFFF00"/>
                </a:solidFill>
              </a:rPr>
              <a:t>ตารางเทียบ, </a:t>
            </a:r>
            <a:r>
              <a:rPr lang="en-US" sz="3000" dirty="0" smtClean="0">
                <a:solidFill>
                  <a:srgbClr val="FFFF00"/>
                </a:solidFill>
              </a:rPr>
              <a:t>col index, [range])</a:t>
            </a:r>
          </a:p>
          <a:p>
            <a:pPr lvl="1"/>
            <a:r>
              <a:rPr lang="th-TH" sz="3000" dirty="0" smtClean="0">
                <a:solidFill>
                  <a:schemeClr val="tx1">
                    <a:lumMod val="85000"/>
                  </a:schemeClr>
                </a:solidFill>
              </a:rPr>
              <a:t>ตารางเทียบควรจะเรียงจาก</a:t>
            </a:r>
            <a:r>
              <a:rPr lang="th-TH" sz="3000" b="1" dirty="0" smtClean="0"/>
              <a:t>น้อยไปหามาก</a:t>
            </a:r>
          </a:p>
          <a:p>
            <a:pPr lvl="1"/>
            <a:r>
              <a:rPr lang="en-US" sz="3000" dirty="0" smtClean="0">
                <a:solidFill>
                  <a:schemeClr val="tx1">
                    <a:lumMod val="85000"/>
                  </a:schemeClr>
                </a:solidFill>
              </a:rPr>
              <a:t>col index : </a:t>
            </a:r>
            <a:r>
              <a:rPr lang="th-TH" sz="3000" dirty="0" smtClean="0">
                <a:solidFill>
                  <a:schemeClr val="tx1">
                    <a:lumMod val="85000"/>
                  </a:schemeClr>
                </a:solidFill>
              </a:rPr>
              <a:t>ตำแหน่งคอลัมน์ของค่าที่ต้องการในตารางเทียบ</a:t>
            </a:r>
          </a:p>
          <a:p>
            <a:pPr lvl="1"/>
            <a:r>
              <a:rPr lang="en-US" sz="3000" dirty="0" smtClean="0">
                <a:solidFill>
                  <a:schemeClr val="tx1">
                    <a:lumMod val="85000"/>
                  </a:schemeClr>
                </a:solidFill>
              </a:rPr>
              <a:t>range : range lookup </a:t>
            </a:r>
            <a:r>
              <a:rPr lang="th-TH" sz="3000" dirty="0" smtClean="0">
                <a:solidFill>
                  <a:schemeClr val="tx1">
                    <a:lumMod val="85000"/>
                  </a:schemeClr>
                </a:solidFill>
              </a:rPr>
              <a:t>ปกติจะไม่กรอกลงไป</a:t>
            </a:r>
            <a:endParaRPr lang="en-US" sz="3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76199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/>
          <a:lstStyle/>
          <a:p>
            <a:r>
              <a:rPr lang="th-TH" b="1" dirty="0"/>
              <a:t>ตัวอย่างการใช้ฟังก์ชัน </a:t>
            </a:r>
            <a:r>
              <a:rPr lang="en-US" b="1" dirty="0" smtClean="0">
                <a:solidFill>
                  <a:srgbClr val="FFFF00"/>
                </a:solidFill>
              </a:rPr>
              <a:t>VLOOKUP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6</a:t>
            </a:fld>
            <a:endParaRPr lang="th-TH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37" y="1076961"/>
            <a:ext cx="8391831" cy="5781040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6177280" y="3923329"/>
            <a:ext cx="6014720" cy="914400"/>
          </a:xfrm>
          <a:prstGeom prst="borderCallout2">
            <a:avLst>
              <a:gd name="adj1" fmla="val 48750"/>
              <a:gd name="adj2" fmla="val -486"/>
              <a:gd name="adj3" fmla="val -85694"/>
              <a:gd name="adj4" fmla="val -5166"/>
              <a:gd name="adj5" fmla="val -179723"/>
              <a:gd name="adj6" fmla="val -16138"/>
            </a:avLst>
          </a:prstGeom>
          <a:ln w="38100">
            <a:headEnd type="diamond" w="med" len="med"/>
            <a:tailEnd type="diamond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=VLOOKUP(B24, $F$25:$G$29, 2)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1514" y="4919009"/>
            <a:ext cx="6441440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ความหมาย</a:t>
            </a: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lookup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เซลล์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B24 </a:t>
            </a: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เทียบกับตารางในเซลล์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F25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ถึง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G29 </a:t>
            </a:r>
            <a:endParaRPr lang="th-TH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ล็อคแถวและคอลัมน์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th-TH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แสดงค่าในคอลัมน์ที่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2 </a:t>
            </a:r>
            <a:r>
              <a:rPr lang="th-TH" sz="2400" dirty="0" smtClean="0">
                <a:solidFill>
                  <a:schemeClr val="tx1">
                    <a:lumMod val="95000"/>
                  </a:schemeClr>
                </a:solidFill>
              </a:rPr>
              <a:t>ของตารางเทียบเกณฑ์คะแนน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70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>
                <a:solidFill>
                  <a:srgbClr val="FFFF00"/>
                </a:solidFill>
              </a:rPr>
              <a:t>COUNTIF</a:t>
            </a:r>
            <a:endParaRPr lang="th-TH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" y="1905000"/>
            <a:ext cx="11187748" cy="40062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ใช้นับเฉพาะข้อมูลที่ตรงตามเงื่อนไข เช่น ให้นับเฉพาะข้อมูลที่เท่ากับ </a:t>
            </a:r>
            <a:r>
              <a:rPr lang="en-US" sz="4000" dirty="0" smtClean="0"/>
              <a:t>1 </a:t>
            </a:r>
            <a:r>
              <a:rPr lang="th-TH" sz="4000" dirty="0" smtClean="0"/>
              <a:t>หรือนับเฉพาะข้อมูลที่มีค่ามากกว่าหรือเท่ากับ </a:t>
            </a:r>
            <a:r>
              <a:rPr lang="en-US" sz="4000" dirty="0" smtClean="0"/>
              <a:t>50 </a:t>
            </a:r>
            <a:r>
              <a:rPr lang="th-TH" sz="4000" dirty="0" smtClean="0"/>
              <a:t>เป็นต้น</a:t>
            </a:r>
          </a:p>
          <a:p>
            <a:pPr lvl="1"/>
            <a:r>
              <a:rPr lang="en-US" sz="2800" dirty="0" smtClean="0"/>
              <a:t>= COUNTIF(</a:t>
            </a:r>
            <a:r>
              <a:rPr lang="th-TH" sz="2800" dirty="0" smtClean="0"/>
              <a:t>ขอบเขตข้อมูล,เงื่อนไขที่จะนับ</a:t>
            </a:r>
            <a:r>
              <a:rPr lang="en-US" sz="2800" dirty="0" smtClean="0"/>
              <a:t>)</a:t>
            </a:r>
          </a:p>
          <a:p>
            <a:pPr lvl="1"/>
            <a:r>
              <a:rPr lang="th-TH" sz="2800" dirty="0" smtClean="0"/>
              <a:t>เช่น </a:t>
            </a:r>
            <a:r>
              <a:rPr lang="en-US" sz="2800" dirty="0" smtClean="0"/>
              <a:t>COUNTIF(A1:A10, “1”) </a:t>
            </a:r>
            <a:r>
              <a:rPr lang="th-TH" sz="2800" dirty="0" smtClean="0"/>
              <a:t>หรือ </a:t>
            </a:r>
            <a:r>
              <a:rPr lang="en-US" sz="2800" dirty="0" smtClean="0"/>
              <a:t>COUNTIF(B1:B10</a:t>
            </a:r>
            <a:r>
              <a:rPr lang="en-US" sz="2800" dirty="0"/>
              <a:t>, </a:t>
            </a:r>
            <a:r>
              <a:rPr lang="en-US" sz="2800" dirty="0" smtClean="0"/>
              <a:t>“&gt;=50”) 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992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COUNTIF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8</a:t>
            </a:fld>
            <a:endParaRPr lang="th-TH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" y="1216569"/>
            <a:ext cx="8692020" cy="5645751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7548880" y="2500929"/>
            <a:ext cx="5019040" cy="914400"/>
          </a:xfrm>
          <a:prstGeom prst="borderCallout2">
            <a:avLst>
              <a:gd name="adj1" fmla="val 106528"/>
              <a:gd name="adj2" fmla="val 51336"/>
              <a:gd name="adj3" fmla="val 267639"/>
              <a:gd name="adj4" fmla="val 45441"/>
              <a:gd name="adj5" fmla="val 268054"/>
              <a:gd name="adj6" fmla="val 20299"/>
            </a:avLst>
          </a:prstGeom>
          <a:ln w="38100">
            <a:headEnd type="diamond" w="med" len="med"/>
            <a:tailEnd type="diamond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=</a:t>
            </a:r>
            <a:r>
              <a:rPr lang="en-US" sz="2400" dirty="0"/>
              <a:t>COUNTIF($C$24:$C$38</a:t>
            </a:r>
            <a:r>
              <a:rPr lang="en-US" sz="2400" dirty="0" smtClean="0"/>
              <a:t>, F33</a:t>
            </a:r>
            <a:r>
              <a:rPr lang="en-US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2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</a:rPr>
              <a:t>การสร้างกราฟ </a:t>
            </a:r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</a:rPr>
              <a:t>Chart)</a:t>
            </a:r>
            <a:endParaRPr lang="th-TH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เอกสารที่เกี่ยวข้องกับตัวเลขและข้อมูล มักต้องมีกราฟมาเกี่ยวข้องเสมอ </a:t>
            </a:r>
            <a:endParaRPr lang="en-US" sz="3600" dirty="0" smtClean="0"/>
          </a:p>
          <a:p>
            <a:r>
              <a:rPr lang="th-TH" sz="3600" dirty="0" smtClean="0"/>
              <a:t>เพราะกราฟเป็นสัญลักษณ์ภาพ ที่ช่วยให้สามารถวิเคราะห์หรือเปรียบเทียบข้อมูลได้ง่ายกว่าตัวเลข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9</a:t>
            </a:fld>
            <a:endParaRPr lang="th-TH"/>
          </a:p>
        </p:txBody>
      </p:sp>
      <p:pic>
        <p:nvPicPr>
          <p:cNvPr id="3074" name="Picture 2" descr="Image result for ch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8290560" y="-1"/>
            <a:ext cx="3901440" cy="27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53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932</TotalTime>
  <Words>475</Words>
  <Application>Microsoft Office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BoonJot</vt:lpstr>
      <vt:lpstr>Calibri</vt:lpstr>
      <vt:lpstr>Cloud</vt:lpstr>
      <vt:lpstr>Cordia New</vt:lpstr>
      <vt:lpstr>Celestial</vt:lpstr>
      <vt:lpstr>Lab 05 : Microsoft Excel (Part3) พท 260 เทคโนโลยีสารสนเทศและการสื่อสารทางการท่องเที่ยว</vt:lpstr>
      <vt:lpstr>Outline</vt:lpstr>
      <vt:lpstr>แนะนำฟังก์ชัน : IF</vt:lpstr>
      <vt:lpstr>ตัวอย่างการใช้ฟังก์ชัน IF</vt:lpstr>
      <vt:lpstr>แนะนำฟังก์ชัน : VLOOKUP</vt:lpstr>
      <vt:lpstr>ตัวอย่างการใช้ฟังก์ชัน VLOOKUP</vt:lpstr>
      <vt:lpstr>แนะนำฟังก์ชัน : COUNTIF</vt:lpstr>
      <vt:lpstr>ตัวอย่างการใช้ฟังก์ชัน COUNTIF</vt:lpstr>
      <vt:lpstr>การสร้างกราฟ (Chart)</vt:lpstr>
      <vt:lpstr>องค์ประกอบของกราฟ</vt:lpstr>
      <vt:lpstr>ประเภทของกราฟที่ใช้งานบ่อย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การสร้างกราฟ</vt:lpstr>
      <vt:lpstr>ตัวอย่างกราฟ</vt:lpstr>
      <vt:lpstr>การปรับแต่งกราฟ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102</cp:revision>
  <dcterms:created xsi:type="dcterms:W3CDTF">2015-02-23T02:04:28Z</dcterms:created>
  <dcterms:modified xsi:type="dcterms:W3CDTF">2018-01-11T09:11:50Z</dcterms:modified>
</cp:coreProperties>
</file>