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1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9" r:id="rId15"/>
    <p:sldId id="280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79267-FF0E-427F-95E0-B80471DF2385}" type="datetimeFigureOut">
              <a:rPr lang="th-TH" smtClean="0"/>
              <a:t>14/12/60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FB4A4-B75B-4496-95FA-53CB6A4EF6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22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FB4A4-B75B-4496-95FA-53CB6A4EF64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546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FB4A4-B75B-4496-95FA-53CB6A4EF64C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44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2E3873C-0769-4A93-9281-639E96350904}" type="datetime1">
              <a:rPr lang="th-TH" smtClean="0"/>
              <a:t>14/12/60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8060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DAB-A012-4EE6-822C-AECEA42BB3C2}" type="datetime1">
              <a:rPr lang="th-TH" smtClean="0"/>
              <a:t>14/12/60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9219059"/>
      </p:ext>
    </p:extLst>
  </p:cSld>
  <p:clrMapOvr>
    <a:masterClrMapping/>
  </p:clrMapOvr>
  <p:transition spd="slow">
    <p:wipe dir="d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DAB-A012-4EE6-822C-AECEA42BB3C2}" type="datetime1">
              <a:rPr lang="th-TH" smtClean="0"/>
              <a:t>14/12/60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8276719"/>
      </p:ext>
    </p:extLst>
  </p:cSld>
  <p:clrMapOvr>
    <a:masterClrMapping/>
  </p:clrMapOvr>
  <p:transition spd="slow">
    <p:wipe dir="d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DAB-A012-4EE6-822C-AECEA42BB3C2}" type="datetime1">
              <a:rPr lang="th-TH" smtClean="0"/>
              <a:t>14/12/60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1451609"/>
      </p:ext>
    </p:extLst>
  </p:cSld>
  <p:clrMapOvr>
    <a:masterClrMapping/>
  </p:clrMapOvr>
  <p:transition spd="slow">
    <p:wipe dir="d"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DAB-A012-4EE6-822C-AECEA42BB3C2}" type="datetime1">
              <a:rPr lang="th-TH" smtClean="0"/>
              <a:t>14/12/60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342981"/>
      </p:ext>
    </p:extLst>
  </p:cSld>
  <p:clrMapOvr>
    <a:masterClrMapping/>
  </p:clrMapOvr>
  <p:transition spd="slow">
    <p:wipe dir="d"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DAB-A012-4EE6-822C-AECEA42BB3C2}" type="datetime1">
              <a:rPr lang="th-TH" smtClean="0"/>
              <a:t>14/12/60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8852748"/>
      </p:ext>
    </p:extLst>
  </p:cSld>
  <p:clrMapOvr>
    <a:masterClrMapping/>
  </p:clrMapOvr>
  <p:transition spd="slow">
    <p:wipe dir="d"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DAB-A012-4EE6-822C-AECEA42BB3C2}" type="datetime1">
              <a:rPr lang="th-TH" smtClean="0"/>
              <a:t>14/12/60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9476702"/>
      </p:ext>
    </p:extLst>
  </p:cSld>
  <p:clrMapOvr>
    <a:masterClrMapping/>
  </p:clrMapOvr>
  <p:transition spd="slow">
    <p:wipe dir="d"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EB9A-3CF0-451D-9844-E315D53EDC91}" type="datetime1">
              <a:rPr lang="th-TH" smtClean="0"/>
              <a:t>14/12/60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82985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8801-9429-4CE0-9CFC-226652341E67}" type="datetime1">
              <a:rPr lang="th-TH" smtClean="0"/>
              <a:t>14/12/60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742327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D217-0138-4C52-AD90-81FE4B9642E0}" type="datetime1">
              <a:rPr lang="th-TH" smtClean="0"/>
              <a:t>14/12/60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3558847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376B-ADAE-4075-82BA-CB7EEDEFDA74}" type="datetime1">
              <a:rPr lang="th-TH" smtClean="0"/>
              <a:t>14/12/60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7194112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DCB1-483C-4518-9A30-23F22E8FAB7C}" type="datetime1">
              <a:rPr lang="th-TH" smtClean="0"/>
              <a:t>14/12/60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8214943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97F-E766-43BA-A351-4452EF0B2356}" type="datetime1">
              <a:rPr lang="th-TH" smtClean="0"/>
              <a:t>14/12/60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4330862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F979-4F50-4FC9-9581-BAC631418493}" type="datetime1">
              <a:rPr lang="th-TH" smtClean="0"/>
              <a:t>14/12/60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4405217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3D44-25ED-4A48-B174-82C57035178D}" type="datetime1">
              <a:rPr lang="th-TH" smtClean="0"/>
              <a:t>14/12/60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4432930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D34F-3FBF-414B-9338-AB52C642D415}" type="datetime1">
              <a:rPr lang="th-TH" smtClean="0"/>
              <a:t>14/12/60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7352058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1183-188C-4C29-B3ED-8A7405BE431F}" type="datetime1">
              <a:rPr lang="th-TH" smtClean="0"/>
              <a:t>14/12/60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0047732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CCFDAB-A012-4EE6-822C-AECEA42BB3C2}" type="datetime1">
              <a:rPr lang="th-TH" smtClean="0"/>
              <a:t>14/12/60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5056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ransition spd="slow">
    <p:wipe dir="d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5988" y="2000250"/>
            <a:ext cx="9290049" cy="2877143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Lab 05 : Microsoft Excel  </a:t>
            </a:r>
            <a:r>
              <a:rPr lang="en-US" sz="5400" b="1" dirty="0" smtClean="0">
                <a:solidFill>
                  <a:schemeClr val="tx1">
                    <a:lumMod val="85000"/>
                  </a:schemeClr>
                </a:solidFill>
              </a:rPr>
              <a:t>(Part1)</a:t>
            </a:r>
            <a:r>
              <a:rPr lang="en-US" sz="3600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th-TH" sz="3200" dirty="0" err="1" smtClean="0"/>
              <a:t>พท</a:t>
            </a:r>
            <a:r>
              <a:rPr lang="th-TH" sz="3200" dirty="0" smtClean="0"/>
              <a:t> </a:t>
            </a:r>
            <a:r>
              <a:rPr lang="en-US" sz="3200" dirty="0" smtClean="0"/>
              <a:t>260 </a:t>
            </a:r>
            <a:r>
              <a:rPr lang="th-TH" sz="3200" i="1" dirty="0"/>
              <a:t>เทคโนโลยีสารสนเทศและการ</a:t>
            </a:r>
            <a:r>
              <a:rPr lang="th-TH" sz="3200" i="1" dirty="0" smtClean="0"/>
              <a:t>สื่อสารทางการ</a:t>
            </a:r>
            <a:r>
              <a:rPr lang="th-TH" sz="3200" i="1" dirty="0"/>
              <a:t>ท่องเที่ยว</a:t>
            </a:r>
            <a:endParaRPr lang="th-TH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338" y="5077417"/>
            <a:ext cx="8915399" cy="1623421"/>
          </a:xfrm>
        </p:spPr>
        <p:txBody>
          <a:bodyPr>
            <a:normAutofit/>
          </a:bodyPr>
          <a:lstStyle/>
          <a:p>
            <a:r>
              <a:rPr lang="th-TH" sz="3600" dirty="0" smtClean="0">
                <a:solidFill>
                  <a:schemeClr val="tx1">
                    <a:lumMod val="85000"/>
                  </a:schemeClr>
                </a:solidFill>
              </a:rPr>
              <a:t>อาจารย์อภิพงศ์  </a:t>
            </a:r>
            <a:r>
              <a:rPr lang="th-TH" sz="3600" dirty="0" err="1" smtClean="0">
                <a:solidFill>
                  <a:schemeClr val="tx1">
                    <a:lumMod val="85000"/>
                  </a:schemeClr>
                </a:solidFill>
              </a:rPr>
              <a:t>ปิง</a:t>
            </a:r>
            <a:r>
              <a:rPr lang="th-TH" sz="3600" dirty="0" smtClean="0">
                <a:solidFill>
                  <a:schemeClr val="tx1">
                    <a:lumMod val="85000"/>
                  </a:schemeClr>
                </a:solidFill>
              </a:rPr>
              <a:t>ยศ</a:t>
            </a:r>
          </a:p>
          <a:p>
            <a:r>
              <a:rPr lang="en-US" sz="3600" dirty="0" smtClean="0">
                <a:solidFill>
                  <a:schemeClr val="tx1">
                    <a:lumMod val="85000"/>
                  </a:schemeClr>
                </a:solidFill>
              </a:rPr>
              <a:t>apipong.ping@gmail.com</a:t>
            </a:r>
            <a:endParaRPr lang="th-TH" sz="36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026" name="Picture 2" descr="http://upload.wikimedia.org/wikipedia/commons/thumb/8/86/Microsoft_Excel_2013_logo.svg/1043px-Microsoft_Excel_2013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3" y="101801"/>
            <a:ext cx="2389287" cy="234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3500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การป้อนข้อมูลที่มีการเรียงลำดับอัตโนมัติ </a:t>
            </a:r>
            <a:br>
              <a:rPr lang="th-TH" sz="4400" b="1" dirty="0" smtClean="0"/>
            </a:br>
            <a:r>
              <a:rPr lang="th-TH" sz="4400" b="1" dirty="0" smtClean="0"/>
              <a:t>ด้วย </a:t>
            </a:r>
            <a:r>
              <a:rPr lang="en-US" sz="4400" b="1" dirty="0" smtClean="0"/>
              <a:t>Fill Handle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292" t="21452" r="40266" b="49439"/>
          <a:stretch/>
        </p:blipFill>
        <p:spPr>
          <a:xfrm>
            <a:off x="2416807" y="2309735"/>
            <a:ext cx="4733729" cy="428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10</a:t>
            </a:fld>
            <a:endParaRPr lang="th-TH"/>
          </a:p>
        </p:txBody>
      </p:sp>
      <p:sp>
        <p:nvSpPr>
          <p:cNvPr id="6" name="Line Callout 1 5"/>
          <p:cNvSpPr/>
          <p:nvPr/>
        </p:nvSpPr>
        <p:spPr>
          <a:xfrm>
            <a:off x="339352" y="2309735"/>
            <a:ext cx="2114998" cy="3560840"/>
          </a:xfrm>
          <a:prstGeom prst="borderCallout1">
            <a:avLst>
              <a:gd name="adj1" fmla="val 48002"/>
              <a:gd name="adj2" fmla="val 100765"/>
              <a:gd name="adj3" fmla="val 40797"/>
              <a:gd name="adj4" fmla="val 135940"/>
            </a:avLst>
          </a:prstGeom>
          <a:ln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1) </a:t>
            </a:r>
            <a:r>
              <a:rPr lang="th-TH" sz="3600" dirty="0" smtClean="0">
                <a:solidFill>
                  <a:schemeClr val="tx1"/>
                </a:solidFill>
              </a:rPr>
              <a:t>กรอกข้อมูลที่เรียงลำดับอย่างน้อย </a:t>
            </a:r>
            <a:r>
              <a:rPr lang="en-US" sz="3600" dirty="0" smtClean="0">
                <a:solidFill>
                  <a:schemeClr val="tx1"/>
                </a:solidFill>
              </a:rPr>
              <a:t>2 </a:t>
            </a:r>
            <a:r>
              <a:rPr lang="th-TH" sz="3600" dirty="0" smtClean="0">
                <a:solidFill>
                  <a:schemeClr val="tx1"/>
                </a:solidFill>
              </a:rPr>
              <a:t>เซลล์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1172" y="3577962"/>
            <a:ext cx="1036035" cy="5293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4099512" y="3957403"/>
            <a:ext cx="314793" cy="2998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5287362" y="2900733"/>
            <a:ext cx="1922538" cy="1326493"/>
          </a:xfrm>
          <a:prstGeom prst="borderCallout1">
            <a:avLst>
              <a:gd name="adj1" fmla="val 50487"/>
              <a:gd name="adj2" fmla="val 2522"/>
              <a:gd name="adj3" fmla="val 70016"/>
              <a:gd name="adj4" fmla="val -52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  <a:r>
              <a:rPr lang="th-TH" sz="2800" dirty="0" smtClean="0">
                <a:solidFill>
                  <a:schemeClr val="tx1"/>
                </a:solidFill>
              </a:rPr>
              <a:t>เลือกเซลล์ทั้ง </a:t>
            </a:r>
            <a:r>
              <a:rPr lang="en-US" sz="2800" dirty="0" smtClean="0">
                <a:solidFill>
                  <a:schemeClr val="tx1"/>
                </a:solidFill>
              </a:rPr>
              <a:t>2 </a:t>
            </a:r>
            <a:r>
              <a:rPr lang="th-TH" sz="2800" dirty="0" smtClean="0">
                <a:solidFill>
                  <a:schemeClr val="tx1"/>
                </a:solidFill>
              </a:rPr>
              <a:t>เซลล์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1191" y="3577962"/>
            <a:ext cx="1036035" cy="5293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Line Callout 1 10"/>
          <p:cNvSpPr/>
          <p:nvPr/>
        </p:nvSpPr>
        <p:spPr>
          <a:xfrm>
            <a:off x="4772122" y="4818224"/>
            <a:ext cx="1922538" cy="1567586"/>
          </a:xfrm>
          <a:prstGeom prst="borderCallout1">
            <a:avLst>
              <a:gd name="adj1" fmla="val 50487"/>
              <a:gd name="adj2" fmla="val 2522"/>
              <a:gd name="adj3" fmla="val -42990"/>
              <a:gd name="adj4" fmla="val -24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3) </a:t>
            </a:r>
            <a:r>
              <a:rPr lang="th-TH" sz="2400" dirty="0" smtClean="0">
                <a:solidFill>
                  <a:schemeClr val="tx1"/>
                </a:solidFill>
              </a:rPr>
              <a:t>แดรกเมาส์ลงมายังเซลล์ที่ต้องการ</a:t>
            </a:r>
            <a:endParaRPr lang="th-TH" sz="2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45374" y="4157407"/>
            <a:ext cx="23342" cy="15439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8400" t="24521" r="39896" b="44632"/>
          <a:stretch/>
        </p:blipFill>
        <p:spPr>
          <a:xfrm>
            <a:off x="7742484" y="2338297"/>
            <a:ext cx="4070004" cy="4151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Flowchart: Preparation 16"/>
          <p:cNvSpPr/>
          <p:nvPr/>
        </p:nvSpPr>
        <p:spPr>
          <a:xfrm>
            <a:off x="9505851" y="3577962"/>
            <a:ext cx="1954629" cy="1735718"/>
          </a:xfrm>
          <a:prstGeom prst="flowChartPreparat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ผลลัพธ์</a:t>
            </a:r>
            <a:endParaRPr lang="th-TH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586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81" y="624110"/>
            <a:ext cx="10891520" cy="1280890"/>
          </a:xfrm>
        </p:spPr>
        <p:txBody>
          <a:bodyPr>
            <a:noAutofit/>
          </a:bodyPr>
          <a:lstStyle/>
          <a:p>
            <a:r>
              <a:rPr lang="th-TH" sz="4400" b="1" dirty="0" smtClean="0"/>
              <a:t>คำสั่ง </a:t>
            </a:r>
            <a:r>
              <a:rPr lang="en-US" sz="4400" b="1" dirty="0" smtClean="0"/>
              <a:t>: </a:t>
            </a:r>
            <a:r>
              <a:rPr lang="th-TH" sz="4400" b="1" dirty="0" smtClean="0"/>
              <a:t>ให้นศ.ทดลองป้อนข้อมูลด้วย </a:t>
            </a:r>
            <a:r>
              <a:rPr lang="en-US" sz="4400" b="1" dirty="0" smtClean="0"/>
              <a:t>Fill handle</a:t>
            </a:r>
            <a:r>
              <a:rPr lang="th-TH" sz="4400" b="1" dirty="0" smtClean="0"/>
              <a:t>กับข้อมูลที่เป็นเดือน ใน </a:t>
            </a:r>
            <a:r>
              <a:rPr lang="en-US" sz="4400" b="1" dirty="0" smtClean="0"/>
              <a:t>1 </a:t>
            </a:r>
            <a:r>
              <a:rPr lang="th-TH" sz="4400" b="1" dirty="0" smtClean="0"/>
              <a:t>แถว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450" t="24326" r="14085" b="50644"/>
          <a:stretch/>
        </p:blipFill>
        <p:spPr>
          <a:xfrm>
            <a:off x="589281" y="2062479"/>
            <a:ext cx="11431706" cy="2955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11</a:t>
            </a:fld>
            <a:endParaRPr lang="th-TH"/>
          </a:p>
        </p:txBody>
      </p:sp>
      <p:sp>
        <p:nvSpPr>
          <p:cNvPr id="6" name="Hexagon 5"/>
          <p:cNvSpPr/>
          <p:nvPr/>
        </p:nvSpPr>
        <p:spPr>
          <a:xfrm>
            <a:off x="8247381" y="3130921"/>
            <a:ext cx="1739900" cy="1491047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ผลลัพธ์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078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คำสั่ง </a:t>
            </a:r>
            <a:r>
              <a:rPr lang="en-US" b="1" dirty="0"/>
              <a:t>: </a:t>
            </a:r>
            <a:r>
              <a:rPr lang="th-TH" b="1" dirty="0" err="1"/>
              <a:t>ให้น</a:t>
            </a:r>
            <a:r>
              <a:rPr lang="th-TH" b="1" dirty="0"/>
              <a:t>ศ.ทดลองป้อน</a:t>
            </a:r>
            <a:r>
              <a:rPr lang="th-TH" b="1" dirty="0" smtClean="0"/>
              <a:t>ข้อมูล ต้นทุน ราคาขาย และคำนวณกำไร เป็นจำนวน </a:t>
            </a:r>
            <a:r>
              <a:rPr lang="en-US" b="1" dirty="0" smtClean="0"/>
              <a:t>10 </a:t>
            </a:r>
            <a:r>
              <a:rPr lang="th-TH" b="1" dirty="0" smtClean="0"/>
              <a:t>แถว โดยใช้ </a:t>
            </a:r>
            <a:r>
              <a:rPr lang="en-US" b="1" dirty="0" smtClean="0">
                <a:solidFill>
                  <a:srgbClr val="FFFF00"/>
                </a:solidFill>
              </a:rPr>
              <a:t>fill handl</a:t>
            </a:r>
            <a:r>
              <a:rPr lang="en-US" b="1" dirty="0">
                <a:solidFill>
                  <a:srgbClr val="FFFF00"/>
                </a:solidFill>
              </a:rPr>
              <a:t>e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12</a:t>
            </a:fld>
            <a:endParaRPr lang="th-TH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43" y="1921854"/>
            <a:ext cx="5967862" cy="4824385"/>
          </a:xfrm>
        </p:spPr>
      </p:pic>
    </p:spTree>
    <p:extLst>
      <p:ext uri="{BB962C8B-B14F-4D97-AF65-F5344CB8AC3E}">
        <p14:creationId xmlns:p14="http://schemas.microsoft.com/office/powerpoint/2010/main" val="16256786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206300"/>
            <a:ext cx="10131425" cy="1456267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พื้นฐานเวิร์ค</a:t>
            </a:r>
            <a:r>
              <a:rPr lang="th-TH" sz="4400" b="1" dirty="0" err="1" smtClean="0"/>
              <a:t>ชีต</a:t>
            </a:r>
            <a:r>
              <a:rPr lang="th-TH" sz="4400" b="1" dirty="0" smtClean="0"/>
              <a:t> (</a:t>
            </a:r>
            <a:r>
              <a:rPr lang="en-US" sz="4400" b="1" dirty="0" smtClean="0"/>
              <a:t>Worksheet)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240" y="2801695"/>
            <a:ext cx="10528701" cy="356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13</a:t>
            </a:fld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940526" y="1345428"/>
            <a:ext cx="9595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ใน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1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เวิร์ค</a:t>
            </a:r>
            <a:r>
              <a:rPr lang="th-TH" sz="3600" dirty="0" err="1" smtClean="0">
                <a:solidFill>
                  <a:schemeClr val="tx1">
                    <a:lumMod val="95000"/>
                  </a:schemeClr>
                </a:solidFill>
              </a:rPr>
              <a:t>บุค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(1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ไฟล์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excel)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สามารถมีได้หลายเวิร์คชีต คล้ายหนังสือ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1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เล่มที่มีได้หลายหน้า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3988" y="5826032"/>
            <a:ext cx="6432731" cy="54428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lowchart: Off-page Connector 2"/>
          <p:cNvSpPr/>
          <p:nvPr/>
        </p:nvSpPr>
        <p:spPr>
          <a:xfrm>
            <a:off x="5461726" y="4224583"/>
            <a:ext cx="1706880" cy="1601449"/>
          </a:xfrm>
          <a:prstGeom prst="flowChartOffpage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Worksheet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05983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ake a bre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33" y="0"/>
            <a:ext cx="102930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898933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79380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567680"/>
          </a:xfrm>
        </p:spPr>
        <p:txBody>
          <a:bodyPr>
            <a:normAutofit/>
          </a:bodyPr>
          <a:lstStyle/>
          <a:p>
            <a:pPr algn="ctr"/>
            <a:r>
              <a:rPr lang="th-TH" sz="6000" dirty="0" smtClean="0"/>
              <a:t>คำสั่ง</a:t>
            </a:r>
            <a:r>
              <a:rPr lang="th-TH" sz="4800" dirty="0" smtClean="0"/>
              <a:t> </a:t>
            </a:r>
            <a:r>
              <a:rPr lang="en-US" sz="4800" dirty="0" smtClean="0"/>
              <a:t>: </a:t>
            </a:r>
            <a:r>
              <a:rPr lang="th-TH" sz="4800" dirty="0" smtClean="0"/>
              <a:t>สร้าง </a:t>
            </a:r>
            <a:r>
              <a:rPr lang="en-US" sz="4800" dirty="0" smtClean="0"/>
              <a:t>Worksheet </a:t>
            </a:r>
            <a:r>
              <a:rPr lang="th-TH" sz="4800" dirty="0" smtClean="0"/>
              <a:t>ใหม่ ตั้งชื่อว่า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“Cell &amp; table”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7289827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การปรับแต่งเซลล์ </a:t>
            </a:r>
            <a:r>
              <a:rPr lang="en-US" sz="4400" b="1" dirty="0" smtClean="0"/>
              <a:t>: </a:t>
            </a:r>
            <a:r>
              <a:rPr lang="th-TH" sz="4400" b="1" dirty="0" smtClean="0"/>
              <a:t>การผสานเซลล์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8358" y="1824165"/>
            <a:ext cx="7717702" cy="4749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16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844800" y="3732476"/>
            <a:ext cx="1554480" cy="4862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319679" y="3731880"/>
            <a:ext cx="1922538" cy="1936204"/>
          </a:xfrm>
          <a:prstGeom prst="borderCallout1">
            <a:avLst>
              <a:gd name="adj1" fmla="val 57894"/>
              <a:gd name="adj2" fmla="val 99911"/>
              <a:gd name="adj3" fmla="val 29230"/>
              <a:gd name="adj4" fmla="val 157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  <a:r>
              <a:rPr lang="th-TH" sz="2800" dirty="0" smtClean="0">
                <a:solidFill>
                  <a:schemeClr val="tx1"/>
                </a:solidFill>
              </a:rPr>
              <a:t>เลือกเซลล์ที่ต้องการผสาน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05039" y="2408251"/>
            <a:ext cx="1503681" cy="160494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Line Callout 1 9"/>
          <p:cNvSpPr/>
          <p:nvPr/>
        </p:nvSpPr>
        <p:spPr>
          <a:xfrm>
            <a:off x="9478696" y="4680814"/>
            <a:ext cx="1922538" cy="1567586"/>
          </a:xfrm>
          <a:prstGeom prst="borderCallout1">
            <a:avLst>
              <a:gd name="adj1" fmla="val -438"/>
              <a:gd name="adj2" fmla="val 31"/>
              <a:gd name="adj3" fmla="val -43083"/>
              <a:gd name="adj4" fmla="val -38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2) </a:t>
            </a:r>
            <a:r>
              <a:rPr lang="th-TH" sz="2800" dirty="0" smtClean="0">
                <a:solidFill>
                  <a:schemeClr val="tx1"/>
                </a:solidFill>
              </a:rPr>
              <a:t>เลือกรูปแบบการผสานเซลล์</a:t>
            </a:r>
            <a:endParaRPr lang="th-TH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883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3721" y="87419"/>
            <a:ext cx="10131425" cy="1456267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การปรับแต่งเซลล์ </a:t>
            </a:r>
            <a:r>
              <a:rPr lang="en-US" sz="4400" b="1" dirty="0" smtClean="0"/>
              <a:t>: </a:t>
            </a:r>
            <a:r>
              <a:rPr lang="th-TH" sz="4400" b="1" dirty="0" smtClean="0"/>
              <a:t>การผสานเซลล์ </a:t>
            </a:r>
            <a:r>
              <a:rPr lang="en-US" sz="4400" b="1" dirty="0" smtClean="0"/>
              <a:t>(</a:t>
            </a:r>
            <a:r>
              <a:rPr lang="th-TH" sz="4400" b="1" dirty="0" smtClean="0"/>
              <a:t>ต่อ...)</a:t>
            </a:r>
            <a:endParaRPr lang="th-TH" sz="44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342090"/>
              </p:ext>
            </p:extLst>
          </p:nvPr>
        </p:nvGraphicFramePr>
        <p:xfrm>
          <a:off x="1662983" y="1158240"/>
          <a:ext cx="9686624" cy="5427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1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1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1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4047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คำสั่งในการผสาน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คำอธิบาย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เซลล์ก่อนใช้งาน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ผลลัพธ์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9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Merge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 &amp; Center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ผสานเซลล์พร้อมจุดข้อมูลให้อยู่กึ่งกลาง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2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Merge Across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ผสานเซลล์เฉพาะแนวนอน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09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Merge Cells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ผสานเซลล์โดยกำหนดให้ข้อมูลอยู่ตรงไหนก็ได้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92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Unmerge Cells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ยกเลิกการผสานเซลล์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17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8400" t="27596" r="42272" b="62769"/>
          <a:stretch/>
        </p:blipFill>
        <p:spPr>
          <a:xfrm>
            <a:off x="6555295" y="2231999"/>
            <a:ext cx="2375641" cy="949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8400" t="27596" r="42272" b="62769"/>
          <a:stretch/>
        </p:blipFill>
        <p:spPr>
          <a:xfrm>
            <a:off x="6506295" y="3459082"/>
            <a:ext cx="2375640" cy="9496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8400" t="27596" r="42272" b="62769"/>
          <a:stretch/>
        </p:blipFill>
        <p:spPr>
          <a:xfrm>
            <a:off x="6506295" y="4530147"/>
            <a:ext cx="2375640" cy="949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8186" t="28125" r="42366" b="62630"/>
          <a:stretch/>
        </p:blipFill>
        <p:spPr>
          <a:xfrm>
            <a:off x="8919216" y="2235401"/>
            <a:ext cx="2430391" cy="9496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8176" t="27600" r="42367" b="62564"/>
          <a:stretch/>
        </p:blipFill>
        <p:spPr>
          <a:xfrm>
            <a:off x="8919216" y="3431055"/>
            <a:ext cx="2430391" cy="1005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48400" t="28452" r="42120" b="62173"/>
          <a:stretch/>
        </p:blipFill>
        <p:spPr>
          <a:xfrm>
            <a:off x="8926685" y="4520889"/>
            <a:ext cx="2422922" cy="9272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48400" t="28452" r="42120" b="62173"/>
          <a:stretch/>
        </p:blipFill>
        <p:spPr>
          <a:xfrm>
            <a:off x="6529368" y="5630161"/>
            <a:ext cx="2389848" cy="9146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48400" t="27596" r="42272" b="62769"/>
          <a:stretch/>
        </p:blipFill>
        <p:spPr>
          <a:xfrm>
            <a:off x="8985698" y="5626406"/>
            <a:ext cx="2312221" cy="9183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14295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1252199" cy="1456267"/>
          </a:xfrm>
        </p:spPr>
        <p:txBody>
          <a:bodyPr>
            <a:normAutofit fontScale="90000"/>
          </a:bodyPr>
          <a:lstStyle/>
          <a:p>
            <a:r>
              <a:rPr lang="th-TH" sz="4400" b="1" dirty="0"/>
              <a:t>การปรับแต่งเซลล์ </a:t>
            </a:r>
            <a:r>
              <a:rPr lang="en-US" sz="4400" b="1" dirty="0"/>
              <a:t>: </a:t>
            </a:r>
            <a:r>
              <a:rPr lang="th-TH" sz="4400" b="1" dirty="0" smtClean="0"/>
              <a:t>เปลี่ยนรูปแบบอัตโนมัติตามข้อมูลในเซลล์</a:t>
            </a:r>
            <a:br>
              <a:rPr lang="th-TH" sz="4400" b="1" dirty="0" smtClean="0"/>
            </a:br>
            <a:r>
              <a:rPr lang="en-US" sz="4400" b="1" dirty="0" smtClean="0"/>
              <a:t>(Conditional Formatting)</a:t>
            </a:r>
            <a:endParaRPr lang="th-TH" sz="4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7597" b="36746"/>
          <a:stretch/>
        </p:blipFill>
        <p:spPr>
          <a:xfrm>
            <a:off x="2505784" y="2141538"/>
            <a:ext cx="8961146" cy="440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18</a:t>
            </a:fld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9387841" y="2343151"/>
            <a:ext cx="1950020" cy="364331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Line Callout 1 9"/>
          <p:cNvSpPr/>
          <p:nvPr/>
        </p:nvSpPr>
        <p:spPr>
          <a:xfrm>
            <a:off x="6607603" y="4229099"/>
            <a:ext cx="1758142" cy="1757363"/>
          </a:xfrm>
          <a:prstGeom prst="borderCallout1">
            <a:avLst>
              <a:gd name="adj1" fmla="val 57894"/>
              <a:gd name="adj2" fmla="val 99911"/>
              <a:gd name="adj3" fmla="val 42131"/>
              <a:gd name="adj4" fmla="val 164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2. </a:t>
            </a:r>
            <a:r>
              <a:rPr lang="th-TH" sz="2800" dirty="0" smtClean="0">
                <a:solidFill>
                  <a:schemeClr val="tx1"/>
                </a:solidFill>
              </a:rPr>
              <a:t>เลือกรูปแบบ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3840" y="3985985"/>
            <a:ext cx="647155" cy="236401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Line Callout 1 10"/>
          <p:cNvSpPr/>
          <p:nvPr/>
        </p:nvSpPr>
        <p:spPr>
          <a:xfrm>
            <a:off x="319679" y="3731880"/>
            <a:ext cx="1922538" cy="1936204"/>
          </a:xfrm>
          <a:prstGeom prst="borderCallout1">
            <a:avLst>
              <a:gd name="adj1" fmla="val 57894"/>
              <a:gd name="adj2" fmla="val 99911"/>
              <a:gd name="adj3" fmla="val 55467"/>
              <a:gd name="adj4" fmla="val 129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  <a:r>
              <a:rPr lang="th-TH" sz="2800" dirty="0" smtClean="0">
                <a:solidFill>
                  <a:schemeClr val="tx1"/>
                </a:solidFill>
              </a:rPr>
              <a:t>เลือกเซลล์ที่</a:t>
            </a:r>
            <a:r>
              <a:rPr lang="th-TH" sz="2800" dirty="0" smtClean="0">
                <a:solidFill>
                  <a:schemeClr val="tx1"/>
                </a:solidFill>
              </a:rPr>
              <a:t>ต้องการ</a:t>
            </a:r>
            <a:endParaRPr lang="th-TH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262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14" y="26416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th-TH" sz="4900" b="1" dirty="0" smtClean="0"/>
              <a:t>การเปลี่ยน</a:t>
            </a:r>
            <a:r>
              <a:rPr lang="th-TH" sz="4900" b="1" dirty="0"/>
              <a:t>รูปแบบอัตโนมัติตามข้อมูลใน</a:t>
            </a:r>
            <a:r>
              <a:rPr lang="th-TH" sz="4900" b="1" dirty="0" smtClean="0"/>
              <a:t>เซลล์ (</a:t>
            </a:r>
            <a:r>
              <a:rPr lang="en-US" sz="4900" b="1" dirty="0" smtClean="0"/>
              <a:t>1</a:t>
            </a:r>
            <a:r>
              <a:rPr lang="th-TH" sz="4900" b="1" dirty="0" smtClean="0"/>
              <a:t>)</a:t>
            </a:r>
            <a:r>
              <a:rPr lang="th-TH" b="1" dirty="0"/>
              <a:t/>
            </a:r>
            <a:br>
              <a:rPr lang="th-TH" b="1" dirty="0"/>
            </a:br>
            <a:r>
              <a:rPr lang="th-TH" b="1" dirty="0"/>
              <a:t>				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132" y="1290309"/>
            <a:ext cx="8915400" cy="47954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sz="3600" dirty="0" smtClean="0"/>
              <a:t>ใช้เพื่อปรับแต่งเซลล์ให้แสดงผลความแตกต่างของข้อมูลอย่างชัดเจน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1) Highlight </a:t>
            </a:r>
            <a:r>
              <a:rPr lang="en-US" sz="3600" b="1" dirty="0" smtClean="0">
                <a:solidFill>
                  <a:srgbClr val="FFFF00"/>
                </a:solidFill>
              </a:rPr>
              <a:t>Cells Rules </a:t>
            </a:r>
            <a:r>
              <a:rPr lang="en-US" sz="3600" dirty="0" smtClean="0"/>
              <a:t>– </a:t>
            </a:r>
            <a:r>
              <a:rPr lang="th-TH" sz="3600" dirty="0" smtClean="0"/>
              <a:t>ปรับแต่งตามเงื่อนไขทางคณิตศาสตร์ เช่น ถ้าข้อมูลใดต่ำกว่า </a:t>
            </a:r>
            <a:r>
              <a:rPr lang="en-US" sz="3600" dirty="0" smtClean="0"/>
              <a:t>50 </a:t>
            </a:r>
            <a:r>
              <a:rPr lang="th-TH" sz="3600" dirty="0" smtClean="0"/>
              <a:t>ให้เซลล์เปลี่ยนเป็นสีแดง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2) Top/Bottom </a:t>
            </a:r>
            <a:r>
              <a:rPr lang="en-US" sz="3600" b="1" dirty="0" smtClean="0">
                <a:solidFill>
                  <a:srgbClr val="FFFF00"/>
                </a:solidFill>
              </a:rPr>
              <a:t>Rules </a:t>
            </a:r>
            <a:r>
              <a:rPr lang="en-US" sz="3600" dirty="0" smtClean="0"/>
              <a:t>– </a:t>
            </a:r>
            <a:r>
              <a:rPr lang="th-TH" sz="3600" dirty="0" smtClean="0"/>
              <a:t>ปรับแต่งเซลล์ตามลำดับแรกหรือสุดท้าย เช่น ถ้าข้อมูลใดเกินค่าเฉลี่ย ให้เซลล์เปลี่ยนเป็นสีเขียว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3) Data </a:t>
            </a:r>
            <a:r>
              <a:rPr lang="en-US" sz="3600" b="1" dirty="0" smtClean="0">
                <a:solidFill>
                  <a:srgbClr val="FFFF00"/>
                </a:solidFill>
              </a:rPr>
              <a:t>Bars </a:t>
            </a:r>
            <a:r>
              <a:rPr lang="en-US" sz="3600" dirty="0" smtClean="0"/>
              <a:t>– </a:t>
            </a:r>
            <a:r>
              <a:rPr lang="th-TH" sz="3600" dirty="0" smtClean="0"/>
              <a:t>ใช้ความยาวของบาร์เป็นตัวบอกค่าของข้อมูล เช่น ข้อมูลใดมีค่าน้อย บาร์ก็จะสั้น หากข้อมูลใดมีค่ามาก บาร์ก็จะยาว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19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4219" r="92350" b="40429"/>
          <a:stretch/>
        </p:blipFill>
        <p:spPr>
          <a:xfrm>
            <a:off x="667050" y="1101994"/>
            <a:ext cx="1080469" cy="280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4641" r="92128" b="40934"/>
          <a:stretch/>
        </p:blipFill>
        <p:spPr>
          <a:xfrm>
            <a:off x="638240" y="4024514"/>
            <a:ext cx="1109279" cy="272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4231" r="92128" b="40318"/>
          <a:stretch/>
        </p:blipFill>
        <p:spPr>
          <a:xfrm>
            <a:off x="11003280" y="4024515"/>
            <a:ext cx="1119029" cy="283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83162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35280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Outline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76400"/>
            <a:ext cx="8915400" cy="4738688"/>
          </a:xfrm>
        </p:spPr>
        <p:txBody>
          <a:bodyPr>
            <a:noAutofit/>
          </a:bodyPr>
          <a:lstStyle/>
          <a:p>
            <a:r>
              <a:rPr lang="th-TH" sz="4000" dirty="0" smtClean="0"/>
              <a:t>แนะนำ </a:t>
            </a:r>
            <a:r>
              <a:rPr lang="en-US" sz="4000" dirty="0" smtClean="0"/>
              <a:t>Excel </a:t>
            </a:r>
          </a:p>
          <a:p>
            <a:r>
              <a:rPr lang="th-TH" sz="4000" dirty="0" smtClean="0"/>
              <a:t>มุมมองและพื้นฐานของ </a:t>
            </a:r>
            <a:r>
              <a:rPr lang="en-US" sz="4000" dirty="0" smtClean="0"/>
              <a:t>Excel</a:t>
            </a:r>
          </a:p>
          <a:p>
            <a:r>
              <a:rPr lang="th-TH" sz="4000" dirty="0" smtClean="0"/>
              <a:t>พื้นฐาน </a:t>
            </a:r>
            <a:r>
              <a:rPr lang="en-US" sz="4000" dirty="0"/>
              <a:t>W</a:t>
            </a:r>
            <a:r>
              <a:rPr lang="en-US" sz="4000" dirty="0" smtClean="0"/>
              <a:t>orksheet</a:t>
            </a:r>
          </a:p>
          <a:p>
            <a:r>
              <a:rPr lang="th-TH" sz="4000" dirty="0" smtClean="0"/>
              <a:t>การปรับแต่งเซลล์</a:t>
            </a:r>
          </a:p>
          <a:p>
            <a:r>
              <a:rPr lang="th-TH" sz="4000" dirty="0" smtClean="0"/>
              <a:t>การสร้างตาราง 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2</a:t>
            </a:fld>
            <a:endParaRPr lang="th-TH" dirty="0"/>
          </a:p>
        </p:txBody>
      </p:sp>
      <p:pic>
        <p:nvPicPr>
          <p:cNvPr id="1026" name="Picture 2" descr="Image result for exc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0" y="0"/>
            <a:ext cx="512064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451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561" y="284228"/>
            <a:ext cx="10612119" cy="1456267"/>
          </a:xfrm>
        </p:spPr>
        <p:txBody>
          <a:bodyPr>
            <a:normAutofit/>
          </a:bodyPr>
          <a:lstStyle/>
          <a:p>
            <a:r>
              <a:rPr lang="th-TH" sz="4400" b="1" dirty="0"/>
              <a:t>การเปลี่ยนรูปแบบอัตโนมัติตามข้อมูลในเซลล์ </a:t>
            </a:r>
            <a:r>
              <a:rPr lang="th-TH" sz="4400" b="1" dirty="0" smtClean="0"/>
              <a:t>(</a:t>
            </a:r>
            <a:r>
              <a:rPr lang="th-TH" sz="4400" b="1" dirty="0" smtClean="0"/>
              <a:t>ต่อ...</a:t>
            </a:r>
            <a:r>
              <a:rPr lang="th-TH" sz="4400" b="1" dirty="0" smtClean="0"/>
              <a:t>)</a:t>
            </a:r>
            <a:endParaRPr lang="th-TH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104" y="1807206"/>
            <a:ext cx="10131425" cy="36491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4) </a:t>
            </a:r>
            <a:r>
              <a:rPr lang="en-US" sz="3600" b="1" dirty="0" smtClean="0">
                <a:solidFill>
                  <a:srgbClr val="FFFF00"/>
                </a:solidFill>
              </a:rPr>
              <a:t>Color </a:t>
            </a:r>
            <a:r>
              <a:rPr lang="en-US" sz="3600" b="1" dirty="0" smtClean="0">
                <a:solidFill>
                  <a:srgbClr val="FFFF00"/>
                </a:solidFill>
              </a:rPr>
              <a:t>Scales </a:t>
            </a:r>
            <a:r>
              <a:rPr lang="en-US" sz="3600" dirty="0" smtClean="0"/>
              <a:t>– </a:t>
            </a:r>
            <a:r>
              <a:rPr lang="th-TH" sz="3600" dirty="0" smtClean="0"/>
              <a:t>ใช้สเกลของสีเป็นตัวบอกค่าข้อมูล เช่น สีแดงแสดงถึงข้อมูลที่น้อยกว่าสีเหลืองและเขียวตามลำดับ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5) Icon </a:t>
            </a:r>
            <a:r>
              <a:rPr lang="en-US" sz="3600" b="1" dirty="0" smtClean="0">
                <a:solidFill>
                  <a:srgbClr val="FFFF00"/>
                </a:solidFill>
              </a:rPr>
              <a:t>Sets </a:t>
            </a:r>
            <a:r>
              <a:rPr lang="en-US" sz="3600" dirty="0" smtClean="0"/>
              <a:t>– </a:t>
            </a:r>
            <a:r>
              <a:rPr lang="th-TH" sz="3600" dirty="0" smtClean="0"/>
              <a:t>ใช้ไอคอนบอกว่าข้อมูลใดมาก</a:t>
            </a:r>
            <a:r>
              <a:rPr lang="en-US" sz="3600" dirty="0" smtClean="0"/>
              <a:t>-</a:t>
            </a:r>
            <a:r>
              <a:rPr lang="th-TH" sz="3600" dirty="0" smtClean="0"/>
              <a:t>น้อย หรือปานกลาง โดยใช้ลูกศรหรือสัญลักษณ์บอกความหมาย</a:t>
            </a:r>
          </a:p>
          <a:p>
            <a:endParaRPr lang="th-TH" sz="3600" dirty="0"/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*** </a:t>
            </a:r>
            <a:r>
              <a:rPr lang="th-TH" sz="3600" dirty="0" smtClean="0">
                <a:solidFill>
                  <a:schemeClr val="tx1">
                    <a:lumMod val="75000"/>
                  </a:schemeClr>
                </a:solidFill>
              </a:rPr>
              <a:t>หากต้องการยกเลิกให้เลือก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Clear Rules ***</a:t>
            </a:r>
            <a:endParaRPr lang="th-TH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20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13" t="25051" r="92244" b="40318"/>
          <a:stretch/>
        </p:blipFill>
        <p:spPr>
          <a:xfrm>
            <a:off x="0" y="3394736"/>
            <a:ext cx="1259840" cy="343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4231" r="91783" b="40114"/>
          <a:stretch/>
        </p:blipFill>
        <p:spPr>
          <a:xfrm>
            <a:off x="10888489" y="3682572"/>
            <a:ext cx="1293351" cy="3155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7527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4537"/>
            <a:ext cx="10818811" cy="1456267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การสร้างตารางอย่างรวดเร็วจาก </a:t>
            </a:r>
            <a:r>
              <a:rPr lang="en-US" sz="4400" b="1" dirty="0" smtClean="0"/>
              <a:t>Table Style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11366"/>
            <a:ext cx="4412835" cy="4758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เป็นวิธีการสร้างตารางสำเร็จรูป มีข้อดีคือความรวดเร็วและความสวยงาม</a:t>
            </a:r>
            <a:endParaRPr lang="th-TH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21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6691" r="72752" b="24129"/>
          <a:stretch/>
        </p:blipFill>
        <p:spPr>
          <a:xfrm>
            <a:off x="5892800" y="1463400"/>
            <a:ext cx="5336857" cy="5415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27854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754" y="632318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วิธีการสร้างตาราง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300"/>
          <a:stretch/>
        </p:blipFill>
        <p:spPr>
          <a:xfrm>
            <a:off x="1814904" y="1822466"/>
            <a:ext cx="9984888" cy="5035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22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941438" y="3244246"/>
            <a:ext cx="2327819" cy="291465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160887" y="1272763"/>
            <a:ext cx="2024942" cy="1757363"/>
          </a:xfrm>
          <a:prstGeom prst="borderCallout1">
            <a:avLst>
              <a:gd name="adj1" fmla="val 57894"/>
              <a:gd name="adj2" fmla="val 99911"/>
              <a:gd name="adj3" fmla="val 109611"/>
              <a:gd name="adj4" fmla="val 154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1) </a:t>
            </a:r>
            <a:r>
              <a:rPr lang="th-TH" sz="2800" dirty="0" smtClean="0">
                <a:solidFill>
                  <a:schemeClr val="tx1"/>
                </a:solidFill>
              </a:rPr>
              <a:t>เลือกเซลล์ที่ต้องการจะสร้างตาราง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99718" y="2215191"/>
            <a:ext cx="620657" cy="58001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8330638" y="168608"/>
            <a:ext cx="2024942" cy="1638983"/>
          </a:xfrm>
          <a:prstGeom prst="borderCallout1">
            <a:avLst>
              <a:gd name="adj1" fmla="val 100047"/>
              <a:gd name="adj2" fmla="val 19632"/>
              <a:gd name="adj3" fmla="val 123085"/>
              <a:gd name="adj4" fmla="val -7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) </a:t>
            </a:r>
            <a:r>
              <a:rPr lang="th-TH" sz="3200" dirty="0" smtClean="0">
                <a:solidFill>
                  <a:schemeClr val="tx1"/>
                </a:solidFill>
              </a:rPr>
              <a:t>เลือก </a:t>
            </a:r>
            <a:r>
              <a:rPr lang="en-US" sz="3200" dirty="0" smtClean="0">
                <a:solidFill>
                  <a:schemeClr val="tx1"/>
                </a:solidFill>
              </a:rPr>
              <a:t>format as Table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80998" y="2917122"/>
            <a:ext cx="3601402" cy="3818957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Line Callout 1 10"/>
          <p:cNvSpPr/>
          <p:nvPr/>
        </p:nvSpPr>
        <p:spPr>
          <a:xfrm>
            <a:off x="5122228" y="4082637"/>
            <a:ext cx="2324250" cy="2302606"/>
          </a:xfrm>
          <a:prstGeom prst="borderCallout1">
            <a:avLst>
              <a:gd name="adj1" fmla="val 57894"/>
              <a:gd name="adj2" fmla="val 99911"/>
              <a:gd name="adj3" fmla="val 32850"/>
              <a:gd name="adj4" fmla="val 123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th-TH" sz="3600" dirty="0" smtClean="0">
                <a:solidFill>
                  <a:schemeClr val="tx1"/>
                </a:solidFill>
              </a:rPr>
              <a:t>เลือกรูปแบบตารางที่ต้องการ</a:t>
            </a:r>
            <a:endParaRPr lang="th-TH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855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82932"/>
            <a:ext cx="10131425" cy="1456267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ผลลัพธ์จากการสร้างตาราง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691" r="72752" b="24129"/>
          <a:stretch/>
        </p:blipFill>
        <p:spPr>
          <a:xfrm>
            <a:off x="1311579" y="1869196"/>
            <a:ext cx="4735625" cy="4805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23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311578" y="1869196"/>
            <a:ext cx="4735625" cy="30437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0" y="3545470"/>
            <a:ext cx="2024942" cy="1757363"/>
          </a:xfrm>
          <a:prstGeom prst="borderCallout1">
            <a:avLst>
              <a:gd name="adj1" fmla="val 44"/>
              <a:gd name="adj2" fmla="val 45582"/>
              <a:gd name="adj3" fmla="val -76748"/>
              <a:gd name="adj4" fmla="val 184205"/>
            </a:avLst>
          </a:prstGeom>
          <a:ln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solidFill>
                  <a:schemeClr val="tx1"/>
                </a:solidFill>
              </a:rPr>
              <a:t>เลือกรูปแบบการจัดเรียงได้จากหัวตาราง</a:t>
            </a:r>
            <a:endParaRPr lang="th-TH" sz="2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4027" r="72773" b="23514"/>
          <a:stretch/>
        </p:blipFill>
        <p:spPr>
          <a:xfrm>
            <a:off x="7569201" y="1869196"/>
            <a:ext cx="4513178" cy="488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>
            <a:off x="5751514" y="3545470"/>
            <a:ext cx="2234246" cy="153453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ก </a:t>
            </a:r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 </a:t>
            </a:r>
            <a:r>
              <a:rPr lang="th-TH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ฮ</a:t>
            </a:r>
            <a:endParaRPr lang="en-US" sz="3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38750" y="1869196"/>
            <a:ext cx="1410770" cy="480553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59416" y="1909968"/>
            <a:ext cx="1410770" cy="480553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784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78" y="125778"/>
            <a:ext cx="10131425" cy="1456267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การวาดเส้นตาราง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21" r="73184" b="22983"/>
          <a:stretch/>
        </p:blipFill>
        <p:spPr>
          <a:xfrm>
            <a:off x="1311579" y="1485899"/>
            <a:ext cx="3417583" cy="533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24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570076" y="3457574"/>
            <a:ext cx="3159086" cy="321468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4882580" y="5282921"/>
            <a:ext cx="2324250" cy="1343025"/>
          </a:xfrm>
          <a:prstGeom prst="borderCallout1">
            <a:avLst>
              <a:gd name="adj1" fmla="val 50448"/>
              <a:gd name="adj2" fmla="val 942"/>
              <a:gd name="adj3" fmla="val -12926"/>
              <a:gd name="adj4" fmla="val -81151"/>
            </a:avLst>
          </a:prstGeom>
          <a:ln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1) </a:t>
            </a:r>
            <a:r>
              <a:rPr lang="th-TH" sz="2800" dirty="0" smtClean="0">
                <a:solidFill>
                  <a:schemeClr val="tx1"/>
                </a:solidFill>
              </a:rPr>
              <a:t>เลือกพื้นที่ที่ต้องการวาดเส้น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8415" y="2124073"/>
            <a:ext cx="506374" cy="31909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4630512" y="1915670"/>
            <a:ext cx="2324250" cy="1541903"/>
          </a:xfrm>
          <a:prstGeom prst="borderCallout1">
            <a:avLst>
              <a:gd name="adj1" fmla="val 50448"/>
              <a:gd name="adj2" fmla="val 942"/>
              <a:gd name="adj3" fmla="val 33705"/>
              <a:gd name="adj4" fmla="val -26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) </a:t>
            </a:r>
            <a:r>
              <a:rPr lang="th-TH" sz="3200" dirty="0" smtClean="0">
                <a:solidFill>
                  <a:schemeClr val="tx1"/>
                </a:solidFill>
              </a:rPr>
              <a:t>เลือกรูปแบบการวาดเส้นตาราง</a:t>
            </a:r>
            <a:endParaRPr lang="th-TH" sz="32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8" t="23617" r="72658" b="23924"/>
          <a:stretch/>
        </p:blipFill>
        <p:spPr>
          <a:xfrm>
            <a:off x="7206830" y="1261007"/>
            <a:ext cx="4618588" cy="5031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Line Callout 1 10"/>
          <p:cNvSpPr/>
          <p:nvPr/>
        </p:nvSpPr>
        <p:spPr>
          <a:xfrm>
            <a:off x="6954762" y="446818"/>
            <a:ext cx="1520988" cy="814189"/>
          </a:xfrm>
          <a:prstGeom prst="borderCallout1">
            <a:avLst>
              <a:gd name="adj1" fmla="val 55309"/>
              <a:gd name="adj2" fmla="val 100909"/>
              <a:gd name="adj3" fmla="val 154174"/>
              <a:gd name="adj4" fmla="val 152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ผลลัพธ์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93356" y="1593179"/>
            <a:ext cx="4332062" cy="465522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53925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ave your work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" y="0"/>
            <a:ext cx="10254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514579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ime to lunch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68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612980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87" y="264527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แนะนำ </a:t>
            </a:r>
            <a:r>
              <a:rPr lang="en-US" sz="4400" b="1" dirty="0" smtClean="0"/>
              <a:t>Excel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74" y="1545416"/>
            <a:ext cx="7925706" cy="4824903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เป็นโปรแกรมตารางคำนวณ </a:t>
            </a:r>
            <a:r>
              <a:rPr lang="en-US" sz="3600" dirty="0" smtClean="0"/>
              <a:t>(Spreadsheet) </a:t>
            </a:r>
          </a:p>
          <a:p>
            <a:r>
              <a:rPr lang="th-TH" sz="3600" dirty="0" smtClean="0"/>
              <a:t>นิยมใช้จัดเก็บข้อมูลเกี่ยวกับตัวเลขที่มีปริมาณมาก </a:t>
            </a:r>
            <a:endParaRPr lang="en-US" sz="3600" dirty="0" smtClean="0"/>
          </a:p>
          <a:p>
            <a:r>
              <a:rPr lang="th-TH" sz="3600" dirty="0" smtClean="0"/>
              <a:t>สามารถนำข้อมูลมาวิเคราะห์หรือคำนวณผล ตั้งแต่ขั้นพื้นฐานจนถึงขั้นซับซ้อน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3</a:t>
            </a:fld>
            <a:endParaRPr lang="th-TH"/>
          </a:p>
        </p:txBody>
      </p:sp>
      <p:pic>
        <p:nvPicPr>
          <p:cNvPr id="2054" name="Picture 6" descr="http://cdn2.free-power-point-templates.com/articles/wp-content/uploads/2013/05/Wedding-Budget-Template-for-Excel-2013-2-580x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40" y="0"/>
            <a:ext cx="5852160" cy="3127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0060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29899"/>
            <a:ext cx="8911687" cy="1280890"/>
          </a:xfrm>
        </p:spPr>
        <p:txBody>
          <a:bodyPr>
            <a:normAutofit/>
          </a:bodyPr>
          <a:lstStyle/>
          <a:p>
            <a:r>
              <a:rPr lang="th-TH" b="1" dirty="0" smtClean="0"/>
              <a:t>ส่วนประกอบของ </a:t>
            </a:r>
            <a:r>
              <a:rPr lang="en-US" b="1" dirty="0" smtClean="0"/>
              <a:t>Excel</a:t>
            </a:r>
            <a:endParaRPr lang="th-TH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9343" y="1255775"/>
            <a:ext cx="10109343" cy="5364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z="800" smtClean="0"/>
              <a:t>4</a:t>
            </a:fld>
            <a:endParaRPr lang="th-TH" sz="800"/>
          </a:p>
        </p:txBody>
      </p:sp>
      <p:sp>
        <p:nvSpPr>
          <p:cNvPr id="6" name="Line Callout 2 5"/>
          <p:cNvSpPr/>
          <p:nvPr/>
        </p:nvSpPr>
        <p:spPr>
          <a:xfrm>
            <a:off x="366959" y="1828800"/>
            <a:ext cx="1109472" cy="585216"/>
          </a:xfrm>
          <a:prstGeom prst="borderCallout2">
            <a:avLst>
              <a:gd name="adj1" fmla="val 54167"/>
              <a:gd name="adj2" fmla="val 98260"/>
              <a:gd name="adj3" fmla="val 18750"/>
              <a:gd name="adj4" fmla="val 111904"/>
              <a:gd name="adj5" fmla="val -50000"/>
              <a:gd name="adj6" fmla="val 133553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err="1" smtClean="0">
                <a:solidFill>
                  <a:schemeClr val="tx1"/>
                </a:solidFill>
              </a:rPr>
              <a:t>แท็บ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366959" y="1037764"/>
            <a:ext cx="1109472" cy="693499"/>
          </a:xfrm>
          <a:prstGeom prst="borderCallout2">
            <a:avLst>
              <a:gd name="adj1" fmla="val 54167"/>
              <a:gd name="adj2" fmla="val 98260"/>
              <a:gd name="adj3" fmla="val 52083"/>
              <a:gd name="adj4" fmla="val 119596"/>
              <a:gd name="adj5" fmla="val 47916"/>
              <a:gd name="adj6" fmla="val 122563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ปุ่มคำสั่งที่ใช้งานบ่อย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8111" y="1255775"/>
            <a:ext cx="1255777" cy="1584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8111" y="1610789"/>
            <a:ext cx="10060575" cy="72935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chemeClr val="tx1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9973056" y="633984"/>
            <a:ext cx="1072896" cy="518923"/>
          </a:xfrm>
          <a:prstGeom prst="borderCallout1">
            <a:avLst>
              <a:gd name="adj1" fmla="val 53992"/>
              <a:gd name="adj2" fmla="val -2651"/>
              <a:gd name="adj3" fmla="val 194732"/>
              <a:gd name="adj4" fmla="val -66742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ริบบอน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9212" y="2340148"/>
            <a:ext cx="8911688" cy="19651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chemeClr val="tx1"/>
              </a:solidFill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5724144" y="3069507"/>
            <a:ext cx="1383792" cy="518923"/>
          </a:xfrm>
          <a:prstGeom prst="borderCallout1">
            <a:avLst>
              <a:gd name="adj1" fmla="val 53992"/>
              <a:gd name="adj2" fmla="val -2651"/>
              <a:gd name="adj3" fmla="val -110701"/>
              <a:gd name="adj4" fmla="val -164734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แถบสมการ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58111" y="2340148"/>
            <a:ext cx="798189" cy="19651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33726" y="1414272"/>
            <a:ext cx="4317369" cy="19651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chemeClr val="tx1"/>
              </a:solidFill>
            </a:endParaRPr>
          </a:p>
        </p:txBody>
      </p:sp>
      <p:sp>
        <p:nvSpPr>
          <p:cNvPr id="16" name="Line Callout 2 15"/>
          <p:cNvSpPr/>
          <p:nvPr/>
        </p:nvSpPr>
        <p:spPr>
          <a:xfrm>
            <a:off x="359404" y="2743752"/>
            <a:ext cx="1109472" cy="585216"/>
          </a:xfrm>
          <a:prstGeom prst="borderCallout2">
            <a:avLst>
              <a:gd name="adj1" fmla="val 54167"/>
              <a:gd name="adj2" fmla="val 98260"/>
              <a:gd name="adj3" fmla="val 18750"/>
              <a:gd name="adj4" fmla="val 111904"/>
              <a:gd name="adj5" fmla="val -37193"/>
              <a:gd name="adj6" fmla="val 122744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ชื่อเซลล์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57195" y="4291364"/>
            <a:ext cx="8911688" cy="19651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chemeClr val="tx1"/>
              </a:solidFill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4992127" y="5020723"/>
            <a:ext cx="1383792" cy="518923"/>
          </a:xfrm>
          <a:prstGeom prst="borderCallout1">
            <a:avLst>
              <a:gd name="adj1" fmla="val 53992"/>
              <a:gd name="adj2" fmla="val -2651"/>
              <a:gd name="adj3" fmla="val -110701"/>
              <a:gd name="adj4" fmla="val -164734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แถว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7194" y="2635409"/>
            <a:ext cx="599105" cy="361548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chemeClr val="tx1"/>
              </a:solidFill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305204" y="4535467"/>
            <a:ext cx="1217872" cy="744717"/>
          </a:xfrm>
          <a:prstGeom prst="borderCallout1">
            <a:avLst>
              <a:gd name="adj1" fmla="val 49966"/>
              <a:gd name="adj2" fmla="val 99409"/>
              <a:gd name="adj3" fmla="val 50329"/>
              <a:gd name="adj4" fmla="val 123086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คอลัมน์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6299" y="6179635"/>
            <a:ext cx="961458" cy="25946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chemeClr val="tx1"/>
              </a:solidFill>
            </a:endParaRPr>
          </a:p>
        </p:txBody>
      </p:sp>
      <p:sp>
        <p:nvSpPr>
          <p:cNvPr id="22" name="Line Callout 1 21"/>
          <p:cNvSpPr/>
          <p:nvPr/>
        </p:nvSpPr>
        <p:spPr>
          <a:xfrm>
            <a:off x="299407" y="5952839"/>
            <a:ext cx="1217872" cy="596117"/>
          </a:xfrm>
          <a:prstGeom prst="borderCallout1">
            <a:avLst>
              <a:gd name="adj1" fmla="val 49966"/>
              <a:gd name="adj2" fmla="val 99409"/>
              <a:gd name="adj3" fmla="val 75475"/>
              <a:gd name="adj4" fmla="val 176013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err="1" smtClean="0">
                <a:solidFill>
                  <a:schemeClr val="tx1"/>
                </a:solidFill>
              </a:rPr>
              <a:t>ชีท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49359" y="6439096"/>
            <a:ext cx="2169327" cy="21315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chemeClr val="tx1"/>
              </a:solidFill>
            </a:endParaRPr>
          </a:p>
        </p:txBody>
      </p:sp>
      <p:sp>
        <p:nvSpPr>
          <p:cNvPr id="24" name="Line Callout 1 23"/>
          <p:cNvSpPr/>
          <p:nvPr/>
        </p:nvSpPr>
        <p:spPr>
          <a:xfrm>
            <a:off x="8192240" y="5337824"/>
            <a:ext cx="1217872" cy="744717"/>
          </a:xfrm>
          <a:prstGeom prst="borderCallout1">
            <a:avLst>
              <a:gd name="adj1" fmla="val 49966"/>
              <a:gd name="adj2" fmla="val 99409"/>
              <a:gd name="adj3" fmla="val 144934"/>
              <a:gd name="adj4" fmla="val 140318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เปลี่ยนมุมมอง</a:t>
            </a:r>
            <a:endParaRPr lang="th-TH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146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02" y="24648"/>
            <a:ext cx="10131425" cy="1456267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ทดลองกรอกข้อมูล และคำนวณอย่างง่าย </a:t>
            </a:r>
            <a:endParaRPr lang="th-TH" sz="4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3708" y="1148081"/>
            <a:ext cx="9573061" cy="472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5</a:t>
            </a:fld>
            <a:endParaRPr lang="th-TH"/>
          </a:p>
        </p:txBody>
      </p:sp>
      <p:sp>
        <p:nvSpPr>
          <p:cNvPr id="8" name="Line Callout 1 7"/>
          <p:cNvSpPr/>
          <p:nvPr/>
        </p:nvSpPr>
        <p:spPr>
          <a:xfrm>
            <a:off x="6820525" y="1905000"/>
            <a:ext cx="1304144" cy="403485"/>
          </a:xfrm>
          <a:prstGeom prst="borderCallout1">
            <a:avLst>
              <a:gd name="adj1" fmla="val 18750"/>
              <a:gd name="adj2" fmla="val -8333"/>
              <a:gd name="adj3" fmla="val -17716"/>
              <a:gd name="adj4" fmla="val -166798"/>
            </a:avLst>
          </a:prstGeom>
          <a:ln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1) </a:t>
            </a:r>
            <a:r>
              <a:rPr lang="th-TH" sz="2400" dirty="0" smtClean="0">
                <a:solidFill>
                  <a:schemeClr val="tx1"/>
                </a:solidFill>
              </a:rPr>
              <a:t>คลิก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7467601" y="2984147"/>
            <a:ext cx="1976202" cy="403485"/>
          </a:xfrm>
          <a:prstGeom prst="borderCallout1">
            <a:avLst>
              <a:gd name="adj1" fmla="val 18750"/>
              <a:gd name="adj2" fmla="val -8333"/>
              <a:gd name="adj3" fmla="val -267581"/>
              <a:gd name="adj4" fmla="val -140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2) </a:t>
            </a:r>
            <a:r>
              <a:rPr lang="th-TH" sz="2400" dirty="0" smtClean="0">
                <a:solidFill>
                  <a:schemeClr val="tx1"/>
                </a:solidFill>
              </a:rPr>
              <a:t>กรอก “</a:t>
            </a:r>
            <a:r>
              <a:rPr lang="en-US" sz="2400" b="1" dirty="0" smtClean="0">
                <a:solidFill>
                  <a:schemeClr val="tx1"/>
                </a:solidFill>
              </a:rPr>
              <a:t>=</a:t>
            </a:r>
            <a:r>
              <a:rPr lang="th-TH" sz="2400" dirty="0" smtClean="0">
                <a:solidFill>
                  <a:schemeClr val="tx1"/>
                </a:solidFill>
              </a:rPr>
              <a:t>”</a:t>
            </a:r>
            <a:endParaRPr lang="th-TH" sz="2400" b="1" dirty="0">
              <a:solidFill>
                <a:schemeClr val="tx1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574870" y="3070517"/>
            <a:ext cx="1811310" cy="403485"/>
          </a:xfrm>
          <a:prstGeom prst="borderCallout1">
            <a:avLst>
              <a:gd name="adj1" fmla="val 3889"/>
              <a:gd name="adj2" fmla="val 98426"/>
              <a:gd name="adj3" fmla="val -239842"/>
              <a:gd name="adj4" fmla="val 103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</a:rPr>
              <a:t>) </a:t>
            </a:r>
            <a:r>
              <a:rPr lang="th-TH" sz="2400" dirty="0" smtClean="0">
                <a:solidFill>
                  <a:schemeClr val="tx1"/>
                </a:solidFill>
              </a:rPr>
              <a:t>คลิกที่ </a:t>
            </a:r>
            <a:r>
              <a:rPr lang="en-US" sz="2400" dirty="0" smtClean="0">
                <a:solidFill>
                  <a:schemeClr val="tx1"/>
                </a:solidFill>
              </a:rPr>
              <a:t>A2</a:t>
            </a:r>
            <a:endParaRPr lang="th-TH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6180" y="1729477"/>
            <a:ext cx="914400" cy="3353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/>
          </a:p>
        </p:txBody>
      </p:sp>
      <p:sp>
        <p:nvSpPr>
          <p:cNvPr id="12" name="Line Callout 1 11"/>
          <p:cNvSpPr/>
          <p:nvPr/>
        </p:nvSpPr>
        <p:spPr>
          <a:xfrm>
            <a:off x="2904345" y="3105843"/>
            <a:ext cx="1811310" cy="403485"/>
          </a:xfrm>
          <a:prstGeom prst="borderCallout1">
            <a:avLst>
              <a:gd name="adj1" fmla="val 7604"/>
              <a:gd name="adj2" fmla="val 48771"/>
              <a:gd name="adj3" fmla="val -267045"/>
              <a:gd name="adj4" fmla="val 45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</a:t>
            </a:r>
            <a:r>
              <a:rPr lang="en-US" sz="2400" b="1" dirty="0" smtClean="0">
                <a:solidFill>
                  <a:schemeClr val="tx1"/>
                </a:solidFill>
              </a:rPr>
              <a:t>) </a:t>
            </a:r>
            <a:r>
              <a:rPr lang="th-TH" sz="2400" dirty="0" smtClean="0">
                <a:solidFill>
                  <a:schemeClr val="tx1"/>
                </a:solidFill>
              </a:rPr>
              <a:t>คลิกที่ </a:t>
            </a:r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2</a:t>
            </a:r>
            <a:endParaRPr lang="th-TH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0580" y="1698865"/>
            <a:ext cx="854860" cy="3659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/>
          </a:p>
        </p:txBody>
      </p:sp>
      <p:sp>
        <p:nvSpPr>
          <p:cNvPr id="14" name="Line Callout 1 13"/>
          <p:cNvSpPr/>
          <p:nvPr/>
        </p:nvSpPr>
        <p:spPr>
          <a:xfrm>
            <a:off x="6820106" y="4188837"/>
            <a:ext cx="2458387" cy="1043354"/>
          </a:xfrm>
          <a:prstGeom prst="borderCallout1">
            <a:avLst>
              <a:gd name="adj1" fmla="val 47485"/>
              <a:gd name="adj2" fmla="val 204"/>
              <a:gd name="adj3" fmla="val -213045"/>
              <a:gd name="adj4" fmla="val -90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  <a:r>
              <a:rPr lang="en-US" sz="2400" b="1" dirty="0" smtClean="0">
                <a:solidFill>
                  <a:schemeClr val="tx1"/>
                </a:solidFill>
              </a:rPr>
              <a:t>) </a:t>
            </a:r>
            <a:r>
              <a:rPr lang="th-TH" sz="2400" dirty="0" smtClean="0">
                <a:solidFill>
                  <a:schemeClr val="tx1"/>
                </a:solidFill>
              </a:rPr>
              <a:t>กรอก “</a:t>
            </a:r>
            <a:r>
              <a:rPr lang="en-US" sz="2400" b="1" dirty="0" smtClean="0">
                <a:solidFill>
                  <a:schemeClr val="tx1"/>
                </a:solidFill>
              </a:rPr>
              <a:t>-</a:t>
            </a:r>
            <a:r>
              <a:rPr lang="th-TH" sz="2400" dirty="0" smtClean="0">
                <a:solidFill>
                  <a:schemeClr val="tx1"/>
                </a:solidFill>
              </a:rPr>
              <a:t>” (เครื่องหมายลบ)</a:t>
            </a:r>
            <a:endParaRPr lang="th-TH" sz="2400" b="1" dirty="0">
              <a:solidFill>
                <a:schemeClr val="tx1"/>
              </a:solidFill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5895084" y="5343391"/>
            <a:ext cx="1854832" cy="690005"/>
          </a:xfrm>
          <a:prstGeom prst="borderCallout1">
            <a:avLst>
              <a:gd name="adj1" fmla="val 47485"/>
              <a:gd name="adj2" fmla="val 204"/>
              <a:gd name="adj3" fmla="val -480269"/>
              <a:gd name="adj4" fmla="val -73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6) </a:t>
            </a:r>
            <a:r>
              <a:rPr lang="th-TH" sz="2400" dirty="0" smtClean="0">
                <a:solidFill>
                  <a:schemeClr val="tx1"/>
                </a:solidFill>
              </a:rPr>
              <a:t>กด </a:t>
            </a:r>
            <a:r>
              <a:rPr lang="en-US" sz="2400" dirty="0" smtClean="0">
                <a:solidFill>
                  <a:schemeClr val="tx1"/>
                </a:solidFill>
              </a:rPr>
              <a:t>enter</a:t>
            </a:r>
            <a:endParaRPr lang="th-TH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15680" y="1148081"/>
            <a:ext cx="3576320" cy="11604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กำไร </a:t>
            </a:r>
            <a:r>
              <a:rPr 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= </a:t>
            </a:r>
            <a:r>
              <a:rPr lang="th-TH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ราคาขาย </a:t>
            </a:r>
            <a:r>
              <a:rPr 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- </a:t>
            </a:r>
            <a:r>
              <a:rPr lang="th-TH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ต้นทุน</a:t>
            </a: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160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/>
              <a:t>ทดลองกรอกข้อมูล และคำนวณอย่างง่าย </a:t>
            </a:r>
            <a:r>
              <a:rPr lang="en-US" sz="4400" b="1" dirty="0" smtClean="0"/>
              <a:t>[</a:t>
            </a:r>
            <a:r>
              <a:rPr lang="th-TH" sz="4400" b="1" dirty="0" smtClean="0"/>
              <a:t>ต่อ...</a:t>
            </a:r>
            <a:r>
              <a:rPr lang="en-US" sz="4400" b="1" dirty="0" smtClean="0"/>
              <a:t>]</a:t>
            </a:r>
            <a:endParaRPr lang="th-TH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589" t="23723" r="35251" b="46490"/>
          <a:stretch/>
        </p:blipFill>
        <p:spPr>
          <a:xfrm>
            <a:off x="1488192" y="2034748"/>
            <a:ext cx="6680448" cy="476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6</a:t>
            </a:fld>
            <a:endParaRPr lang="th-TH"/>
          </a:p>
        </p:txBody>
      </p:sp>
      <p:sp>
        <p:nvSpPr>
          <p:cNvPr id="6" name="Line Callout 1 5"/>
          <p:cNvSpPr/>
          <p:nvPr/>
        </p:nvSpPr>
        <p:spPr>
          <a:xfrm>
            <a:off x="7787386" y="3200384"/>
            <a:ext cx="2754257" cy="581262"/>
          </a:xfrm>
          <a:prstGeom prst="borderCallout1">
            <a:avLst>
              <a:gd name="adj1" fmla="val 35087"/>
              <a:gd name="adj2" fmla="val 805"/>
              <a:gd name="adj3" fmla="val -142517"/>
              <a:gd name="adj4" fmla="val -41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สมการที่กรอก</a:t>
            </a:r>
            <a:endParaRPr lang="th-TH" sz="3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5719" y="2074016"/>
            <a:ext cx="1909081" cy="6082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Line Callout 1 7"/>
          <p:cNvSpPr/>
          <p:nvPr/>
        </p:nvSpPr>
        <p:spPr>
          <a:xfrm>
            <a:off x="3309695" y="4634221"/>
            <a:ext cx="1922538" cy="679626"/>
          </a:xfrm>
          <a:prstGeom prst="borderCallout1">
            <a:avLst>
              <a:gd name="adj1" fmla="val 5384"/>
              <a:gd name="adj2" fmla="val 45579"/>
              <a:gd name="adj3" fmla="val -154865"/>
              <a:gd name="adj4" fmla="val 68572"/>
            </a:avLst>
          </a:prstGeom>
          <a:ln w="28575"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solidFill>
                  <a:schemeClr val="tx1"/>
                </a:solidFill>
              </a:rPr>
              <a:t>ผลลัพธ์ที่ได้</a:t>
            </a:r>
            <a:endParaRPr lang="th-TH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331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มุมมองใน </a:t>
            </a:r>
            <a:r>
              <a:rPr lang="en-US" sz="4400" b="1" dirty="0" smtClean="0"/>
              <a:t>excel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44645" y="2015462"/>
            <a:ext cx="10411227" cy="2254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7</a:t>
            </a:fld>
            <a:endParaRPr lang="th-TH"/>
          </a:p>
        </p:txBody>
      </p:sp>
      <p:sp>
        <p:nvSpPr>
          <p:cNvPr id="6" name="Line Callout 1 5"/>
          <p:cNvSpPr/>
          <p:nvPr/>
        </p:nvSpPr>
        <p:spPr>
          <a:xfrm>
            <a:off x="5222773" y="2861732"/>
            <a:ext cx="2102420" cy="1093277"/>
          </a:xfrm>
          <a:prstGeom prst="borderCallout1">
            <a:avLst>
              <a:gd name="adj1" fmla="val 3889"/>
              <a:gd name="adj2" fmla="val 98426"/>
              <a:gd name="adj3" fmla="val 98735"/>
              <a:gd name="adj4" fmla="val 171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ปุ่มเลือกมุมมอง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73985" y="3955010"/>
            <a:ext cx="1095995" cy="31479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02027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/>
              <a:t>มุมมองใน </a:t>
            </a:r>
            <a:r>
              <a:rPr lang="en-US" sz="4400" b="1" dirty="0" smtClean="0"/>
              <a:t>excel</a:t>
            </a:r>
            <a:r>
              <a:rPr lang="th-TH" sz="4400" b="1" dirty="0" smtClean="0"/>
              <a:t> </a:t>
            </a:r>
            <a:r>
              <a:rPr lang="en-US" sz="4400" b="1" dirty="0" smtClean="0"/>
              <a:t> (</a:t>
            </a:r>
            <a:r>
              <a:rPr lang="th-TH" sz="4400" b="1" dirty="0" smtClean="0"/>
              <a:t>ต่อ...</a:t>
            </a:r>
            <a:r>
              <a:rPr lang="en-US" sz="4400" b="1" dirty="0" smtClean="0"/>
              <a:t>)</a:t>
            </a:r>
            <a:endParaRPr lang="th-TH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8</a:t>
            </a:fld>
            <a:endParaRPr lang="th-TH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48" t="75097" r="-2"/>
          <a:stretch/>
        </p:blipFill>
        <p:spPr>
          <a:xfrm>
            <a:off x="873759" y="1639343"/>
            <a:ext cx="8444217" cy="2055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759" y="3606800"/>
            <a:ext cx="10474961" cy="3058160"/>
          </a:xfrm>
          <a:solidFill>
            <a:srgbClr val="757575">
              <a:alpha val="80000"/>
            </a:srgb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b="1" dirty="0" smtClean="0"/>
              <a:t>1 </a:t>
            </a:r>
            <a:r>
              <a:rPr lang="th-TH" sz="4000" b="1" dirty="0" smtClean="0"/>
              <a:t>มุมมองปกติ </a:t>
            </a:r>
            <a:r>
              <a:rPr lang="en-US" sz="4000" b="1" dirty="0" smtClean="0"/>
              <a:t>(Normal View) 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</a:rPr>
              <a:t>–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เป็นมุมมองหลักสำหรับการกรอกข้อมูล และคำนวณ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b="1" dirty="0" smtClean="0"/>
              <a:t>2 </a:t>
            </a:r>
            <a:r>
              <a:rPr lang="th-TH" sz="4000" b="1" dirty="0" smtClean="0"/>
              <a:t>เค้าโครงหน้ากระดาษ (</a:t>
            </a:r>
            <a:r>
              <a:rPr lang="en-US" sz="4000" b="1" dirty="0" smtClean="0"/>
              <a:t>Page Layout View</a:t>
            </a:r>
            <a:r>
              <a:rPr lang="th-TH" sz="4000" b="1" dirty="0" smtClean="0"/>
              <a:t>)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–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สำหรับการตรวจสอบก่อนพิมพ์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b="1" dirty="0" smtClean="0"/>
              <a:t>3 </a:t>
            </a:r>
            <a:r>
              <a:rPr lang="th-TH" sz="4000" b="1" dirty="0" smtClean="0"/>
              <a:t>แสดงตัวอย่างตัวแบ่งหน้า </a:t>
            </a:r>
            <a:r>
              <a:rPr lang="en-US" sz="4000" b="1" dirty="0" smtClean="0"/>
              <a:t>(Page Break View)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–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เป็นมุมมองที่ใช้กำหนดพื้นที่ในการพิมพ์</a:t>
            </a:r>
            <a:endParaRPr lang="th-TH" sz="3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Flowchart: Off-page Connector 5"/>
          <p:cNvSpPr/>
          <p:nvPr/>
        </p:nvSpPr>
        <p:spPr>
          <a:xfrm>
            <a:off x="1149511" y="2076027"/>
            <a:ext cx="863601" cy="87376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7" name="Flowchart: Off-page Connector 6"/>
          <p:cNvSpPr/>
          <p:nvPr/>
        </p:nvSpPr>
        <p:spPr>
          <a:xfrm>
            <a:off x="2288864" y="2076027"/>
            <a:ext cx="863601" cy="873760"/>
          </a:xfrm>
          <a:prstGeom prst="flowChartOffpage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8" name="Flowchart: Off-page Connector 7"/>
          <p:cNvSpPr/>
          <p:nvPr/>
        </p:nvSpPr>
        <p:spPr>
          <a:xfrm>
            <a:off x="3340423" y="2065867"/>
            <a:ext cx="863601" cy="883920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47652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947399" cy="1456267"/>
          </a:xfrm>
        </p:spPr>
        <p:txBody>
          <a:bodyPr>
            <a:noAutofit/>
          </a:bodyPr>
          <a:lstStyle/>
          <a:p>
            <a:r>
              <a:rPr lang="th-TH" sz="4400" b="1" dirty="0" smtClean="0"/>
              <a:t>คำสั่ง </a:t>
            </a:r>
            <a:r>
              <a:rPr lang="en-US" sz="4400" b="1" dirty="0" smtClean="0"/>
              <a:t>: </a:t>
            </a:r>
            <a:r>
              <a:rPr lang="th-TH" sz="4400" b="1" dirty="0" smtClean="0"/>
              <a:t>ให้นักศึกษาทดลองป้อน </a:t>
            </a:r>
            <a:r>
              <a:rPr lang="en-US" sz="4400" b="1" dirty="0" smtClean="0"/>
              <a:t>– </a:t>
            </a:r>
            <a:r>
              <a:rPr lang="th-TH" sz="4400" b="1" dirty="0" smtClean="0"/>
              <a:t>แก้ไข</a:t>
            </a:r>
            <a:r>
              <a:rPr lang="en-US" sz="4400" b="1" dirty="0" smtClean="0"/>
              <a:t> –</a:t>
            </a:r>
            <a:r>
              <a:rPr lang="th-TH" sz="4400" b="1" dirty="0" smtClean="0"/>
              <a:t> ลบ ข้อมูล ภายใน </a:t>
            </a:r>
            <a:r>
              <a:rPr lang="en-US" sz="4400" b="1" dirty="0" smtClean="0"/>
              <a:t>Worksheet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53305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h-TH" sz="3900" dirty="0" smtClean="0">
                <a:solidFill>
                  <a:schemeClr val="tx1">
                    <a:lumMod val="95000"/>
                  </a:schemeClr>
                </a:solidFill>
              </a:rPr>
              <a:t>ทดลองป้อนข้อมูล </a:t>
            </a:r>
            <a:r>
              <a:rPr lang="en-US" sz="3900" dirty="0" smtClean="0">
                <a:solidFill>
                  <a:schemeClr val="tx1">
                    <a:lumMod val="95000"/>
                  </a:schemeClr>
                </a:solidFill>
              </a:rPr>
              <a:t>1-10 </a:t>
            </a:r>
            <a:r>
              <a:rPr lang="th-TH" sz="3900" dirty="0" smtClean="0">
                <a:solidFill>
                  <a:schemeClr val="tx1">
                    <a:lumMod val="95000"/>
                  </a:schemeClr>
                </a:solidFill>
              </a:rPr>
              <a:t>ลงใน </a:t>
            </a:r>
            <a:r>
              <a:rPr lang="en-US" sz="3900" dirty="0" smtClean="0">
                <a:solidFill>
                  <a:schemeClr val="tx1">
                    <a:lumMod val="95000"/>
                  </a:schemeClr>
                </a:solidFill>
              </a:rPr>
              <a:t>1 </a:t>
            </a:r>
            <a:r>
              <a:rPr lang="th-TH" sz="3900" dirty="0" smtClean="0">
                <a:solidFill>
                  <a:schemeClr val="tx1">
                    <a:lumMod val="95000"/>
                  </a:schemeClr>
                </a:solidFill>
              </a:rPr>
              <a:t>คอลัมน์</a:t>
            </a:r>
          </a:p>
          <a:p>
            <a:pPr>
              <a:lnSpc>
                <a:spcPct val="110000"/>
              </a:lnSpc>
            </a:pPr>
            <a:r>
              <a:rPr lang="th-TH" sz="3900" dirty="0" smtClean="0">
                <a:solidFill>
                  <a:schemeClr val="tx1">
                    <a:lumMod val="95000"/>
                  </a:schemeClr>
                </a:solidFill>
              </a:rPr>
              <a:t>ทดลองป้อนข้อมูลเดือนทั้ง </a:t>
            </a:r>
            <a:r>
              <a:rPr lang="en-US" sz="3900" dirty="0" smtClean="0">
                <a:solidFill>
                  <a:schemeClr val="tx1">
                    <a:lumMod val="95000"/>
                  </a:schemeClr>
                </a:solidFill>
              </a:rPr>
              <a:t>12 </a:t>
            </a:r>
            <a:r>
              <a:rPr lang="th-TH" sz="3900" dirty="0" smtClean="0">
                <a:solidFill>
                  <a:schemeClr val="tx1">
                    <a:lumMod val="95000"/>
                  </a:schemeClr>
                </a:solidFill>
              </a:rPr>
              <a:t>เดือน โดยเรียงลำดับตั้งแต่ มกราคม</a:t>
            </a:r>
            <a:r>
              <a:rPr lang="en-US" sz="3900" dirty="0" smtClean="0">
                <a:solidFill>
                  <a:schemeClr val="tx1">
                    <a:lumMod val="95000"/>
                  </a:schemeClr>
                </a:solidFill>
              </a:rPr>
              <a:t>-</a:t>
            </a:r>
            <a:r>
              <a:rPr lang="th-TH" sz="3900" dirty="0" smtClean="0">
                <a:solidFill>
                  <a:schemeClr val="tx1">
                    <a:lumMod val="95000"/>
                  </a:schemeClr>
                </a:solidFill>
              </a:rPr>
              <a:t>ธันวาคม ลงในแถว </a:t>
            </a:r>
            <a:r>
              <a:rPr lang="en-US" sz="3900" dirty="0" smtClean="0">
                <a:solidFill>
                  <a:schemeClr val="tx1">
                    <a:lumMod val="95000"/>
                  </a:schemeClr>
                </a:solidFill>
              </a:rPr>
              <a:t>1 </a:t>
            </a:r>
            <a:r>
              <a:rPr lang="th-TH" sz="3900" dirty="0" smtClean="0">
                <a:solidFill>
                  <a:schemeClr val="tx1">
                    <a:lumMod val="95000"/>
                  </a:schemeClr>
                </a:solidFill>
              </a:rPr>
              <a:t>แถว</a:t>
            </a:r>
          </a:p>
          <a:p>
            <a:pPr>
              <a:lnSpc>
                <a:spcPct val="110000"/>
              </a:lnSpc>
            </a:pPr>
            <a:r>
              <a:rPr lang="th-TH" sz="3900" dirty="0" smtClean="0">
                <a:solidFill>
                  <a:schemeClr val="tx1">
                    <a:lumMod val="95000"/>
                  </a:schemeClr>
                </a:solidFill>
              </a:rPr>
              <a:t>แก้ไขข้อมูลโดยการดับเบิลคลิกยังเซลล์ที่ต้องการแก้ไข</a:t>
            </a:r>
          </a:p>
          <a:p>
            <a:pPr>
              <a:lnSpc>
                <a:spcPct val="110000"/>
              </a:lnSpc>
            </a:pPr>
            <a:r>
              <a:rPr lang="th-TH" sz="3900" dirty="0" smtClean="0">
                <a:solidFill>
                  <a:schemeClr val="tx1">
                    <a:lumMod val="95000"/>
                  </a:schemeClr>
                </a:solidFill>
              </a:rPr>
              <a:t>ลบข้อมูลโดยกด </a:t>
            </a:r>
            <a:r>
              <a:rPr lang="en-US" sz="3900" dirty="0" smtClean="0">
                <a:solidFill>
                  <a:schemeClr val="tx1">
                    <a:lumMod val="95000"/>
                  </a:schemeClr>
                </a:solidFill>
              </a:rPr>
              <a:t>delete </a:t>
            </a:r>
            <a:r>
              <a:rPr lang="th-TH" sz="3900" dirty="0" smtClean="0">
                <a:solidFill>
                  <a:schemeClr val="tx1">
                    <a:lumMod val="95000"/>
                  </a:schemeClr>
                </a:solidFill>
              </a:rPr>
              <a:t>ที่เซลล์ที่ต้องการจะลบ</a:t>
            </a:r>
            <a:endParaRPr lang="en-US" sz="39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9</a:t>
            </a:fld>
            <a:endParaRPr lang="th-TH"/>
          </a:p>
        </p:txBody>
      </p:sp>
      <p:pic>
        <p:nvPicPr>
          <p:cNvPr id="2052" name="Picture 4" descr="Image result for edi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706" y="4382469"/>
            <a:ext cx="2387600" cy="239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5893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loud and Boonjot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1143</TotalTime>
  <Words>773</Words>
  <Application>Microsoft Office PowerPoint</Application>
  <PresentationFormat>Widescreen</PresentationFormat>
  <Paragraphs>126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BoonJot</vt:lpstr>
      <vt:lpstr>Calibri</vt:lpstr>
      <vt:lpstr>Cloud</vt:lpstr>
      <vt:lpstr>Cordia New</vt:lpstr>
      <vt:lpstr>Celestial</vt:lpstr>
      <vt:lpstr>Lab 05 : Microsoft Excel  (Part1) พท 260 เทคโนโลยีสารสนเทศและการสื่อสารทางการท่องเที่ยว</vt:lpstr>
      <vt:lpstr>Outline</vt:lpstr>
      <vt:lpstr>แนะนำ Excel</vt:lpstr>
      <vt:lpstr>ส่วนประกอบของ Excel</vt:lpstr>
      <vt:lpstr>ทดลองกรอกข้อมูล และคำนวณอย่างง่าย </vt:lpstr>
      <vt:lpstr>ทดลองกรอกข้อมูล และคำนวณอย่างง่าย [ต่อ...]</vt:lpstr>
      <vt:lpstr>มุมมองใน excel</vt:lpstr>
      <vt:lpstr>มุมมองใน excel  (ต่อ...)</vt:lpstr>
      <vt:lpstr>คำสั่ง : ให้นักศึกษาทดลองป้อน – แก้ไข – ลบ ข้อมูล ภายใน Worksheet</vt:lpstr>
      <vt:lpstr>การป้อนข้อมูลที่มีการเรียงลำดับอัตโนมัติ  ด้วย Fill Handle</vt:lpstr>
      <vt:lpstr>คำสั่ง : ให้นศ.ทดลองป้อนข้อมูลด้วย Fill handleกับข้อมูลที่เป็นเดือน ใน 1 แถว</vt:lpstr>
      <vt:lpstr>คำสั่ง : ให้นศ.ทดลองป้อนข้อมูล ต้นทุน ราคาขาย และคำนวณกำไร เป็นจำนวน 10 แถว โดยใช้ fill handle</vt:lpstr>
      <vt:lpstr>พื้นฐานเวิร์คชีต (Worksheet)</vt:lpstr>
      <vt:lpstr>PowerPoint Presentation</vt:lpstr>
      <vt:lpstr>คำสั่ง : สร้าง Worksheet ใหม่ ตั้งชื่อว่า  “Cell &amp; table”</vt:lpstr>
      <vt:lpstr>การปรับแต่งเซลล์ : การผสานเซลล์</vt:lpstr>
      <vt:lpstr>การปรับแต่งเซลล์ : การผสานเซลล์ (ต่อ...)</vt:lpstr>
      <vt:lpstr>การปรับแต่งเซลล์ : เปลี่ยนรูปแบบอัตโนมัติตามข้อมูลในเซลล์ (Conditional Formatting)</vt:lpstr>
      <vt:lpstr>การเปลี่ยนรูปแบบอัตโนมัติตามข้อมูลในเซลล์ (1)     </vt:lpstr>
      <vt:lpstr>การเปลี่ยนรูปแบบอัตโนมัติตามข้อมูลในเซลล์ (ต่อ...)</vt:lpstr>
      <vt:lpstr>การสร้างตารางอย่างรวดเร็วจาก Table Style</vt:lpstr>
      <vt:lpstr>วิธีการสร้างตาราง</vt:lpstr>
      <vt:lpstr>ผลลัพธ์จากการสร้างตาราง</vt:lpstr>
      <vt:lpstr>การวาดเส้นตาราง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04 : Microsoft Excel 2013        (Part1) พท 260 เทคโนโลยีสารสนเทศและการสื่อสารทางการท่องเที่ยว</dc:title>
  <dc:creator>Apipong Pingyod</dc:creator>
  <cp:lastModifiedBy>Apipong Pingyod</cp:lastModifiedBy>
  <cp:revision>95</cp:revision>
  <dcterms:created xsi:type="dcterms:W3CDTF">2015-02-13T07:01:50Z</dcterms:created>
  <dcterms:modified xsi:type="dcterms:W3CDTF">2017-12-14T14:29:00Z</dcterms:modified>
</cp:coreProperties>
</file>