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4"/>
  </p:notesMasterIdLst>
  <p:sldIdLst>
    <p:sldId id="257" r:id="rId2"/>
    <p:sldId id="270" r:id="rId3"/>
    <p:sldId id="271" r:id="rId4"/>
    <p:sldId id="272" r:id="rId5"/>
    <p:sldId id="283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86" r:id="rId14"/>
    <p:sldId id="274" r:id="rId15"/>
    <p:sldId id="273" r:id="rId16"/>
    <p:sldId id="275" r:id="rId17"/>
    <p:sldId id="276" r:id="rId18"/>
    <p:sldId id="277" r:id="rId19"/>
    <p:sldId id="284" r:id="rId20"/>
    <p:sldId id="280" r:id="rId21"/>
    <p:sldId id="281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31/07/61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50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61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9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979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3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88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373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25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1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36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94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949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06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58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08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31/07/61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58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i.com/products-and-solutions/network-security-solutions/gfi-languard" TargetMode="Externa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trust.com/Products/RetinaNetworkSecurityScanner/" TargetMode="External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able.com/products/nessus-vulnerability-scanner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no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54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3 : </a:t>
            </a:r>
            <a:r>
              <a:rPr lang="th-TH" sz="4500" b="1" dirty="0"/>
              <a:t>การป้องกันการเจาะระบบ </a:t>
            </a:r>
            <a:r>
              <a:rPr lang="en-US" sz="4500" b="1" dirty="0" smtClean="0"/>
              <a:t>Part4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906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40" y="283472"/>
            <a:ext cx="4760420" cy="309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เป็นเครื่องมือที่ใช้ในการควบคุมและป้องกันการเข้าถึงระบบเครือข่ายและการโจมตีจาก </a:t>
            </a:r>
            <a:r>
              <a:rPr lang="en-US" dirty="0" smtClean="0"/>
              <a:t>Hacker</a:t>
            </a:r>
          </a:p>
          <a:p>
            <a:r>
              <a:rPr lang="th-TH" dirty="0" smtClean="0"/>
              <a:t>เน้นการควบคุมการเข้าถึงโดย </a:t>
            </a:r>
            <a:r>
              <a:rPr lang="en-US" dirty="0" smtClean="0"/>
              <a:t>Rules </a:t>
            </a:r>
            <a:r>
              <a:rPr lang="th-TH" dirty="0" smtClean="0"/>
              <a:t>ของเครื่องต้นทางและปลายทางด้วย </a:t>
            </a:r>
            <a:r>
              <a:rPr lang="en-US" dirty="0" smtClean="0"/>
              <a:t>IP Address </a:t>
            </a:r>
            <a:r>
              <a:rPr lang="th-TH" dirty="0" smtClean="0"/>
              <a:t>และ </a:t>
            </a:r>
            <a:r>
              <a:rPr lang="en-US" dirty="0" smtClean="0"/>
              <a:t>Port</a:t>
            </a:r>
            <a:endParaRPr lang="th-TH" dirty="0" smtClean="0"/>
          </a:p>
          <a:p>
            <a:r>
              <a:rPr lang="th-TH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จะเรียนอย่างละเอียดอีกครั้งหลังสอบกลางภาค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122" name="Picture 2" descr="Image result for firew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56" y="1"/>
            <a:ext cx="1984744" cy="19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7416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เป็นโปรแกรมสามัญประจำเครื่องและเครือข่ายที่ใช้ป้องกัน </a:t>
            </a:r>
            <a:r>
              <a:rPr lang="en-US" dirty="0" smtClean="0"/>
              <a:t>Malware </a:t>
            </a:r>
            <a:r>
              <a:rPr lang="th-TH" dirty="0" smtClean="0"/>
              <a:t>ที่อาจจะถูกฝังลงสู่คอมพิวเตอร์</a:t>
            </a:r>
          </a:p>
          <a:p>
            <a:r>
              <a:rPr lang="en-US" dirty="0" smtClean="0"/>
              <a:t>Antivirus </a:t>
            </a:r>
            <a:r>
              <a:rPr lang="th-TH" dirty="0" smtClean="0"/>
              <a:t>จะใช้งานได้เป็นอย่างดีหากผู้ใช้มีการอัพเดตอยู่เสมอๆ</a:t>
            </a:r>
          </a:p>
          <a:p>
            <a:r>
              <a:rPr lang="th-TH" dirty="0" smtClean="0"/>
              <a:t>เป็นสิ่งพื้นฐานที่ช่วยลดความเสี่ยงจากการถูกโจมตีได้ไม่น้อย</a:t>
            </a:r>
          </a:p>
          <a:p>
            <a:r>
              <a:rPr lang="th-TH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จะเรียนอย่างละเอียดอีกครั้งหลังสอบกลางภาค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6146" name="Picture 2" descr="Image result for anti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/>
        </p:blipFill>
        <p:spPr bwMode="auto">
          <a:xfrm>
            <a:off x="10059649" y="-28576"/>
            <a:ext cx="2132352" cy="2162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nti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0" y="0"/>
            <a:ext cx="3708401" cy="20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7" y="-17804"/>
            <a:ext cx="8895807" cy="1759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7" y="1859280"/>
            <a:ext cx="8944473" cy="219304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06" y="4168267"/>
            <a:ext cx="8895807" cy="219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78774"/>
            <a:ext cx="49682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Ref : https://www.tomsguide.com/us/best-antivirus,review-2588.html</a:t>
            </a:r>
          </a:p>
        </p:txBody>
      </p:sp>
    </p:spTree>
    <p:extLst>
      <p:ext uri="{BB962C8B-B14F-4D97-AF65-F5344CB8AC3E}">
        <p14:creationId xmlns:p14="http://schemas.microsoft.com/office/powerpoint/2010/main" val="918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เครื่องมือวิเคราะห์ระดับองค์กร</a:t>
            </a:r>
            <a:br>
              <a:rPr lang="th-T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h-TH" dirty="0"/>
              <a:t>ซอฟต์แวร์สแกนเครือข่ายและติดตั้ง</a:t>
            </a:r>
            <a:r>
              <a:rPr lang="th-TH" dirty="0" smtClean="0"/>
              <a:t>แพตช์ระดับองค์กร เช่น</a:t>
            </a:r>
          </a:p>
          <a:p>
            <a:pPr lvl="1"/>
            <a:r>
              <a:rPr lang="en-US" dirty="0" smtClean="0"/>
              <a:t>GFI </a:t>
            </a:r>
            <a:r>
              <a:rPr lang="en-US" dirty="0" err="1"/>
              <a:t>LANguard</a:t>
            </a:r>
            <a:r>
              <a:rPr lang="en-US" dirty="0"/>
              <a:t> N.S.S.</a:t>
            </a:r>
          </a:p>
          <a:p>
            <a:pPr lvl="1"/>
            <a:r>
              <a:rPr lang="en-US" dirty="0" err="1"/>
              <a:t>eEye</a:t>
            </a:r>
            <a:r>
              <a:rPr lang="en-US" dirty="0"/>
              <a:t> Retina</a:t>
            </a:r>
            <a:r>
              <a:rPr lang="th-TH" dirty="0"/>
              <a:t> </a:t>
            </a:r>
            <a:r>
              <a:rPr lang="en-US" dirty="0"/>
              <a:t>N.S.S.</a:t>
            </a:r>
          </a:p>
          <a:p>
            <a:pPr lvl="1"/>
            <a:r>
              <a:rPr lang="en-US" dirty="0"/>
              <a:t>Microsoft Baseline Security Analyzer (MBSA)</a:t>
            </a:r>
            <a:endParaRPr lang="th-T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49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GFI </a:t>
            </a:r>
            <a:r>
              <a:rPr lang="en-US" dirty="0" err="1"/>
              <a:t>LANguard</a:t>
            </a:r>
            <a:r>
              <a:rPr lang="en-US" dirty="0"/>
              <a:t> Network Security </a:t>
            </a:r>
            <a:r>
              <a:rPr lang="en-US" dirty="0" smtClean="0"/>
              <a:t>Scanner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520" y="2133600"/>
            <a:ext cx="7294881" cy="4310063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พัฒนาโดยบริษัท </a:t>
            </a:r>
            <a:r>
              <a:rPr lang="en-US" dirty="0" smtClean="0"/>
              <a:t>GFI</a:t>
            </a:r>
          </a:p>
          <a:p>
            <a:r>
              <a:rPr lang="th-TH" dirty="0" smtClean="0"/>
              <a:t>เป็นเครื่องมือที่ได้รับความนิยมมาก เป็นทั้งเครื่องมือสแกนหาช่องโหว่และสามารถติดตั้ง</a:t>
            </a:r>
            <a:r>
              <a:rPr lang="th-TH" dirty="0" err="1" smtClean="0"/>
              <a:t>แพตช์</a:t>
            </a:r>
            <a:r>
              <a:rPr lang="th-TH" dirty="0" smtClean="0"/>
              <a:t>ได้ด้วย</a:t>
            </a:r>
          </a:p>
          <a:p>
            <a:r>
              <a:rPr lang="th-TH" dirty="0" smtClean="0"/>
              <a:t>สามารถเช็คได้ทั้งระบบปฏิบัติการและแอปพลิเคชั่น</a:t>
            </a:r>
          </a:p>
          <a:p>
            <a:r>
              <a:rPr lang="th-TH" dirty="0" smtClean="0"/>
              <a:t>แลนการ์ดจะทำหน้าที่เหมือน</a:t>
            </a:r>
            <a:r>
              <a:rPr lang="th-TH" dirty="0" err="1" smtClean="0"/>
              <a:t>แฮ็คเกอร์</a:t>
            </a:r>
            <a:r>
              <a:rPr lang="th-TH" dirty="0" smtClean="0"/>
              <a:t> และแจ้งเตือนจุดอ่อนให้กับผู้ดูแลระบบแก้ไข</a:t>
            </a:r>
          </a:p>
          <a:p>
            <a:r>
              <a:rPr lang="th-TH" dirty="0" smtClean="0"/>
              <a:t>สามารถติดตั้ง</a:t>
            </a:r>
            <a:r>
              <a:rPr lang="th-TH" dirty="0" err="1" smtClean="0"/>
              <a:t>แพตช์</a:t>
            </a:r>
            <a:r>
              <a:rPr lang="th-TH" dirty="0" smtClean="0"/>
              <a:t>ให้กับเครื่องไคลเอนต์จำนวนมากได้อย่างง่ายดาย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4098" name="Picture 2" descr="Image result for gfi langu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307"/>
            <a:ext cx="2814320" cy="17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GFI </a:t>
            </a:r>
            <a:r>
              <a:rPr lang="en-US" dirty="0" err="1"/>
              <a:t>LANguard</a:t>
            </a:r>
            <a:r>
              <a:rPr lang="en-US" dirty="0"/>
              <a:t> </a:t>
            </a:r>
            <a:r>
              <a:rPr lang="en-US" dirty="0" smtClean="0"/>
              <a:t>Network Security Scanner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5" name="Content Placeholder 4" descr="GFI LanGuar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 r="3107" b="7141"/>
          <a:stretch/>
        </p:blipFill>
        <p:spPr>
          <a:xfrm>
            <a:off x="1641564" y="1604328"/>
            <a:ext cx="10138679" cy="440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641563" y="6289040"/>
            <a:ext cx="1013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https://www.gfi.com/products-and-solutions/network-security-solutions/gfi-languard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4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0"/>
            <a:ext cx="963168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GFI </a:t>
            </a:r>
            <a:r>
              <a:rPr lang="en-US" dirty="0" err="1"/>
              <a:t>LANguard</a:t>
            </a:r>
            <a:r>
              <a:rPr lang="en-US" dirty="0"/>
              <a:t> Network Security </a:t>
            </a:r>
            <a:r>
              <a:rPr lang="en-US" dirty="0" smtClean="0"/>
              <a:t>Scanner </a:t>
            </a:r>
            <a:r>
              <a:rPr lang="en-US" dirty="0"/>
              <a:t/>
            </a:r>
            <a:br>
              <a:rPr lang="en-US" dirty="0"/>
            </a:br>
            <a:endParaRPr lang="th-TH" sz="3100" b="0" dirty="0"/>
          </a:p>
        </p:txBody>
      </p:sp>
      <p:pic>
        <p:nvPicPr>
          <p:cNvPr id="5" name="Content Placeholder 4" descr="GFI LanGuar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17162" r="44942"/>
          <a:stretch/>
        </p:blipFill>
        <p:spPr>
          <a:xfrm>
            <a:off x="0" y="1280891"/>
            <a:ext cx="5502970" cy="5577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2" name="Picture 2" descr="Image result for gfi langu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84" y="1767840"/>
            <a:ext cx="6556816" cy="5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Network Security Scanner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932" y="2529110"/>
            <a:ext cx="8915400" cy="3777622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เดิมทีพัฒนาโดยบริษัท </a:t>
            </a:r>
            <a:r>
              <a:rPr lang="en-US" dirty="0" err="1" smtClean="0"/>
              <a:t>eEye</a:t>
            </a:r>
            <a:r>
              <a:rPr lang="th-TH" dirty="0" smtClean="0"/>
              <a:t> แต่ในปี </a:t>
            </a:r>
            <a:r>
              <a:rPr lang="en-US" dirty="0" smtClean="0"/>
              <a:t>2012 Retina </a:t>
            </a:r>
            <a:r>
              <a:rPr lang="th-TH" dirty="0" smtClean="0"/>
              <a:t>ได้ถูกซื้อโดยบริษัท </a:t>
            </a:r>
            <a:r>
              <a:rPr lang="en-US" dirty="0" err="1"/>
              <a:t>BeyondTrust</a:t>
            </a:r>
            <a:r>
              <a:rPr lang="en-US" dirty="0"/>
              <a:t> </a:t>
            </a:r>
            <a:endParaRPr lang="en-US" dirty="0" smtClean="0"/>
          </a:p>
          <a:p>
            <a:r>
              <a:rPr lang="th-TH" dirty="0" smtClean="0"/>
              <a:t>เป็นเครื่องมือที่ใช้สำหรับสแกนและรายงานผลเท่านั้น ไม่ได้จัดการ</a:t>
            </a:r>
            <a:r>
              <a:rPr lang="th-TH" dirty="0" err="1" smtClean="0"/>
              <a:t>แพตช์</a:t>
            </a:r>
            <a:r>
              <a:rPr lang="th-TH" dirty="0" smtClean="0"/>
              <a:t> หากต้องการอัพเดต</a:t>
            </a:r>
            <a:r>
              <a:rPr lang="th-TH" dirty="0" err="1" smtClean="0"/>
              <a:t>แพตช์</a:t>
            </a:r>
            <a:r>
              <a:rPr lang="th-TH" dirty="0" smtClean="0"/>
              <a:t>ต้องใช้เครื่องมือเสริม คือ </a:t>
            </a:r>
            <a:r>
              <a:rPr lang="en-US" dirty="0" err="1" smtClean="0"/>
              <a:t>UpdateExpert</a:t>
            </a:r>
            <a:endParaRPr lang="en-US" dirty="0"/>
          </a:p>
          <a:p>
            <a:r>
              <a:rPr lang="th-TH" dirty="0" smtClean="0"/>
              <a:t>จุดเด่นของ </a:t>
            </a:r>
            <a:r>
              <a:rPr lang="en-US" dirty="0" smtClean="0"/>
              <a:t>Retina </a:t>
            </a:r>
            <a:r>
              <a:rPr lang="th-TH" dirty="0" smtClean="0"/>
              <a:t>คือสามารถสแกนเครือข่ายได้อย่างรวดเร็ว และ </a:t>
            </a:r>
            <a:r>
              <a:rPr lang="en-US" dirty="0" smtClean="0"/>
              <a:t>Retina </a:t>
            </a:r>
            <a:r>
              <a:rPr lang="th-TH" dirty="0" smtClean="0"/>
              <a:t>ไม่ได้ทดลองโจมตีจริง ผู้ดูแลระบบจึงมั่นใจได้ว่าการสแกนจะไม่มีผลกระทบต่อระบบ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1026" name="Picture 2" descr="Image result for retina network security 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161" y="-1"/>
            <a:ext cx="3037840" cy="24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2" y="14733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Retina Network Security </a:t>
            </a:r>
            <a:r>
              <a:rPr lang="en-US" dirty="0" smtClean="0"/>
              <a:t>Scanner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80"/>
            <a:ext cx="11349412" cy="5151120"/>
          </a:xfrm>
        </p:spPr>
      </p:pic>
      <p:sp>
        <p:nvSpPr>
          <p:cNvPr id="7" name="TextBox 6"/>
          <p:cNvSpPr txBox="1"/>
          <p:nvPr/>
        </p:nvSpPr>
        <p:spPr>
          <a:xfrm>
            <a:off x="2884622" y="1257694"/>
            <a:ext cx="821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http://www.beyondtrust.com/Products/RetinaNetworkSecurityScanner/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3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2050" name="Picture 2" descr="Image result for retina network security scan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12" y="0"/>
            <a:ext cx="10224388" cy="68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การป้องกันการถูกเจาะระบบ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0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IDS (Intrusion Detection System)</a:t>
            </a:r>
            <a:endParaRPr lang="th-TH" dirty="0" smtClean="0"/>
          </a:p>
          <a:p>
            <a:r>
              <a:rPr lang="en-US" dirty="0" smtClean="0"/>
              <a:t>IPS (Intrusion Prevention System)</a:t>
            </a:r>
          </a:p>
          <a:p>
            <a:r>
              <a:rPr lang="en-US" dirty="0" smtClean="0"/>
              <a:t>Firewall</a:t>
            </a:r>
          </a:p>
          <a:p>
            <a:r>
              <a:rPr lang="en-US" dirty="0" smtClean="0"/>
              <a:t>Antivirus</a:t>
            </a:r>
            <a:endParaRPr lang="th-TH" dirty="0" smtClean="0"/>
          </a:p>
          <a:p>
            <a:r>
              <a:rPr lang="th-TH" dirty="0" smtClean="0"/>
              <a:t>เครื่องมือ</a:t>
            </a:r>
            <a:r>
              <a:rPr lang="th-TH" dirty="0"/>
              <a:t>วิเคราะห์ระดับองค์กร</a:t>
            </a:r>
          </a:p>
          <a:p>
            <a:pPr lvl="1"/>
            <a:r>
              <a:rPr lang="en-US" dirty="0"/>
              <a:t>GFI </a:t>
            </a:r>
            <a:r>
              <a:rPr lang="en-US" dirty="0" err="1"/>
              <a:t>LANguard</a:t>
            </a:r>
            <a:r>
              <a:rPr lang="en-US" dirty="0"/>
              <a:t> N.S.S.</a:t>
            </a:r>
            <a:r>
              <a:rPr lang="th-TH" dirty="0"/>
              <a:t> </a:t>
            </a:r>
            <a:r>
              <a:rPr lang="en-US" dirty="0"/>
              <a:t>(Network Security Scanner)</a:t>
            </a:r>
          </a:p>
          <a:p>
            <a:pPr lvl="1"/>
            <a:r>
              <a:rPr lang="en-US" dirty="0" err="1"/>
              <a:t>eEye</a:t>
            </a:r>
            <a:r>
              <a:rPr lang="en-US" dirty="0"/>
              <a:t> Retina N.S.S.</a:t>
            </a:r>
          </a:p>
          <a:p>
            <a:pPr lvl="1"/>
            <a:r>
              <a:rPr lang="en-US" dirty="0"/>
              <a:t>Nessus Security Scanner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http://www.degreequery.com/wp-content/uploads/2014/09/information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40" y="-55860"/>
            <a:ext cx="4453523" cy="217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 Security Scanner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00" y="1728788"/>
            <a:ext cx="8442959" cy="4182434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เป็นเครื่องมือที่ช่วยในการค้นหาช่องโหว่ และแนะนำวิธีแก้ปัญหาของระบบก่อนที่</a:t>
            </a:r>
            <a:r>
              <a:rPr lang="th-TH" dirty="0" err="1" smtClean="0"/>
              <a:t>แฮคเกอร์</a:t>
            </a:r>
            <a:r>
              <a:rPr lang="th-TH" dirty="0" smtClean="0"/>
              <a:t>จะเข้ามาเจาะโดยใช้ช่องโหว่ดังกล่าว</a:t>
            </a:r>
          </a:p>
          <a:p>
            <a:r>
              <a:rPr lang="th-TH" dirty="0" err="1" smtClean="0"/>
              <a:t>เนสสัส</a:t>
            </a:r>
            <a:r>
              <a:rPr lang="th-TH" dirty="0" smtClean="0"/>
              <a:t>เป็นเครื่องมือที่มีความสามารถค่อนข้างมาก แต่ข้อเสียคือมีความซับซ้อนและยากต่อการใช้งานในบางฟีเจอร์ ดังนั้นผู้ใช้เครื่องมือนี้จำเป็นต้องมีความรู้ความสามารถมากพอสมควร</a:t>
            </a:r>
          </a:p>
          <a:p>
            <a:r>
              <a:rPr lang="th-TH" dirty="0" smtClean="0"/>
              <a:t>เป็นซอฟต์แวร์แบบไคลเอนต์เซิร์ฟเวอร์ ซึ่งเป็นระบบรวมศูนย์  ทำให้ผู้ดูแลระบบบริหารจัดการได้ง่ายขึ้น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3074" name="Picture 2" descr="Image result for nessus security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11" y="57149"/>
            <a:ext cx="4596223" cy="12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essus security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" y="5433753"/>
            <a:ext cx="4457065" cy="17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4098" name="Picture 2" descr="Image result for nessus security scan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0363200" cy="64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3963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https://www.tenable.com/products/nessus-vulnerability-scanner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4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5122" name="Picture 2" descr="Image result for nessus security scann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 bwMode="auto">
          <a:xfrm>
            <a:off x="2" y="0"/>
            <a:ext cx="12191998" cy="60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การป้องกันการถูกเจาะระบบ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728789"/>
            <a:ext cx="8593235" cy="4700586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วิธีพื้นฐานคือการสแกนหาจุดอ่อนในระบบ และอัพเดตแพตช์เพื่อปิดช่องโหว่นั้นๆ</a:t>
            </a:r>
          </a:p>
          <a:p>
            <a:r>
              <a:rPr lang="th-TH" dirty="0" smtClean="0"/>
              <a:t>ผู้ดูแลระบบต้องรู้ว่าเครือข่ายมีช่องโหว่ตรงไหนบ้าง การใช้เครื่องมือด้านการรักษาความปลอดภัยเป็นวิธีที่ง่ายและได้ผลที่สุด </a:t>
            </a:r>
            <a:endParaRPr lang="en-US" dirty="0" smtClean="0"/>
          </a:p>
          <a:p>
            <a:r>
              <a:rPr lang="th-TH" dirty="0" smtClean="0"/>
              <a:t>การสแกนควรทำทั้งจากภายในและภายนอกเครือข่าย ทั้งในรูปแบบ      มีสิทธิ์และไม่มีสิทธิ์เข้าถึงระบบ</a:t>
            </a:r>
          </a:p>
          <a:p>
            <a:r>
              <a:rPr lang="th-TH" dirty="0" smtClean="0"/>
              <a:t>หลังจากที่สแกนแล้วต้องทำการอัพเดต</a:t>
            </a:r>
            <a:r>
              <a:rPr lang="th-TH" dirty="0" err="1" smtClean="0"/>
              <a:t>แพตช์</a:t>
            </a:r>
            <a:r>
              <a:rPr lang="th-TH" dirty="0" smtClean="0"/>
              <a:t> โดยปกติแล้วเครื่องมือสำหรับใช้สแกนช่องโหว่ส่วนใหญ่จะสามารถอัพเดต</a:t>
            </a:r>
            <a:r>
              <a:rPr lang="th-TH" dirty="0" err="1" smtClean="0"/>
              <a:t>แพตช์</a:t>
            </a:r>
            <a:r>
              <a:rPr lang="th-TH" dirty="0" smtClean="0"/>
              <a:t>ได้อยู่แล้ว </a:t>
            </a:r>
          </a:p>
          <a:p>
            <a:r>
              <a:rPr lang="th-TH" b="1" i="1" dirty="0" smtClean="0"/>
              <a:t>การไม่อัพเดตแพตช์เป็นการเพิ่มความเสี่ยงให้สูงยิ่งขึ้น</a:t>
            </a:r>
            <a:endParaRPr lang="th-TH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network security def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82" y="4250339"/>
            <a:ext cx="2735307" cy="260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การป้องกันการถูกเจาะระบบ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29110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การติดตั้ง</a:t>
            </a:r>
            <a:r>
              <a:rPr lang="th-TH" dirty="0" err="1" smtClean="0"/>
              <a:t>แพตช์</a:t>
            </a:r>
            <a:r>
              <a:rPr lang="th-TH" dirty="0" smtClean="0"/>
              <a:t> หรือบางทีเรียกว่า</a:t>
            </a:r>
            <a:r>
              <a:rPr lang="th-TH" dirty="0" err="1" smtClean="0"/>
              <a:t>ฮ็อต</a:t>
            </a:r>
            <a:r>
              <a:rPr lang="th-TH" dirty="0" smtClean="0"/>
              <a:t>ฟิกส์ </a:t>
            </a:r>
            <a:r>
              <a:rPr lang="en-US" dirty="0" smtClean="0"/>
              <a:t>(Hot Fixes) </a:t>
            </a:r>
            <a:r>
              <a:rPr lang="th-TH" dirty="0" smtClean="0"/>
              <a:t> เป็นสิ่งสำคัญ</a:t>
            </a:r>
            <a:r>
              <a:rPr lang="th-TH" dirty="0" smtClean="0"/>
              <a:t>มาก แต่ในระดับองค์กรควรมีการสำรองข้อมูลก่อนการติดตั้งแพตช์ เพื่อป้องกันผลกระทบที่อาจเกิดขึ้นกับระบบ</a:t>
            </a:r>
          </a:p>
          <a:p>
            <a:r>
              <a:rPr lang="th-TH" dirty="0" smtClean="0"/>
              <a:t>ที่สำคัญควรมีการติดตามข่าวสารด้านความปลอดภัยอยู่เสมอ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3074" name="Picture 2" descr="Image result for network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0"/>
            <a:ext cx="416052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ecurity pa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4" y="5191760"/>
            <a:ext cx="2851122" cy="16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1026" name="Picture 2" descr="Image result for network security defen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21" y="0"/>
            <a:ext cx="9987280" cy="68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ระบบตรวจจับการบุกรุก </a:t>
            </a:r>
            <a:br>
              <a:rPr lang="th-TH" dirty="0" smtClean="0"/>
            </a:br>
            <a:r>
              <a:rPr lang="en-US" dirty="0" smtClean="0"/>
              <a:t>Intrusion Detection System (IDS)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มีหน้าที่ตรวจจับการทำงานภายในเครือข่ายจากการตรวจสอบแพ็คเก็ต </a:t>
            </a:r>
            <a:r>
              <a:rPr lang="en-US" dirty="0" smtClean="0"/>
              <a:t>(Packet Monitoring) </a:t>
            </a:r>
            <a:r>
              <a:rPr lang="th-TH" dirty="0" smtClean="0"/>
              <a:t>ที่วิ่งในเครือข่าย</a:t>
            </a:r>
          </a:p>
          <a:p>
            <a:r>
              <a:rPr lang="th-TH" dirty="0" smtClean="0"/>
              <a:t>การตรวจสอบจะใช้ </a:t>
            </a:r>
            <a:r>
              <a:rPr lang="en-US" dirty="0" smtClean="0"/>
              <a:t>Pattern Matching </a:t>
            </a:r>
            <a:r>
              <a:rPr lang="th-TH" dirty="0" smtClean="0"/>
              <a:t>เป็นหลัก เช่น เมื่อมีการตรวจจับการพยายามเชื่อมต่อพอร์ตที่ไม่ได้เปิดใช้งานไว้ </a:t>
            </a:r>
          </a:p>
          <a:p>
            <a:r>
              <a:rPr lang="th-TH" dirty="0" smtClean="0"/>
              <a:t>เสมือนเป็นกล้องวงจรปิด หรือสัญญาณกันขโมยมีหน้าที่ตรวจจับและแจ้งเตือน </a:t>
            </a:r>
            <a:r>
              <a:rPr lang="en-US" dirty="0" smtClean="0"/>
              <a:t>Admin </a:t>
            </a:r>
            <a:r>
              <a:rPr lang="th-TH" dirty="0" smtClean="0"/>
              <a:t>เท่านั้น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2050" name="Picture 2" descr="Image result for cc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83" y="0"/>
            <a:ext cx="3432017" cy="23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trusion detection ala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" b="35418"/>
          <a:stretch/>
        </p:blipFill>
        <p:spPr bwMode="auto">
          <a:xfrm>
            <a:off x="8370805" y="5384800"/>
            <a:ext cx="382119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 </a:t>
            </a:r>
            <a:r>
              <a:rPr lang="en-US" dirty="0" smtClean="0"/>
              <a:t>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1026" name="Picture 2" descr="Image result for intrusion detection syste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2" t="26249" b="15812"/>
          <a:stretch/>
        </p:blipFill>
        <p:spPr bwMode="auto">
          <a:xfrm>
            <a:off x="2691794" y="1391920"/>
            <a:ext cx="8713948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Intrusion Prevention System : IPS</a:t>
            </a:r>
            <a:br>
              <a:rPr lang="en-US" dirty="0" smtClean="0"/>
            </a:br>
            <a:r>
              <a:rPr lang="th-TH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หรือ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Intrusion Detection and Prevention System (IDPS)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9266090" cy="451174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พัฒนาต่อยอดมาจาก </a:t>
            </a:r>
            <a:r>
              <a:rPr lang="en-US" dirty="0" smtClean="0"/>
              <a:t>IDS</a:t>
            </a:r>
            <a:endParaRPr lang="th-TH" dirty="0" smtClean="0"/>
          </a:p>
          <a:p>
            <a:r>
              <a:rPr lang="th-TH" dirty="0" smtClean="0"/>
              <a:t>หน้าที่คือ</a:t>
            </a:r>
            <a:r>
              <a:rPr lang="en-US" dirty="0" smtClean="0"/>
              <a:t> Monitoring,</a:t>
            </a:r>
            <a:r>
              <a:rPr lang="th-TH" dirty="0" smtClean="0"/>
              <a:t> </a:t>
            </a:r>
            <a:r>
              <a:rPr lang="en-US" dirty="0" smtClean="0"/>
              <a:t>Logging, Block/Stop, Alarm,       Drop Packet, Reset Connection </a:t>
            </a:r>
            <a:r>
              <a:rPr lang="th-TH" dirty="0" smtClean="0"/>
              <a:t>และ </a:t>
            </a:r>
            <a:r>
              <a:rPr lang="en-US" dirty="0" smtClean="0"/>
              <a:t>Report </a:t>
            </a:r>
          </a:p>
          <a:p>
            <a:r>
              <a:rPr lang="en-US" dirty="0" smtClean="0"/>
              <a:t>* </a:t>
            </a:r>
            <a:r>
              <a:rPr lang="th-TH" dirty="0" smtClean="0"/>
              <a:t>ผู้นำ </a:t>
            </a:r>
            <a:r>
              <a:rPr lang="en-US" dirty="0" smtClean="0"/>
              <a:t>IDPS </a:t>
            </a:r>
            <a:r>
              <a:rPr lang="th-TH" dirty="0" smtClean="0"/>
              <a:t>คือ </a:t>
            </a:r>
            <a:r>
              <a:rPr lang="en-US" dirty="0" err="1" smtClean="0"/>
              <a:t>MxAfee</a:t>
            </a:r>
            <a:r>
              <a:rPr lang="en-US" dirty="0" smtClean="0"/>
              <a:t>, Trend Micro, Cisco </a:t>
            </a:r>
            <a:endParaRPr lang="th-TH" dirty="0" smtClean="0"/>
          </a:p>
          <a:p>
            <a:r>
              <a:rPr lang="en-US" dirty="0" smtClean="0"/>
              <a:t>* </a:t>
            </a:r>
            <a:r>
              <a:rPr lang="th-TH" dirty="0" smtClean="0"/>
              <a:t>ปัจจุบันระบบนี้ได้ถูกรวมเข้ากับผลิตภัณฑ์ </a:t>
            </a:r>
            <a:r>
              <a:rPr lang="en-US" dirty="0" smtClean="0"/>
              <a:t>Next-Generation Firewall (NGFW)</a:t>
            </a:r>
            <a:r>
              <a:rPr lang="en-US" dirty="0"/>
              <a:t> </a:t>
            </a:r>
            <a:r>
              <a:rPr lang="th-TH" dirty="0" smtClean="0"/>
              <a:t>ทำให้มีความนิยมลดลงมาก</a:t>
            </a:r>
            <a:endParaRPr lang="en-US" dirty="0" smtClean="0"/>
          </a:p>
          <a:p>
            <a:pPr marL="0" indent="0">
              <a:buNone/>
            </a:pPr>
            <a:r>
              <a:rPr lang="en-US" sz="3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th-TH" sz="3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ข้อมูลจาก </a:t>
            </a: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Gartner</a:t>
            </a:r>
            <a:r>
              <a:rPr lang="th-TH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ปี </a:t>
            </a:r>
            <a:r>
              <a:rPr lang="en-US" sz="3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2018)</a:t>
            </a:r>
            <a:endParaRPr lang="en-US" sz="3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3074" name="Picture 2" descr="Image result for intrusion prev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6518"/>
            <a:ext cx="2575978" cy="19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trusion prev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4577639"/>
            <a:ext cx="2721935" cy="2195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SNORT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Opensource</a:t>
            </a:r>
            <a:r>
              <a:rPr lang="en-US" dirty="0" smtClean="0"/>
              <a:t> IDPS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4098" name="Picture 2" descr="Image result for sn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441"/>
            <a:ext cx="6095238" cy="3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n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37" y="2196441"/>
            <a:ext cx="6283963" cy="46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7052" y="624110"/>
            <a:ext cx="3444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Download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https://snort.org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/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2634</TotalTime>
  <Words>765</Words>
  <Application>Microsoft Office PowerPoint</Application>
  <PresentationFormat>Widescreen</PresentationFormat>
  <Paragraphs>92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3 : การป้องกันการเจาะระบบ Part4 สธ412 ความมั่นคงของระบบสารสนเทศ</vt:lpstr>
      <vt:lpstr>การป้องกันการถูกเจาะระบบ</vt:lpstr>
      <vt:lpstr>การป้องกันการถูกเจาะระบบ </vt:lpstr>
      <vt:lpstr>การป้องกันการถูกเจาะระบบ</vt:lpstr>
      <vt:lpstr>PowerPoint Presentation</vt:lpstr>
      <vt:lpstr>ระบบตรวจจับการบุกรุก  Intrusion Detection System (IDS)</vt:lpstr>
      <vt:lpstr>ประเภทของ IDS</vt:lpstr>
      <vt:lpstr>Intrusion Prevention System : IPS หรือ Intrusion Detection and Prevention System (IDPS)</vt:lpstr>
      <vt:lpstr>SNORT  The Opensource IDPS</vt:lpstr>
      <vt:lpstr>Firewall</vt:lpstr>
      <vt:lpstr>Antivirus</vt:lpstr>
      <vt:lpstr>PowerPoint Presentation</vt:lpstr>
      <vt:lpstr>เครื่องมือวิเคราะห์ระดับองค์กร </vt:lpstr>
      <vt:lpstr>GFI LANguard Network Security Scanner</vt:lpstr>
      <vt:lpstr>GFI LANguard Network Security Scanner </vt:lpstr>
      <vt:lpstr>GFI LANguard Network Security Scanner  </vt:lpstr>
      <vt:lpstr>Retina Network Security Scanner</vt:lpstr>
      <vt:lpstr>Retina Network Security Scanner  </vt:lpstr>
      <vt:lpstr>PowerPoint Presentation</vt:lpstr>
      <vt:lpstr>Nessus Security Scanner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361</cp:revision>
  <dcterms:created xsi:type="dcterms:W3CDTF">2015-08-08T14:30:10Z</dcterms:created>
  <dcterms:modified xsi:type="dcterms:W3CDTF">2018-07-31T06:47:00Z</dcterms:modified>
</cp:coreProperties>
</file>