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C"/>
    <a:srgbClr val="FF99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2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7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0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3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9900">
              <a:alpha val="85098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2">
              <a:lumMod val="50000"/>
              <a:alpha val="69804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2A9D-8F55-49F6-AAE9-B182342082A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Lab0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DHCP &amp; VLAN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843C0C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BS313 Data Communication and Computer Network for Business</a:t>
            </a:r>
          </a:p>
          <a:p>
            <a:endParaRPr lang="en-US" dirty="0"/>
          </a:p>
          <a:p>
            <a:r>
              <a:rPr lang="en-US" dirty="0" err="1" smtClean="0"/>
              <a:t>Aj</a:t>
            </a:r>
            <a:r>
              <a:rPr lang="en-US" dirty="0" smtClean="0"/>
              <a:t>. Apipong Pingyod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Switch1 </a:t>
            </a:r>
            <a:r>
              <a:rPr lang="th-TH" dirty="0" smtClean="0"/>
              <a:t>สร้าง </a:t>
            </a:r>
            <a:r>
              <a:rPr lang="en-US" dirty="0" smtClean="0"/>
              <a:t>VLAN 22 </a:t>
            </a:r>
            <a:r>
              <a:rPr lang="th-TH" dirty="0" smtClean="0"/>
              <a:t>ชื่อ </a:t>
            </a:r>
            <a:r>
              <a:rPr lang="en-US" dirty="0" smtClean="0"/>
              <a:t>COM1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Switch#config</a:t>
            </a:r>
            <a:r>
              <a:rPr lang="en-US" dirty="0" smtClean="0"/>
              <a:t> terminal</a:t>
            </a:r>
          </a:p>
          <a:p>
            <a:pPr marL="0" indent="0">
              <a:buNone/>
            </a:pPr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)#</a:t>
            </a:r>
            <a:r>
              <a:rPr lang="en-US" dirty="0" err="1"/>
              <a:t>vlan</a:t>
            </a:r>
            <a:r>
              <a:rPr lang="en-US" dirty="0"/>
              <a:t> </a:t>
            </a:r>
            <a:r>
              <a:rPr lang="en-US" dirty="0" smtClean="0"/>
              <a:t>22</a:t>
            </a:r>
            <a:r>
              <a:rPr lang="th-TH" dirty="0" smtClean="0"/>
              <a:t> </a:t>
            </a:r>
            <a:r>
              <a:rPr lang="th-TH" i="1" dirty="0">
                <a:solidFill>
                  <a:srgbClr val="0070C0"/>
                </a:solidFill>
              </a:rPr>
              <a:t>(สร้าง </a:t>
            </a:r>
            <a:r>
              <a:rPr lang="en-US" i="1" dirty="0" err="1">
                <a:solidFill>
                  <a:srgbClr val="0070C0"/>
                </a:solidFill>
              </a:rPr>
              <a:t>vlan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th-TH" i="1" dirty="0">
                <a:solidFill>
                  <a:srgbClr val="0070C0"/>
                </a:solidFill>
              </a:rPr>
              <a:t>หมายเลข </a:t>
            </a:r>
            <a:r>
              <a:rPr lang="en-US" i="1" dirty="0" smtClean="0">
                <a:solidFill>
                  <a:srgbClr val="0070C0"/>
                </a:solidFill>
              </a:rPr>
              <a:t>22</a:t>
            </a:r>
            <a:r>
              <a:rPr lang="th-TH" i="1" dirty="0" smtClean="0">
                <a:solidFill>
                  <a:srgbClr val="0070C0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Switch(</a:t>
            </a:r>
            <a:r>
              <a:rPr lang="en-US" dirty="0" err="1"/>
              <a:t>config-vlan</a:t>
            </a:r>
            <a:r>
              <a:rPr lang="en-US" dirty="0"/>
              <a:t>)#name </a:t>
            </a:r>
            <a:r>
              <a:rPr lang="en-US" dirty="0" smtClean="0"/>
              <a:t>COM1                 </a:t>
            </a:r>
            <a:r>
              <a:rPr lang="th-TH" i="1" dirty="0" smtClean="0">
                <a:solidFill>
                  <a:srgbClr val="0070C0"/>
                </a:solidFill>
              </a:rPr>
              <a:t>(ตั้งชื่อ </a:t>
            </a:r>
            <a:r>
              <a:rPr lang="en-US" i="1" dirty="0" err="1">
                <a:solidFill>
                  <a:srgbClr val="0070C0"/>
                </a:solidFill>
              </a:rPr>
              <a:t>vlan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th-TH" i="1" dirty="0">
                <a:solidFill>
                  <a:srgbClr val="0070C0"/>
                </a:solidFill>
              </a:rPr>
              <a:t>หมายเลข </a:t>
            </a:r>
            <a:r>
              <a:rPr lang="en-US" i="1" dirty="0" smtClean="0">
                <a:solidFill>
                  <a:srgbClr val="0070C0"/>
                </a:solidFill>
              </a:rPr>
              <a:t>22 </a:t>
            </a:r>
            <a:r>
              <a:rPr lang="th-TH" i="1" dirty="0" smtClean="0">
                <a:solidFill>
                  <a:srgbClr val="0070C0"/>
                </a:solidFill>
              </a:rPr>
              <a:t>ว่า </a:t>
            </a:r>
            <a:r>
              <a:rPr lang="en-US" i="1" dirty="0" smtClean="0">
                <a:solidFill>
                  <a:srgbClr val="0070C0"/>
                </a:solidFill>
              </a:rPr>
              <a:t>COM1</a:t>
            </a:r>
            <a:r>
              <a:rPr lang="th-TH" i="1" dirty="0" smtClean="0">
                <a:solidFill>
                  <a:srgbClr val="0070C0"/>
                </a:solidFill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config-vlan</a:t>
            </a:r>
            <a:r>
              <a:rPr lang="en-US" dirty="0"/>
              <a:t>)#exit</a:t>
            </a:r>
          </a:p>
        </p:txBody>
      </p:sp>
    </p:spTree>
    <p:extLst>
      <p:ext uri="{BB962C8B-B14F-4D97-AF65-F5344CB8AC3E}">
        <p14:creationId xmlns:p14="http://schemas.microsoft.com/office/powerpoint/2010/main" val="285537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กำหนด </a:t>
            </a:r>
            <a:r>
              <a:rPr lang="en-US" dirty="0" smtClean="0"/>
              <a:t>Interface </a:t>
            </a:r>
            <a:r>
              <a:rPr lang="th-TH" dirty="0" smtClean="0"/>
              <a:t>ของ</a:t>
            </a:r>
            <a:r>
              <a:rPr lang="en-US" dirty="0" smtClean="0"/>
              <a:t> PC2 </a:t>
            </a:r>
            <a:r>
              <a:rPr lang="th-TH" dirty="0" smtClean="0"/>
              <a:t>ให้อยู่ใน </a:t>
            </a:r>
            <a:r>
              <a:rPr lang="en-US" dirty="0" smtClean="0"/>
              <a:t>VLAN22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 smtClean="0"/>
              <a:t>)#interface </a:t>
            </a:r>
            <a:r>
              <a:rPr lang="en-US" dirty="0" err="1"/>
              <a:t>fastEthernet</a:t>
            </a:r>
            <a:r>
              <a:rPr lang="en-US" dirty="0"/>
              <a:t> 2</a:t>
            </a:r>
            <a:r>
              <a:rPr lang="en-US" dirty="0" smtClean="0"/>
              <a:t>/1</a:t>
            </a:r>
          </a:p>
          <a:p>
            <a:pPr marL="0" indent="0">
              <a:buNone/>
            </a:pPr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-if)#</a:t>
            </a:r>
            <a:r>
              <a:rPr lang="en-US" dirty="0" err="1"/>
              <a:t>switchport</a:t>
            </a:r>
            <a:r>
              <a:rPr lang="en-US" dirty="0"/>
              <a:t> mode </a:t>
            </a:r>
            <a:r>
              <a:rPr lang="en-US" dirty="0" smtClean="0"/>
              <a:t>access</a:t>
            </a:r>
          </a:p>
          <a:p>
            <a:pPr marL="0" indent="0">
              <a:buNone/>
            </a:pPr>
            <a:r>
              <a:rPr lang="th-TH" i="1" dirty="0">
                <a:solidFill>
                  <a:srgbClr val="0070C0"/>
                </a:solidFill>
              </a:rPr>
              <a:t>(กำหนดให้อินเตอร์เฟส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f2/1 </a:t>
            </a:r>
            <a:r>
              <a:rPr lang="th-TH" i="1" dirty="0">
                <a:solidFill>
                  <a:srgbClr val="0070C0"/>
                </a:solidFill>
              </a:rPr>
              <a:t>ใช้โหมด </a:t>
            </a:r>
            <a:r>
              <a:rPr lang="en-US" i="1" dirty="0">
                <a:solidFill>
                  <a:srgbClr val="0070C0"/>
                </a:solidFill>
              </a:rPr>
              <a:t>access</a:t>
            </a:r>
            <a:r>
              <a:rPr lang="th-TH" i="1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 smtClean="0"/>
              <a:t>-if</a:t>
            </a:r>
            <a:r>
              <a:rPr lang="en-US" dirty="0"/>
              <a:t>)#</a:t>
            </a:r>
            <a:r>
              <a:rPr lang="en-US" dirty="0" err="1"/>
              <a:t>switchport</a:t>
            </a:r>
            <a:r>
              <a:rPr lang="en-US" dirty="0"/>
              <a:t> access </a:t>
            </a:r>
            <a:r>
              <a:rPr lang="en-US" dirty="0" err="1"/>
              <a:t>vlan</a:t>
            </a:r>
            <a:r>
              <a:rPr lang="en-US" dirty="0"/>
              <a:t> </a:t>
            </a:r>
            <a:r>
              <a:rPr lang="en-US" dirty="0" smtClean="0"/>
              <a:t>22</a:t>
            </a:r>
          </a:p>
          <a:p>
            <a:pPr marL="0" indent="0">
              <a:buNone/>
            </a:pPr>
            <a:r>
              <a:rPr lang="th-TH" i="1" dirty="0">
                <a:solidFill>
                  <a:srgbClr val="0070C0"/>
                </a:solidFill>
              </a:rPr>
              <a:t>(กำหนดให้</a:t>
            </a:r>
            <a:r>
              <a:rPr lang="th-TH" i="1" dirty="0" smtClean="0">
                <a:solidFill>
                  <a:srgbClr val="0070C0"/>
                </a:solidFill>
              </a:rPr>
              <a:t>อินเตอร์เฟส</a:t>
            </a:r>
            <a:r>
              <a:rPr lang="en-US" i="1" dirty="0">
                <a:solidFill>
                  <a:srgbClr val="0070C0"/>
                </a:solidFill>
              </a:rPr>
              <a:t> f2/1 </a:t>
            </a:r>
            <a:r>
              <a:rPr lang="th-TH" i="1" dirty="0" smtClean="0">
                <a:solidFill>
                  <a:srgbClr val="0070C0"/>
                </a:solidFill>
              </a:rPr>
              <a:t>อยู่</a:t>
            </a:r>
            <a:r>
              <a:rPr lang="th-TH" i="1" dirty="0">
                <a:solidFill>
                  <a:srgbClr val="0070C0"/>
                </a:solidFill>
              </a:rPr>
              <a:t>ใน </a:t>
            </a:r>
            <a:r>
              <a:rPr lang="en-US" i="1" dirty="0" err="1">
                <a:solidFill>
                  <a:srgbClr val="0070C0"/>
                </a:solidFill>
              </a:rPr>
              <a:t>vlan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22</a:t>
            </a:r>
            <a:r>
              <a:rPr lang="th-TH" i="1" dirty="0" smtClean="0">
                <a:solidFill>
                  <a:srgbClr val="0070C0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 smtClean="0"/>
              <a:t>-if</a:t>
            </a:r>
            <a:r>
              <a:rPr lang="en-US" dirty="0"/>
              <a:t>)#</a:t>
            </a:r>
            <a:r>
              <a:rPr lang="en-US" dirty="0" smtClean="0"/>
              <a:t>end</a:t>
            </a:r>
          </a:p>
          <a:p>
            <a:pPr marL="0" indent="0">
              <a:buNone/>
            </a:pPr>
            <a:r>
              <a:rPr lang="en-US" dirty="0" err="1" smtClean="0"/>
              <a:t>Switch#show</a:t>
            </a:r>
            <a:r>
              <a:rPr lang="en-US" dirty="0" smtClean="0"/>
              <a:t> </a:t>
            </a:r>
            <a:r>
              <a:rPr lang="en-US" dirty="0" err="1" smtClean="0"/>
              <a:t>vlan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(</a:t>
            </a:r>
            <a:r>
              <a:rPr lang="th-TH" i="1" dirty="0" smtClean="0">
                <a:solidFill>
                  <a:srgbClr val="0070C0"/>
                </a:solidFill>
              </a:rPr>
              <a:t>ตรวจสอบ </a:t>
            </a:r>
            <a:r>
              <a:rPr lang="en-US" i="1" dirty="0" err="1" smtClean="0">
                <a:solidFill>
                  <a:srgbClr val="0070C0"/>
                </a:solidFill>
              </a:rPr>
              <a:t>vlan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th-TH" i="1" dirty="0" smtClean="0">
                <a:solidFill>
                  <a:srgbClr val="0070C0"/>
                </a:solidFill>
              </a:rPr>
              <a:t>ที่สร้างขึ้น</a:t>
            </a:r>
            <a:r>
              <a:rPr lang="en-US" i="1" dirty="0" smtClean="0">
                <a:solidFill>
                  <a:srgbClr val="0070C0"/>
                </a:solidFill>
              </a:rPr>
              <a:t>)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7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ตรวจสอบ </a:t>
            </a:r>
            <a:r>
              <a:rPr lang="en-US" dirty="0" err="1" smtClean="0"/>
              <a:t>vlan</a:t>
            </a:r>
            <a:endParaRPr lang="en-US" dirty="0"/>
          </a:p>
        </p:txBody>
      </p:sp>
      <p:pic>
        <p:nvPicPr>
          <p:cNvPr id="4" name="Content Placeholder 3" descr="Switch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53" y="1690688"/>
            <a:ext cx="7045772" cy="5130068"/>
          </a:xfrm>
        </p:spPr>
      </p:pic>
    </p:spTree>
    <p:extLst>
      <p:ext uri="{BB962C8B-B14F-4D97-AF65-F5344CB8AC3E}">
        <p14:creationId xmlns:p14="http://schemas.microsoft.com/office/powerpoint/2010/main" val="178304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โจทย์ท้าทายเพิ่มเติม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513" y="1825624"/>
            <a:ext cx="5181600" cy="5032376"/>
          </a:xfrm>
        </p:spPr>
        <p:txBody>
          <a:bodyPr/>
          <a:lstStyle/>
          <a:p>
            <a:r>
              <a:rPr lang="th-TH" dirty="0" smtClean="0"/>
              <a:t>เพิ่ม </a:t>
            </a:r>
            <a:r>
              <a:rPr lang="en-US" dirty="0" smtClean="0"/>
              <a:t>PC3  </a:t>
            </a:r>
            <a:r>
              <a:rPr lang="th-TH" dirty="0" smtClean="0"/>
              <a:t>ใน </a:t>
            </a:r>
            <a:r>
              <a:rPr lang="en-US" dirty="0" err="1" smtClean="0"/>
              <a:t>vlan</a:t>
            </a:r>
            <a:r>
              <a:rPr lang="en-US" dirty="0" smtClean="0"/>
              <a:t> 11</a:t>
            </a:r>
          </a:p>
          <a:p>
            <a:r>
              <a:rPr lang="th-TH" dirty="0"/>
              <a:t>เพิ่ม </a:t>
            </a:r>
            <a:r>
              <a:rPr lang="en-US" dirty="0" smtClean="0"/>
              <a:t>PC4  </a:t>
            </a:r>
            <a:r>
              <a:rPr lang="th-TH" dirty="0"/>
              <a:t>ใน </a:t>
            </a:r>
            <a:r>
              <a:rPr lang="en-US" dirty="0" err="1"/>
              <a:t>vlan</a:t>
            </a:r>
            <a:r>
              <a:rPr lang="en-US" dirty="0"/>
              <a:t> </a:t>
            </a:r>
            <a:r>
              <a:rPr lang="en-US" dirty="0" smtClean="0"/>
              <a:t>22</a:t>
            </a:r>
            <a:endParaRPr lang="en-US" dirty="0"/>
          </a:p>
          <a:p>
            <a:endParaRPr lang="en-US" dirty="0" smtClean="0"/>
          </a:p>
          <a:p>
            <a:r>
              <a:rPr lang="th-TH" dirty="0" smtClean="0"/>
              <a:t>แล้วลองคอนฟิกให้ </a:t>
            </a:r>
            <a:r>
              <a:rPr lang="en-US" dirty="0" smtClean="0"/>
              <a:t>ping </a:t>
            </a:r>
            <a:r>
              <a:rPr lang="th-TH" dirty="0" smtClean="0"/>
              <a:t>หากันให้ได้ภายใน </a:t>
            </a:r>
            <a:r>
              <a:rPr lang="en-US" dirty="0" err="1" smtClean="0"/>
              <a:t>vlan</a:t>
            </a:r>
            <a:r>
              <a:rPr lang="en-US" dirty="0" smtClean="0"/>
              <a:t> </a:t>
            </a:r>
            <a:r>
              <a:rPr lang="th-TH" dirty="0" smtClean="0"/>
              <a:t>เดียวกัน</a:t>
            </a:r>
            <a:endParaRPr lang="en-US" dirty="0"/>
          </a:p>
        </p:txBody>
      </p:sp>
      <p:pic>
        <p:nvPicPr>
          <p:cNvPr id="6" name="Picture 2" descr="Image result for chal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6183313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/>
          <a:lstStyle/>
          <a:p>
            <a:pPr algn="ctr"/>
            <a:r>
              <a:rPr lang="en-US" dirty="0" smtClean="0"/>
              <a:t>Network Map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72" y="444311"/>
            <a:ext cx="10873424" cy="6204139"/>
          </a:xfrm>
        </p:spPr>
      </p:pic>
      <p:cxnSp>
        <p:nvCxnSpPr>
          <p:cNvPr id="6" name="Straight Connector 5"/>
          <p:cNvCxnSpPr/>
          <p:nvPr/>
        </p:nvCxnSpPr>
        <p:spPr>
          <a:xfrm>
            <a:off x="2638424" y="5473184"/>
            <a:ext cx="1381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38425" y="6096000"/>
            <a:ext cx="13811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534355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581599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Copper-</a:t>
            </a:r>
          </a:p>
          <a:p>
            <a:r>
              <a:rPr lang="en-US" sz="1600" dirty="0" smtClean="0"/>
              <a:t>Straight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66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1 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Router&gt;enable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err="1" smtClean="0"/>
              <a:t>Router#config</a:t>
            </a:r>
            <a:r>
              <a:rPr lang="en-US" sz="2800" dirty="0" smtClean="0"/>
              <a:t> terminal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Router(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)#hostname Router1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Router1(</a:t>
            </a:r>
            <a:r>
              <a:rPr lang="en-US" sz="2800" dirty="0" err="1"/>
              <a:t>config</a:t>
            </a:r>
            <a:r>
              <a:rPr lang="en-US" sz="2800" dirty="0" smtClean="0"/>
              <a:t>)#</a:t>
            </a:r>
            <a:r>
              <a:rPr lang="en-US" sz="2800" dirty="0" err="1" smtClean="0"/>
              <a:t>ip</a:t>
            </a:r>
            <a:r>
              <a:rPr lang="en-US" sz="2800" dirty="0" smtClean="0"/>
              <a:t> </a:t>
            </a:r>
            <a:r>
              <a:rPr lang="en-US" sz="2800" dirty="0" err="1" smtClean="0"/>
              <a:t>dhcp</a:t>
            </a:r>
            <a:r>
              <a:rPr lang="en-US" sz="2800" dirty="0" smtClean="0"/>
              <a:t> excluded-address 192.168.1.1 192.168.1.10 </a:t>
            </a:r>
            <a:r>
              <a:rPr lang="en-US" sz="2800" i="1" dirty="0" smtClean="0">
                <a:solidFill>
                  <a:srgbClr val="0070C0"/>
                </a:solidFill>
              </a:rPr>
              <a:t>(</a:t>
            </a:r>
            <a:r>
              <a:rPr lang="th-TH" sz="2800" i="1" dirty="0" smtClean="0">
                <a:solidFill>
                  <a:srgbClr val="0070C0"/>
                </a:solidFill>
              </a:rPr>
              <a:t>เว้นไว้ </a:t>
            </a:r>
            <a:r>
              <a:rPr lang="en-US" sz="2800" i="1" dirty="0" smtClean="0">
                <a:solidFill>
                  <a:srgbClr val="0070C0"/>
                </a:solidFill>
              </a:rPr>
              <a:t>10</a:t>
            </a:r>
            <a:r>
              <a:rPr lang="th-TH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smtClean="0">
                <a:solidFill>
                  <a:srgbClr val="0070C0"/>
                </a:solidFill>
              </a:rPr>
              <a:t>IP)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Router1(</a:t>
            </a:r>
            <a:r>
              <a:rPr lang="en-US" sz="2800" dirty="0" err="1"/>
              <a:t>config</a:t>
            </a:r>
            <a:r>
              <a:rPr lang="en-US" sz="2800" dirty="0" smtClean="0"/>
              <a:t>)#</a:t>
            </a:r>
            <a:r>
              <a:rPr lang="en-US" sz="2800" dirty="0" err="1" smtClean="0"/>
              <a:t>ip</a:t>
            </a:r>
            <a:r>
              <a:rPr lang="en-US" sz="2800" dirty="0" smtClean="0"/>
              <a:t> </a:t>
            </a:r>
            <a:r>
              <a:rPr lang="en-US" sz="2800" dirty="0" err="1" smtClean="0"/>
              <a:t>dhcp</a:t>
            </a:r>
            <a:r>
              <a:rPr lang="en-US" sz="2800" dirty="0" smtClean="0"/>
              <a:t> pool BIS </a:t>
            </a:r>
            <a:r>
              <a:rPr lang="en-US" sz="2800" i="1" dirty="0" smtClean="0">
                <a:solidFill>
                  <a:srgbClr val="0070C0"/>
                </a:solidFill>
              </a:rPr>
              <a:t>(</a:t>
            </a:r>
            <a:r>
              <a:rPr lang="th-TH" sz="2800" i="1" dirty="0" smtClean="0">
                <a:solidFill>
                  <a:srgbClr val="0070C0"/>
                </a:solidFill>
              </a:rPr>
              <a:t>ตั้งชื่อ </a:t>
            </a:r>
            <a:r>
              <a:rPr lang="en-US" sz="2800" i="1" dirty="0" smtClean="0">
                <a:solidFill>
                  <a:srgbClr val="0070C0"/>
                </a:solidFill>
              </a:rPr>
              <a:t>DHCP pool </a:t>
            </a:r>
            <a:r>
              <a:rPr lang="th-TH" sz="2800" i="1" dirty="0" smtClean="0">
                <a:solidFill>
                  <a:srgbClr val="0070C0"/>
                </a:solidFill>
              </a:rPr>
              <a:t>ว่า </a:t>
            </a:r>
            <a:r>
              <a:rPr lang="en-US" sz="2800" i="1" dirty="0" smtClean="0">
                <a:solidFill>
                  <a:srgbClr val="0070C0"/>
                </a:solidFill>
              </a:rPr>
              <a:t>BIS)</a:t>
            </a:r>
            <a:endParaRPr lang="th-TH" sz="2800" i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dhcp-config</a:t>
            </a:r>
            <a:r>
              <a:rPr lang="en-US" sz="2800" dirty="0" smtClean="0"/>
              <a:t>)#network 192.168.1.0 255.255.255.0 </a:t>
            </a:r>
            <a:r>
              <a:rPr lang="en-US" sz="2800" i="1" dirty="0" smtClean="0">
                <a:solidFill>
                  <a:srgbClr val="0070C0"/>
                </a:solidFill>
              </a:rPr>
              <a:t>(</a:t>
            </a:r>
            <a:r>
              <a:rPr lang="th-TH" sz="2800" i="1" dirty="0" smtClean="0">
                <a:solidFill>
                  <a:srgbClr val="0070C0"/>
                </a:solidFill>
              </a:rPr>
              <a:t>ประกาศ </a:t>
            </a:r>
            <a:r>
              <a:rPr lang="en-US" sz="2800" i="1" dirty="0" smtClean="0">
                <a:solidFill>
                  <a:srgbClr val="0070C0"/>
                </a:solidFill>
              </a:rPr>
              <a:t>IP </a:t>
            </a:r>
            <a:r>
              <a:rPr lang="th-TH" sz="2800" i="1" dirty="0" smtClean="0">
                <a:solidFill>
                  <a:srgbClr val="0070C0"/>
                </a:solidFill>
              </a:rPr>
              <a:t>ที่จะแจก</a:t>
            </a:r>
            <a:r>
              <a:rPr lang="en-US" sz="2800" i="1" dirty="0" smtClean="0">
                <a:solidFill>
                  <a:srgbClr val="0070C0"/>
                </a:solidFill>
              </a:rPr>
              <a:t>)</a:t>
            </a:r>
            <a:endParaRPr lang="th-TH" sz="2800" i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dhcp-config</a:t>
            </a:r>
            <a:r>
              <a:rPr lang="en-US" sz="2800" dirty="0" smtClean="0"/>
              <a:t>)#default-router 192.168.1.254 </a:t>
            </a:r>
            <a:r>
              <a:rPr lang="th-TH" sz="2800" i="1" dirty="0" smtClean="0">
                <a:solidFill>
                  <a:srgbClr val="0070C0"/>
                </a:solidFill>
              </a:rPr>
              <a:t>(กำหนด </a:t>
            </a:r>
            <a:r>
              <a:rPr lang="en-US" sz="2800" i="1" dirty="0" smtClean="0">
                <a:solidFill>
                  <a:srgbClr val="0070C0"/>
                </a:solidFill>
              </a:rPr>
              <a:t>Default Route </a:t>
            </a:r>
            <a:r>
              <a:rPr lang="th-TH" sz="2800" i="1" dirty="0" smtClean="0">
                <a:solidFill>
                  <a:srgbClr val="0070C0"/>
                </a:solidFill>
              </a:rPr>
              <a:t>ให้กับ </a:t>
            </a:r>
            <a:r>
              <a:rPr lang="en-US" sz="2800" i="1" dirty="0" smtClean="0">
                <a:solidFill>
                  <a:srgbClr val="0070C0"/>
                </a:solidFill>
              </a:rPr>
              <a:t>DHCP </a:t>
            </a:r>
            <a:r>
              <a:rPr lang="th-TH" sz="2800" i="1" dirty="0" smtClean="0">
                <a:solidFill>
                  <a:srgbClr val="0070C0"/>
                </a:solidFill>
              </a:rPr>
              <a:t>นี้)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dhcp-config</a:t>
            </a:r>
            <a:r>
              <a:rPr lang="en-US" sz="2800" dirty="0" smtClean="0"/>
              <a:t>)#exit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17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Router1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Router1(</a:t>
            </a:r>
            <a:r>
              <a:rPr lang="en-US" dirty="0" err="1"/>
              <a:t>config</a:t>
            </a:r>
            <a:r>
              <a:rPr lang="en-US" dirty="0"/>
              <a:t>)#interface </a:t>
            </a:r>
            <a:r>
              <a:rPr lang="en-US" dirty="0" err="1"/>
              <a:t>fastEthernet</a:t>
            </a:r>
            <a:r>
              <a:rPr lang="en-US" dirty="0"/>
              <a:t> 4/0</a:t>
            </a:r>
          </a:p>
          <a:p>
            <a:pPr marL="0" indent="0">
              <a:buNone/>
            </a:pPr>
            <a:r>
              <a:rPr lang="en-US" dirty="0"/>
              <a:t>Router1(</a:t>
            </a:r>
            <a:r>
              <a:rPr lang="en-US" dirty="0" err="1"/>
              <a:t>config</a:t>
            </a:r>
            <a:r>
              <a:rPr lang="en-US" dirty="0"/>
              <a:t>-if)#</a:t>
            </a:r>
            <a:r>
              <a:rPr lang="en-US" dirty="0" err="1"/>
              <a:t>ip</a:t>
            </a:r>
            <a:r>
              <a:rPr lang="en-US" dirty="0"/>
              <a:t> address </a:t>
            </a:r>
            <a:r>
              <a:rPr lang="en-US" dirty="0" smtClean="0"/>
              <a:t>192.168.1.254 </a:t>
            </a:r>
            <a:r>
              <a:rPr lang="en-US" dirty="0"/>
              <a:t>255.255.255.0</a:t>
            </a:r>
          </a:p>
          <a:p>
            <a:pPr marL="0" indent="0">
              <a:buNone/>
            </a:pPr>
            <a:r>
              <a:rPr lang="en-US" dirty="0"/>
              <a:t>Router1(</a:t>
            </a:r>
            <a:r>
              <a:rPr lang="en-US" dirty="0" err="1"/>
              <a:t>config</a:t>
            </a:r>
            <a:r>
              <a:rPr lang="en-US" dirty="0"/>
              <a:t>-if)#no shutdown</a:t>
            </a:r>
          </a:p>
          <a:p>
            <a:pPr marL="0" indent="0">
              <a:buNone/>
            </a:pPr>
            <a:r>
              <a:rPr lang="en-US" dirty="0"/>
              <a:t>Router1(</a:t>
            </a:r>
            <a:r>
              <a:rPr lang="en-US" dirty="0" err="1"/>
              <a:t>config</a:t>
            </a:r>
            <a:r>
              <a:rPr lang="en-US" dirty="0"/>
              <a:t>-if)#</a:t>
            </a:r>
            <a:r>
              <a:rPr lang="en-US" dirty="0" smtClean="0"/>
              <a:t>end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Router1#copy running-</a:t>
            </a:r>
            <a:r>
              <a:rPr lang="en-US" dirty="0" err="1" smtClean="0"/>
              <a:t>config</a:t>
            </a:r>
            <a:r>
              <a:rPr lang="en-US" dirty="0" smtClean="0"/>
              <a:t> startup-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0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PC1, PC2 </a:t>
            </a:r>
            <a:r>
              <a:rPr lang="th-TH" dirty="0" smtClean="0"/>
              <a:t>เปิดการงาน </a:t>
            </a:r>
            <a:r>
              <a:rPr lang="en-US" dirty="0" smtClean="0"/>
              <a:t>DHCP</a:t>
            </a:r>
            <a:r>
              <a:rPr lang="th-TH" dirty="0" smtClean="0"/>
              <a:t> เพื่อรับ </a:t>
            </a:r>
            <a:r>
              <a:rPr lang="en-US" dirty="0" smtClean="0"/>
              <a:t>IP</a:t>
            </a:r>
            <a:endParaRPr lang="en-US" dirty="0"/>
          </a:p>
        </p:txBody>
      </p:sp>
      <p:pic>
        <p:nvPicPr>
          <p:cNvPr id="4" name="Content Placeholder 3" descr="PC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825"/>
            <a:ext cx="4979483" cy="4351338"/>
          </a:xfrm>
        </p:spPr>
      </p:pic>
      <p:pic>
        <p:nvPicPr>
          <p:cNvPr id="5" name="Picture 4" descr="PC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57" y="1971675"/>
            <a:ext cx="4899551" cy="42814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14400" y="2209800"/>
            <a:ext cx="1200150" cy="12001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137316" y="3488134"/>
            <a:ext cx="1190625" cy="1178719"/>
          </a:xfrm>
          <a:prstGeom prst="wedgeRoundRectCallout">
            <a:avLst>
              <a:gd name="adj1" fmla="val -77633"/>
              <a:gd name="adj2" fmla="val -5952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6781403" y="2552700"/>
            <a:ext cx="749498" cy="74949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8873242" y="1382315"/>
            <a:ext cx="1190625" cy="1178719"/>
          </a:xfrm>
          <a:prstGeom prst="wedgeRoundRectCallout">
            <a:avLst>
              <a:gd name="adj1" fmla="val -162433"/>
              <a:gd name="adj2" fmla="val 7300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919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ทดสอบการ </a:t>
            </a:r>
            <a:r>
              <a:rPr lang="en-US" dirty="0" smtClean="0"/>
              <a:t>Ping </a:t>
            </a:r>
            <a:r>
              <a:rPr lang="th-TH" dirty="0" smtClean="0"/>
              <a:t>ระหว่าง </a:t>
            </a:r>
            <a:r>
              <a:rPr lang="en-US" dirty="0" smtClean="0"/>
              <a:t>PC1 </a:t>
            </a:r>
            <a:r>
              <a:rPr lang="th-TH" dirty="0" smtClean="0"/>
              <a:t>และ </a:t>
            </a:r>
            <a:r>
              <a:rPr lang="en-US" dirty="0" smtClean="0"/>
              <a:t>PC2</a:t>
            </a:r>
            <a:endParaRPr lang="en-US" dirty="0"/>
          </a:p>
        </p:txBody>
      </p:sp>
      <p:pic>
        <p:nvPicPr>
          <p:cNvPr id="4" name="Content Placeholder 3" descr="PC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8950"/>
            <a:ext cx="4979483" cy="4351338"/>
          </a:xfrm>
        </p:spPr>
      </p:pic>
      <p:pic>
        <p:nvPicPr>
          <p:cNvPr id="5" name="Picture 4" descr="PC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1758951"/>
            <a:ext cx="4979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Switch1 </a:t>
            </a:r>
            <a:r>
              <a:rPr lang="th-TH" dirty="0" smtClean="0"/>
              <a:t>สร้าง </a:t>
            </a:r>
            <a:r>
              <a:rPr lang="en-US" dirty="0" smtClean="0"/>
              <a:t>VLAN 11 </a:t>
            </a:r>
            <a:r>
              <a:rPr lang="th-TH" dirty="0" smtClean="0"/>
              <a:t>ชื่อ </a:t>
            </a:r>
            <a:r>
              <a:rPr lang="en-US" dirty="0" err="1"/>
              <a:t>P</a:t>
            </a:r>
            <a:r>
              <a:rPr lang="en-US" dirty="0" err="1" smtClean="0"/>
              <a:t>rojectBIS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Switch&gt;enable </a:t>
            </a:r>
          </a:p>
          <a:p>
            <a:pPr marL="0" indent="0">
              <a:buNone/>
            </a:pPr>
            <a:r>
              <a:rPr lang="en-US" dirty="0" err="1" smtClean="0"/>
              <a:t>Switch#config</a:t>
            </a:r>
            <a:r>
              <a:rPr lang="en-US" dirty="0" smtClean="0"/>
              <a:t> terminal</a:t>
            </a:r>
          </a:p>
          <a:p>
            <a:pPr marL="0" indent="0">
              <a:buNone/>
            </a:pPr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)#</a:t>
            </a:r>
            <a:r>
              <a:rPr lang="en-US" dirty="0" err="1"/>
              <a:t>vlan</a:t>
            </a:r>
            <a:r>
              <a:rPr lang="en-US" dirty="0"/>
              <a:t> </a:t>
            </a:r>
            <a:r>
              <a:rPr lang="en-US" dirty="0" smtClean="0"/>
              <a:t>11</a:t>
            </a:r>
            <a:r>
              <a:rPr lang="th-TH" dirty="0" smtClean="0"/>
              <a:t> </a:t>
            </a:r>
            <a:r>
              <a:rPr lang="th-TH" i="1" dirty="0" smtClean="0">
                <a:solidFill>
                  <a:srgbClr val="0070C0"/>
                </a:solidFill>
              </a:rPr>
              <a:t>(สร้าง </a:t>
            </a:r>
            <a:r>
              <a:rPr lang="en-US" i="1" dirty="0" err="1" smtClean="0">
                <a:solidFill>
                  <a:srgbClr val="0070C0"/>
                </a:solidFill>
              </a:rPr>
              <a:t>vlan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th-TH" i="1" dirty="0" smtClean="0">
                <a:solidFill>
                  <a:srgbClr val="0070C0"/>
                </a:solidFill>
              </a:rPr>
              <a:t>หมายเลข </a:t>
            </a:r>
            <a:r>
              <a:rPr lang="en-US" i="1" dirty="0" smtClean="0">
                <a:solidFill>
                  <a:srgbClr val="0070C0"/>
                </a:solidFill>
              </a:rPr>
              <a:t>11</a:t>
            </a:r>
            <a:r>
              <a:rPr lang="th-TH" i="1" dirty="0" smtClean="0">
                <a:solidFill>
                  <a:srgbClr val="0070C0"/>
                </a:solidFill>
              </a:rPr>
              <a:t>)</a:t>
            </a: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Switch(</a:t>
            </a:r>
            <a:r>
              <a:rPr lang="en-US" dirty="0" err="1"/>
              <a:t>config-vlan</a:t>
            </a:r>
            <a:r>
              <a:rPr lang="en-US" dirty="0"/>
              <a:t>)#name </a:t>
            </a:r>
            <a:r>
              <a:rPr lang="en-US" dirty="0" err="1" smtClean="0"/>
              <a:t>ProjectBIS</a:t>
            </a:r>
            <a:r>
              <a:rPr lang="en-US" dirty="0" smtClean="0"/>
              <a:t>             </a:t>
            </a:r>
            <a:r>
              <a:rPr lang="th-TH" i="1" dirty="0" smtClean="0">
                <a:solidFill>
                  <a:srgbClr val="0070C0"/>
                </a:solidFill>
              </a:rPr>
              <a:t>(ตั้งชื่อ </a:t>
            </a:r>
            <a:r>
              <a:rPr lang="en-US" i="1" dirty="0" err="1">
                <a:solidFill>
                  <a:srgbClr val="0070C0"/>
                </a:solidFill>
              </a:rPr>
              <a:t>vlan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th-TH" i="1" dirty="0">
                <a:solidFill>
                  <a:srgbClr val="0070C0"/>
                </a:solidFill>
              </a:rPr>
              <a:t>หมายเลข </a:t>
            </a:r>
            <a:r>
              <a:rPr lang="en-US" i="1" dirty="0" smtClean="0">
                <a:solidFill>
                  <a:srgbClr val="0070C0"/>
                </a:solidFill>
              </a:rPr>
              <a:t>11</a:t>
            </a:r>
            <a:r>
              <a:rPr lang="th-TH" i="1" dirty="0" smtClean="0">
                <a:solidFill>
                  <a:srgbClr val="0070C0"/>
                </a:solidFill>
              </a:rPr>
              <a:t> ว่า </a:t>
            </a:r>
            <a:r>
              <a:rPr lang="en-US" i="1" dirty="0" err="1" smtClean="0">
                <a:solidFill>
                  <a:srgbClr val="0070C0"/>
                </a:solidFill>
              </a:rPr>
              <a:t>ProjectBIS</a:t>
            </a:r>
            <a:r>
              <a:rPr lang="th-TH" i="1" dirty="0" smtClean="0">
                <a:solidFill>
                  <a:srgbClr val="0070C0"/>
                </a:solidFill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config-vlan</a:t>
            </a:r>
            <a:r>
              <a:rPr lang="en-US" dirty="0"/>
              <a:t>)#exit</a:t>
            </a:r>
          </a:p>
        </p:txBody>
      </p:sp>
    </p:spTree>
    <p:extLst>
      <p:ext uri="{BB962C8B-B14F-4D97-AF65-F5344CB8AC3E}">
        <p14:creationId xmlns:p14="http://schemas.microsoft.com/office/powerpoint/2010/main" val="28282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กำหนด </a:t>
            </a:r>
            <a:r>
              <a:rPr lang="en-US" dirty="0" smtClean="0"/>
              <a:t>Interface </a:t>
            </a:r>
            <a:r>
              <a:rPr lang="th-TH" dirty="0" smtClean="0"/>
              <a:t>ของ</a:t>
            </a:r>
            <a:r>
              <a:rPr lang="en-US" dirty="0" smtClean="0"/>
              <a:t> PC1 </a:t>
            </a:r>
            <a:r>
              <a:rPr lang="th-TH" dirty="0" smtClean="0"/>
              <a:t>ให้อยู่ใน </a:t>
            </a:r>
            <a:r>
              <a:rPr lang="en-US" dirty="0" smtClean="0"/>
              <a:t>VLAN11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 smtClean="0"/>
              <a:t>)#interface </a:t>
            </a:r>
            <a:r>
              <a:rPr lang="en-US" dirty="0" err="1"/>
              <a:t>fastEthernet</a:t>
            </a:r>
            <a:r>
              <a:rPr lang="en-US" dirty="0"/>
              <a:t> </a:t>
            </a:r>
            <a:r>
              <a:rPr lang="en-US" dirty="0" smtClean="0"/>
              <a:t>0/1</a:t>
            </a:r>
          </a:p>
          <a:p>
            <a:pPr marL="0" indent="0">
              <a:buNone/>
            </a:pPr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-if)#</a:t>
            </a:r>
            <a:r>
              <a:rPr lang="en-US" dirty="0" err="1"/>
              <a:t>switchport</a:t>
            </a:r>
            <a:r>
              <a:rPr lang="en-US" dirty="0"/>
              <a:t> mode access </a:t>
            </a:r>
            <a:r>
              <a:rPr lang="th-TH" i="1" dirty="0" smtClean="0">
                <a:solidFill>
                  <a:srgbClr val="0070C0"/>
                </a:solidFill>
              </a:rPr>
              <a:t>(กำหนดให้อินเตอร์เฟส</a:t>
            </a:r>
            <a:r>
              <a:rPr lang="en-US" i="1" dirty="0" smtClean="0">
                <a:solidFill>
                  <a:srgbClr val="0070C0"/>
                </a:solidFill>
              </a:rPr>
              <a:t> f0/1 </a:t>
            </a:r>
            <a:r>
              <a:rPr lang="th-TH" i="1" dirty="0" smtClean="0">
                <a:solidFill>
                  <a:srgbClr val="0070C0"/>
                </a:solidFill>
              </a:rPr>
              <a:t>ใช้โหมด </a:t>
            </a:r>
            <a:r>
              <a:rPr lang="en-US" i="1" dirty="0" smtClean="0">
                <a:solidFill>
                  <a:srgbClr val="0070C0"/>
                </a:solidFill>
              </a:rPr>
              <a:t>access</a:t>
            </a:r>
            <a:r>
              <a:rPr lang="th-TH" i="1" dirty="0" smtClean="0">
                <a:solidFill>
                  <a:srgbClr val="0070C0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 smtClean="0"/>
              <a:t>-if</a:t>
            </a:r>
            <a:r>
              <a:rPr lang="en-US" dirty="0"/>
              <a:t>)#</a:t>
            </a:r>
            <a:r>
              <a:rPr lang="en-US" dirty="0" err="1"/>
              <a:t>switchport</a:t>
            </a:r>
            <a:r>
              <a:rPr lang="en-US" dirty="0"/>
              <a:t> access </a:t>
            </a:r>
            <a:r>
              <a:rPr lang="en-US" dirty="0" err="1"/>
              <a:t>vlan</a:t>
            </a:r>
            <a:r>
              <a:rPr lang="en-US" dirty="0"/>
              <a:t> </a:t>
            </a:r>
            <a:r>
              <a:rPr lang="en-US" dirty="0" smtClean="0"/>
              <a:t>11 </a:t>
            </a:r>
            <a:r>
              <a:rPr lang="th-TH" i="1" dirty="0" smtClean="0">
                <a:solidFill>
                  <a:srgbClr val="0070C0"/>
                </a:solidFill>
              </a:rPr>
              <a:t>(กำหนดให้อินเตอร์เฟสนี้อยู่ใน </a:t>
            </a:r>
            <a:r>
              <a:rPr lang="en-US" i="1" dirty="0" err="1">
                <a:solidFill>
                  <a:srgbClr val="0070C0"/>
                </a:solidFill>
              </a:rPr>
              <a:t>vlan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11</a:t>
            </a:r>
            <a:r>
              <a:rPr lang="th-TH" i="1" dirty="0" smtClean="0">
                <a:solidFill>
                  <a:srgbClr val="0070C0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 smtClean="0"/>
              <a:t>-if</a:t>
            </a:r>
            <a:r>
              <a:rPr lang="en-US" dirty="0"/>
              <a:t>)#</a:t>
            </a:r>
            <a:r>
              <a:rPr lang="en-US" dirty="0" smtClean="0"/>
              <a:t>end</a:t>
            </a:r>
          </a:p>
          <a:p>
            <a:pPr marL="0" indent="0">
              <a:buNone/>
            </a:pPr>
            <a:r>
              <a:rPr lang="en-US" dirty="0" err="1" smtClean="0"/>
              <a:t>Switch#show</a:t>
            </a:r>
            <a:r>
              <a:rPr lang="en-US" dirty="0" smtClean="0"/>
              <a:t> </a:t>
            </a:r>
            <a:r>
              <a:rPr lang="en-US" dirty="0" err="1" smtClean="0"/>
              <a:t>vlan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(</a:t>
            </a:r>
            <a:r>
              <a:rPr lang="th-TH" i="1" dirty="0" smtClean="0">
                <a:solidFill>
                  <a:srgbClr val="0070C0"/>
                </a:solidFill>
              </a:rPr>
              <a:t>ตรวจสอบ </a:t>
            </a:r>
            <a:r>
              <a:rPr lang="en-US" i="1" dirty="0" err="1" smtClean="0">
                <a:solidFill>
                  <a:srgbClr val="0070C0"/>
                </a:solidFill>
              </a:rPr>
              <a:t>vlan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th-TH" i="1" dirty="0" smtClean="0">
                <a:solidFill>
                  <a:srgbClr val="0070C0"/>
                </a:solidFill>
              </a:rPr>
              <a:t>ที่สร้างขึ้น</a:t>
            </a:r>
            <a:r>
              <a:rPr lang="en-US" i="1" dirty="0" smtClean="0">
                <a:solidFill>
                  <a:srgbClr val="0070C0"/>
                </a:solidFill>
              </a:rPr>
              <a:t>)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ทดสอบ </a:t>
            </a:r>
            <a:r>
              <a:rPr lang="en-US" dirty="0" smtClean="0"/>
              <a:t>PC1, PC2 </a:t>
            </a:r>
            <a:r>
              <a:rPr lang="th-TH" dirty="0" smtClean="0"/>
              <a:t>ลอง </a:t>
            </a:r>
            <a:r>
              <a:rPr lang="en-US" dirty="0" smtClean="0"/>
              <a:t>Ping</a:t>
            </a:r>
            <a:r>
              <a:rPr lang="th-TH" dirty="0" smtClean="0"/>
              <a:t> หากัน</a:t>
            </a:r>
            <a:endParaRPr lang="en-US" dirty="0"/>
          </a:p>
        </p:txBody>
      </p:sp>
      <p:pic>
        <p:nvPicPr>
          <p:cNvPr id="4" name="Content Placeholder 3" descr="PC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58" y="1862138"/>
            <a:ext cx="4979483" cy="4351338"/>
          </a:xfrm>
        </p:spPr>
      </p:pic>
    </p:spTree>
    <p:extLst>
      <p:ext uri="{BB962C8B-B14F-4D97-AF65-F5344CB8AC3E}">
        <p14:creationId xmlns:p14="http://schemas.microsoft.com/office/powerpoint/2010/main" val="236767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oonjot">
      <a:majorFont>
        <a:latin typeface="BoonJot"/>
        <a:ea typeface=""/>
        <a:cs typeface="BoonJot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326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BoonJot</vt:lpstr>
      <vt:lpstr>Office Theme</vt:lpstr>
      <vt:lpstr>Lab05 DHCP &amp; VLAN</vt:lpstr>
      <vt:lpstr>Network Map</vt:lpstr>
      <vt:lpstr>Router 1 DHCP</vt:lpstr>
      <vt:lpstr>Router1 set IP</vt:lpstr>
      <vt:lpstr>PC1, PC2 เปิดการงาน DHCP เพื่อรับ IP</vt:lpstr>
      <vt:lpstr>ทดสอบการ Ping ระหว่าง PC1 และ PC2</vt:lpstr>
      <vt:lpstr>Switch1 สร้าง VLAN 11 ชื่อ ProjectBIS</vt:lpstr>
      <vt:lpstr>Switch1  กำหนด Interface ของ PC1 ให้อยู่ใน VLAN11</vt:lpstr>
      <vt:lpstr>ทดสอบ PC1, PC2 ลอง Ping หากัน</vt:lpstr>
      <vt:lpstr>Switch1 สร้าง VLAN 22 ชื่อ COM1</vt:lpstr>
      <vt:lpstr>Switch1  กำหนด Interface ของ PC2 ให้อยู่ใน VLAN22</vt:lpstr>
      <vt:lpstr>ตรวจสอบ vlan</vt:lpstr>
      <vt:lpstr>โจทย์ท้าทายเพิ่มเติม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Lab05 Dynamic Route using RIP Protocol</dc:title>
  <dc:creator>Apipong Pingyod</dc:creator>
  <cp:lastModifiedBy>Apipong Pingyod</cp:lastModifiedBy>
  <cp:revision>35</cp:revision>
  <dcterms:created xsi:type="dcterms:W3CDTF">2017-09-20T14:50:02Z</dcterms:created>
  <dcterms:modified xsi:type="dcterms:W3CDTF">2018-10-11T10:51:13Z</dcterms:modified>
</cp:coreProperties>
</file>