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5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04/10/61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ปฏิบัติการที่ </a:t>
            </a:r>
            <a:r>
              <a:rPr lang="en-US" sz="4400" b="1" dirty="0"/>
              <a:t>3</a:t>
            </a:r>
            <a:r>
              <a:rPr lang="en-US" sz="4400" b="1" smtClean="0"/>
              <a:t> </a:t>
            </a:r>
            <a:r>
              <a:rPr lang="en-US" sz="4400" b="1" dirty="0" smtClean="0"/>
              <a:t>: </a:t>
            </a:r>
            <a:r>
              <a:rPr lang="th-TH" sz="4400" b="1" dirty="0" smtClean="0"/>
              <a:t>การคอนฟิกเส้นทางบนเรา</a:t>
            </a:r>
            <a:r>
              <a:rPr lang="th-TH" sz="4400" b="1" dirty="0" err="1" smtClean="0"/>
              <a:t>เตอร์</a:t>
            </a:r>
            <a:r>
              <a:rPr lang="th-TH" sz="4400" b="1" dirty="0" smtClean="0"/>
              <a:t>แบบกำหนดเอง โดยใช้โปรแกรมจำลอง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8"/>
            <a:ext cx="4429127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บนเรา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 smtClean="0"/>
              <a:t>2 </a:t>
            </a:r>
            <a:r>
              <a:rPr lang="en-US" dirty="0"/>
              <a:t>: </a:t>
            </a:r>
            <a:r>
              <a:rPr lang="th-TH" dirty="0"/>
              <a:t>ทดสอบการเชื่อมต่อด้วยการ </a:t>
            </a:r>
            <a:r>
              <a:rPr lang="en-US" dirty="0"/>
              <a:t>ping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en-US" dirty="0" smtClean="0"/>
              <a:t>Router2#ping </a:t>
            </a:r>
            <a:r>
              <a:rPr lang="en-US" dirty="0"/>
              <a:t>172.16.10.2		</a:t>
            </a:r>
            <a:r>
              <a:rPr lang="en-US" dirty="0">
                <a:solidFill>
                  <a:schemeClr val="accent1"/>
                </a:solidFill>
              </a:rPr>
              <a:t>[ping </a:t>
            </a:r>
            <a:r>
              <a:rPr lang="th-TH" dirty="0">
                <a:solidFill>
                  <a:schemeClr val="accent1"/>
                </a:solidFill>
              </a:rPr>
              <a:t>ไปยังอินเตอร์เฟสของเรา</a:t>
            </a:r>
            <a:r>
              <a:rPr lang="th-TH" dirty="0" err="1">
                <a:solidFill>
                  <a:schemeClr val="accent1"/>
                </a:solidFill>
              </a:rPr>
              <a:t>เตอร์</a:t>
            </a:r>
            <a:r>
              <a:rPr lang="th-TH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3 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5" name="Picture 4" descr="Router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60651" r="20843" b="13440"/>
          <a:stretch/>
        </p:blipFill>
        <p:spPr>
          <a:xfrm>
            <a:off x="2700338" y="2561754"/>
            <a:ext cx="8804274" cy="2337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700338" y="5143500"/>
            <a:ext cx="8986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i="1" dirty="0" smtClean="0"/>
              <a:t>การ </a:t>
            </a:r>
            <a:r>
              <a:rPr lang="en-US" i="1" dirty="0" smtClean="0"/>
              <a:t>ping </a:t>
            </a:r>
            <a:r>
              <a:rPr lang="th-TH" i="1" dirty="0" smtClean="0"/>
              <a:t>จะไม่สำเร็จ เนื่องจากเรา</a:t>
            </a:r>
            <a:r>
              <a:rPr lang="th-TH" i="1" dirty="0" err="1" smtClean="0"/>
              <a:t>เตอร์</a:t>
            </a:r>
            <a:r>
              <a:rPr lang="th-TH" i="1" dirty="0" smtClean="0"/>
              <a:t> </a:t>
            </a:r>
            <a:r>
              <a:rPr lang="en-US" i="1" dirty="0" smtClean="0"/>
              <a:t>2 </a:t>
            </a:r>
            <a:r>
              <a:rPr lang="th-TH" i="1" dirty="0" smtClean="0"/>
              <a:t>และ </a:t>
            </a:r>
            <a:r>
              <a:rPr lang="en-US" i="1" dirty="0" smtClean="0"/>
              <a:t>3 </a:t>
            </a:r>
            <a:r>
              <a:rPr lang="th-TH" i="1" dirty="0" smtClean="0"/>
              <a:t>ไม่ได้เชื่อมต่อกันโดยตรง เราจะต้องทำการกำหนดเส้นทางให้กับเรา</a:t>
            </a:r>
            <a:r>
              <a:rPr lang="th-TH" i="1" dirty="0" err="1" smtClean="0"/>
              <a:t>เตอร์</a:t>
            </a:r>
            <a:r>
              <a:rPr lang="th-TH" i="1" dirty="0" smtClean="0"/>
              <a:t>ทั้งสองนี้เสียก่อน จึงจะสามารถติดต่อสื่อสารหากันได้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306563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การคอนฟิกเส้นทางแบบ </a:t>
            </a:r>
            <a:r>
              <a:rPr lang="en-US" dirty="0" smtClean="0"/>
              <a:t>Static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th-TH" dirty="0" smtClean="0">
                <a:solidFill>
                  <a:schemeClr val="accent1"/>
                </a:solidFill>
              </a:rPr>
              <a:t>ต้องการให้</a:t>
            </a:r>
            <a:r>
              <a:rPr lang="en-US" dirty="0" smtClean="0">
                <a:solidFill>
                  <a:schemeClr val="accent1"/>
                </a:solidFill>
              </a:rPr>
              <a:t> Router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th-TH" dirty="0" smtClean="0">
                <a:solidFill>
                  <a:schemeClr val="accent1"/>
                </a:solidFill>
              </a:rPr>
              <a:t> ติดต่อกับ </a:t>
            </a:r>
            <a:r>
              <a:rPr lang="en-US" dirty="0" smtClean="0">
                <a:solidFill>
                  <a:schemeClr val="accent1"/>
                </a:solidFill>
              </a:rPr>
              <a:t>Router 3 </a:t>
            </a:r>
            <a:r>
              <a:rPr lang="th-TH" dirty="0" smtClean="0">
                <a:solidFill>
                  <a:schemeClr val="accent1"/>
                </a:solidFill>
              </a:rPr>
              <a:t>ได้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Router2#config terminal	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เข้าสู่โหมดคอนฟิก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r>
              <a:rPr lang="en-US" dirty="0" smtClean="0"/>
              <a:t>Router2(</a:t>
            </a:r>
            <a:r>
              <a:rPr lang="en-US" dirty="0" err="1" smtClean="0"/>
              <a:t>config</a:t>
            </a:r>
            <a:r>
              <a:rPr lang="en-US" dirty="0" smtClean="0"/>
              <a:t>)#</a:t>
            </a:r>
            <a:r>
              <a:rPr lang="en-US" dirty="0" err="1" smtClean="0"/>
              <a:t>ip</a:t>
            </a:r>
            <a:r>
              <a:rPr lang="en-US" dirty="0" smtClean="0"/>
              <a:t> route 172.16.10.0 255.255.255.0 10.1.1.1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กำหนดเส้นทางแบบ </a:t>
            </a:r>
            <a:r>
              <a:rPr lang="en-US" dirty="0" smtClean="0">
                <a:solidFill>
                  <a:schemeClr val="accent1"/>
                </a:solidFill>
              </a:rPr>
              <a:t>static </a:t>
            </a:r>
            <a:r>
              <a:rPr lang="th-TH" dirty="0" smtClean="0">
                <a:solidFill>
                  <a:schemeClr val="accent1"/>
                </a:solidFill>
              </a:rPr>
              <a:t>โดยบอกเรา</a:t>
            </a:r>
            <a:r>
              <a:rPr lang="th-TH" dirty="0" err="1" smtClean="0">
                <a:solidFill>
                  <a:schemeClr val="accent1"/>
                </a:solidFill>
              </a:rPr>
              <a:t>เตอร์</a:t>
            </a:r>
            <a:r>
              <a:rPr lang="th-TH" dirty="0" smtClean="0">
                <a:solidFill>
                  <a:schemeClr val="accent1"/>
                </a:solidFill>
              </a:rPr>
              <a:t>นี้ว่าในการเชื่อมต่อไอพี </a:t>
            </a:r>
            <a:r>
              <a:rPr lang="en-US" dirty="0" smtClean="0">
                <a:solidFill>
                  <a:schemeClr val="accent1"/>
                </a:solidFill>
              </a:rPr>
              <a:t>172.16.10.0/24 </a:t>
            </a:r>
            <a:r>
              <a:rPr lang="th-TH" dirty="0" smtClean="0">
                <a:solidFill>
                  <a:schemeClr val="accent1"/>
                </a:solidFill>
              </a:rPr>
              <a:t>ให้ติดต่อผ่านอินเตอร์เฟส </a:t>
            </a:r>
            <a:r>
              <a:rPr lang="en-US" dirty="0" smtClean="0">
                <a:solidFill>
                  <a:schemeClr val="accent1"/>
                </a:solidFill>
              </a:rPr>
              <a:t>10.1.1.1]</a:t>
            </a:r>
          </a:p>
          <a:p>
            <a:r>
              <a:rPr lang="en-US" dirty="0"/>
              <a:t>Router2(</a:t>
            </a:r>
            <a:r>
              <a:rPr lang="en-US" dirty="0" err="1"/>
              <a:t>config</a:t>
            </a:r>
            <a:r>
              <a:rPr lang="en-US" dirty="0" smtClean="0"/>
              <a:t>)#end</a:t>
            </a:r>
          </a:p>
          <a:p>
            <a:r>
              <a:rPr lang="en-US" dirty="0" smtClean="0"/>
              <a:t>Router2#show </a:t>
            </a:r>
            <a:r>
              <a:rPr lang="en-US" dirty="0" err="1" smtClean="0"/>
              <a:t>ip</a:t>
            </a:r>
            <a:r>
              <a:rPr lang="en-US" dirty="0" smtClean="0"/>
              <a:t> route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แสดง </a:t>
            </a:r>
            <a:r>
              <a:rPr lang="en-US" dirty="0" smtClean="0">
                <a:solidFill>
                  <a:schemeClr val="accent1"/>
                </a:solidFill>
              </a:rPr>
              <a:t>Routing Table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th-TH" dirty="0">
                <a:solidFill>
                  <a:schemeClr val="accent1"/>
                </a:solidFill>
              </a:rPr>
              <a:t>เพื่อตรวจสอบการเชื่อมต่อ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ทดลอง </a:t>
            </a:r>
            <a:r>
              <a:rPr lang="en-US" dirty="0" smtClean="0">
                <a:solidFill>
                  <a:schemeClr val="tx1"/>
                </a:solidFill>
              </a:rPr>
              <a:t>ping </a:t>
            </a:r>
            <a:r>
              <a:rPr lang="th-TH" dirty="0" smtClean="0">
                <a:solidFill>
                  <a:schemeClr val="tx1"/>
                </a:solidFill>
              </a:rPr>
              <a:t>ไปยัง </a:t>
            </a:r>
            <a:r>
              <a:rPr lang="en-US" dirty="0" smtClean="0">
                <a:solidFill>
                  <a:schemeClr val="tx1"/>
                </a:solidFill>
              </a:rPr>
              <a:t>172.16.10.1 </a:t>
            </a:r>
            <a:r>
              <a:rPr lang="th-TH" dirty="0" smtClean="0">
                <a:solidFill>
                  <a:schemeClr val="tx1"/>
                </a:solidFill>
              </a:rPr>
              <a:t>และ </a:t>
            </a:r>
            <a:r>
              <a:rPr lang="en-US" dirty="0" smtClean="0">
                <a:solidFill>
                  <a:schemeClr val="tx1"/>
                </a:solidFill>
              </a:rPr>
              <a:t>172.16.10.2 </a:t>
            </a:r>
            <a:r>
              <a:rPr lang="th-TH" dirty="0" smtClean="0">
                <a:solidFill>
                  <a:schemeClr val="tx1"/>
                </a:solidFill>
              </a:rPr>
              <a:t>ซึ่งควรจะ </a:t>
            </a:r>
            <a:r>
              <a:rPr lang="en-US" dirty="0" smtClean="0">
                <a:solidFill>
                  <a:schemeClr val="tx1"/>
                </a:solidFill>
              </a:rPr>
              <a:t>ping </a:t>
            </a:r>
            <a:r>
              <a:rPr lang="th-TH" dirty="0" smtClean="0">
                <a:solidFill>
                  <a:schemeClr val="tx1"/>
                </a:solidFill>
              </a:rPr>
              <a:t>สำเร็จ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54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การคอนฟิกเส้นทางแบบ </a:t>
            </a:r>
            <a:r>
              <a:rPr lang="en-US" dirty="0" smtClean="0"/>
              <a:t>Static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th-TH" dirty="0" smtClean="0">
                <a:solidFill>
                  <a:schemeClr val="accent1"/>
                </a:solidFill>
              </a:rPr>
              <a:t>ต้องการให้</a:t>
            </a:r>
            <a:r>
              <a:rPr lang="en-US" dirty="0" smtClean="0">
                <a:solidFill>
                  <a:schemeClr val="accent1"/>
                </a:solidFill>
              </a:rPr>
              <a:t> Router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th-TH" dirty="0" smtClean="0">
                <a:solidFill>
                  <a:schemeClr val="accent1"/>
                </a:solidFill>
              </a:rPr>
              <a:t> ติดต่อกับ </a:t>
            </a:r>
            <a:r>
              <a:rPr lang="en-US" dirty="0" smtClean="0">
                <a:solidFill>
                  <a:schemeClr val="accent1"/>
                </a:solidFill>
              </a:rPr>
              <a:t>Router 2  </a:t>
            </a:r>
            <a:r>
              <a:rPr lang="th-TH" dirty="0" smtClean="0">
                <a:solidFill>
                  <a:schemeClr val="accent1"/>
                </a:solidFill>
              </a:rPr>
              <a:t>ได้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Router</a:t>
            </a:r>
            <a:r>
              <a:rPr lang="en-US" dirty="0"/>
              <a:t>3</a:t>
            </a:r>
            <a:r>
              <a:rPr lang="en-US" dirty="0" smtClean="0"/>
              <a:t>#config terminal	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เข้าสู่โหมดคอนฟิก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r>
              <a:rPr lang="en-US" dirty="0" smtClean="0"/>
              <a:t>Router3(</a:t>
            </a:r>
            <a:r>
              <a:rPr lang="en-US" dirty="0" err="1" smtClean="0"/>
              <a:t>config</a:t>
            </a:r>
            <a:r>
              <a:rPr lang="en-US" dirty="0" smtClean="0"/>
              <a:t>)#</a:t>
            </a:r>
            <a:r>
              <a:rPr lang="en-US" dirty="0" err="1" smtClean="0"/>
              <a:t>ip</a:t>
            </a:r>
            <a:r>
              <a:rPr lang="en-US" dirty="0" smtClean="0"/>
              <a:t> route 10.1.1.0 255.255.255.0 172.16.10.1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กำหนดเส้นทางแบบ </a:t>
            </a:r>
            <a:r>
              <a:rPr lang="en-US" dirty="0" smtClean="0">
                <a:solidFill>
                  <a:schemeClr val="accent1"/>
                </a:solidFill>
              </a:rPr>
              <a:t>static </a:t>
            </a:r>
            <a:r>
              <a:rPr lang="th-TH" dirty="0" smtClean="0">
                <a:solidFill>
                  <a:schemeClr val="accent1"/>
                </a:solidFill>
              </a:rPr>
              <a:t>โดยบอกเรา</a:t>
            </a:r>
            <a:r>
              <a:rPr lang="th-TH" dirty="0" err="1" smtClean="0">
                <a:solidFill>
                  <a:schemeClr val="accent1"/>
                </a:solidFill>
              </a:rPr>
              <a:t>เตอร์</a:t>
            </a:r>
            <a:r>
              <a:rPr lang="th-TH" dirty="0" smtClean="0">
                <a:solidFill>
                  <a:schemeClr val="accent1"/>
                </a:solidFill>
              </a:rPr>
              <a:t>นี้ว่าในการเชื่อมต่อไอพี </a:t>
            </a:r>
            <a:r>
              <a:rPr lang="en-US" dirty="0" smtClean="0">
                <a:solidFill>
                  <a:schemeClr val="accent1"/>
                </a:solidFill>
              </a:rPr>
              <a:t>10.1.1.0/24 </a:t>
            </a:r>
            <a:r>
              <a:rPr lang="th-TH" dirty="0" smtClean="0">
                <a:solidFill>
                  <a:schemeClr val="accent1"/>
                </a:solidFill>
              </a:rPr>
              <a:t>ให้ติดต่อผ่านอินเตอร์เฟส </a:t>
            </a:r>
            <a:r>
              <a:rPr lang="en-US" dirty="0" smtClean="0">
                <a:solidFill>
                  <a:schemeClr val="accent1"/>
                </a:solidFill>
              </a:rPr>
              <a:t>172.16.10.1]</a:t>
            </a:r>
          </a:p>
          <a:p>
            <a:r>
              <a:rPr lang="en-US" dirty="0"/>
              <a:t>Router2(</a:t>
            </a:r>
            <a:r>
              <a:rPr lang="en-US" dirty="0" err="1"/>
              <a:t>config</a:t>
            </a:r>
            <a:r>
              <a:rPr lang="en-US" dirty="0" smtClean="0"/>
              <a:t>)#end</a:t>
            </a:r>
          </a:p>
          <a:p>
            <a:r>
              <a:rPr lang="en-US" dirty="0" smtClean="0"/>
              <a:t>Router2#show </a:t>
            </a:r>
            <a:r>
              <a:rPr lang="en-US" dirty="0" err="1" smtClean="0"/>
              <a:t>ip</a:t>
            </a:r>
            <a:r>
              <a:rPr lang="en-US" dirty="0" smtClean="0"/>
              <a:t> route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แสดง </a:t>
            </a:r>
            <a:r>
              <a:rPr lang="en-US" dirty="0" smtClean="0">
                <a:solidFill>
                  <a:schemeClr val="accent1"/>
                </a:solidFill>
              </a:rPr>
              <a:t>Routing Table </a:t>
            </a:r>
            <a:r>
              <a:rPr lang="th-TH" dirty="0" smtClean="0">
                <a:solidFill>
                  <a:schemeClr val="accent1"/>
                </a:solidFill>
              </a:rPr>
              <a:t>เพื่อตรวจสอบการเชื่อมต่อ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ทดลอง </a:t>
            </a:r>
            <a:r>
              <a:rPr lang="en-US" dirty="0" smtClean="0">
                <a:solidFill>
                  <a:schemeClr val="tx1"/>
                </a:solidFill>
              </a:rPr>
              <a:t>ping </a:t>
            </a:r>
            <a:r>
              <a:rPr lang="th-TH" dirty="0" smtClean="0">
                <a:solidFill>
                  <a:schemeClr val="tx1"/>
                </a:solidFill>
              </a:rPr>
              <a:t>ไปยัง </a:t>
            </a:r>
            <a:r>
              <a:rPr lang="en-US" dirty="0" smtClean="0">
                <a:solidFill>
                  <a:schemeClr val="tx1"/>
                </a:solidFill>
              </a:rPr>
              <a:t>10.1.1.1 </a:t>
            </a:r>
            <a:r>
              <a:rPr lang="th-TH" dirty="0" smtClean="0">
                <a:solidFill>
                  <a:schemeClr val="tx1"/>
                </a:solidFill>
              </a:rPr>
              <a:t>และ </a:t>
            </a:r>
            <a:r>
              <a:rPr lang="en-US" dirty="0" smtClean="0">
                <a:solidFill>
                  <a:schemeClr val="tx1"/>
                </a:solidFill>
              </a:rPr>
              <a:t>10.1.1.2 </a:t>
            </a:r>
            <a:r>
              <a:rPr lang="th-TH" dirty="0" smtClean="0">
                <a:solidFill>
                  <a:schemeClr val="tx1"/>
                </a:solidFill>
              </a:rPr>
              <a:t>ซึ่งควรจะ </a:t>
            </a:r>
            <a:r>
              <a:rPr lang="en-US" dirty="0" smtClean="0">
                <a:solidFill>
                  <a:schemeClr val="tx1"/>
                </a:solidFill>
              </a:rPr>
              <a:t>ping </a:t>
            </a:r>
            <a:r>
              <a:rPr lang="th-TH" dirty="0" smtClean="0">
                <a:solidFill>
                  <a:schemeClr val="tx1"/>
                </a:solidFill>
              </a:rPr>
              <a:t>สำเร็จ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906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หากมีปัญหาไม่สามารถเชื่อมต่อได้ ให้ทดลองใช้คำสั่งต่อไปนี้เพื่อทดสอบความถูกต้อง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Router#show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interface brief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แสดงสถานะของอินเตอร์เฟสและโปรโตคอลว่าทำงานอยู่หรือไม่ หากคอนฟิกแล้วอินเตอร์เฟสใดไม่ทำงาน          อาจเป็นไปได้ว่าลืมใช้คำสั่ง </a:t>
            </a:r>
            <a:r>
              <a:rPr lang="en-US" dirty="0" smtClean="0">
                <a:solidFill>
                  <a:schemeClr val="accent1"/>
                </a:solidFill>
              </a:rPr>
              <a:t>no shutdown]</a:t>
            </a:r>
          </a:p>
          <a:p>
            <a:r>
              <a:rPr lang="en-US" dirty="0" err="1"/>
              <a:t>Router#show</a:t>
            </a:r>
            <a:r>
              <a:rPr lang="en-US" dirty="0"/>
              <a:t> </a:t>
            </a:r>
            <a:r>
              <a:rPr lang="en-US" dirty="0" smtClean="0"/>
              <a:t>running-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ใช้ตรวจสอบการคอนฟิกที่เราได้ทำไปทั้งหมด หากไม่ถูกต้องอาจต้องคอนฟิกใหม่ในบางคำสั่ง โดยใช้คำสั่ง </a:t>
            </a:r>
            <a:r>
              <a:rPr lang="en-US" dirty="0" smtClean="0">
                <a:solidFill>
                  <a:schemeClr val="accent1"/>
                </a:solidFill>
              </a:rPr>
              <a:t>no </a:t>
            </a:r>
            <a:r>
              <a:rPr lang="th-TH" dirty="0" smtClean="0">
                <a:solidFill>
                  <a:schemeClr val="accent1"/>
                </a:solidFill>
              </a:rPr>
              <a:t>นำหน้าคำสั่งที่ต้องการยกเลิกก่อน แล้วจึงจะสามารถคอนฟิก</a:t>
            </a:r>
            <a:r>
              <a:rPr lang="th-TH" smtClean="0">
                <a:solidFill>
                  <a:schemeClr val="accent1"/>
                </a:solidFill>
              </a:rPr>
              <a:t>คำสั่งนั้นใหม่</a:t>
            </a:r>
            <a:r>
              <a:rPr lang="th-TH" dirty="0" smtClean="0">
                <a:solidFill>
                  <a:schemeClr val="accent1"/>
                </a:solidFill>
              </a:rPr>
              <a:t>อีกครั้งได้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38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เรียนรู้เบื้องต้นกับการกำหนด </a:t>
            </a:r>
            <a:r>
              <a:rPr lang="en-US" dirty="0" smtClean="0"/>
              <a:t>IP</a:t>
            </a:r>
            <a:r>
              <a:rPr lang="th-TH" dirty="0" smtClean="0"/>
              <a:t> บนอินเตอร์เฟส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เครื่องมือที่ใช้ทดลอง </a:t>
            </a:r>
            <a:r>
              <a:rPr lang="en-US" dirty="0" smtClean="0"/>
              <a:t>: Router </a:t>
            </a:r>
            <a:r>
              <a:rPr lang="th-TH" dirty="0" smtClean="0"/>
              <a:t>แบบ </a:t>
            </a:r>
            <a:r>
              <a:rPr lang="en-US" dirty="0" smtClean="0"/>
              <a:t>Generic PT </a:t>
            </a:r>
            <a:r>
              <a:rPr lang="th-TH" dirty="0" smtClean="0"/>
              <a:t>จำนวน </a:t>
            </a:r>
            <a:r>
              <a:rPr lang="en-US" dirty="0" smtClean="0"/>
              <a:t>3 </a:t>
            </a:r>
            <a:r>
              <a:rPr lang="th-TH" dirty="0" smtClean="0"/>
              <a:t>ตัว คือ </a:t>
            </a:r>
            <a:r>
              <a:rPr lang="en-US" dirty="0" smtClean="0"/>
              <a:t>Router1, Router2, Router3</a:t>
            </a:r>
            <a:endParaRPr lang="th-TH" dirty="0" smtClean="0"/>
          </a:p>
          <a:p>
            <a:r>
              <a:rPr lang="th-TH" dirty="0" smtClean="0"/>
              <a:t>สร้างเครือข่ายตามรูปผัง </a:t>
            </a:r>
            <a:r>
              <a:rPr lang="en-US" dirty="0" smtClean="0"/>
              <a:t>Network Map </a:t>
            </a:r>
            <a:r>
              <a:rPr lang="th-TH" dirty="0" smtClean="0"/>
              <a:t>ในหน้าถัดไป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27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ผัง </a:t>
            </a:r>
            <a:r>
              <a:rPr lang="en-US" dirty="0" smtClean="0"/>
              <a:t>Network Map</a:t>
            </a:r>
            <a:r>
              <a:rPr lang="th-TH" dirty="0" smtClean="0"/>
              <a:t> ที่ต้องการ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  <p:pic>
        <p:nvPicPr>
          <p:cNvPr id="5" name="Content Placeholder 4" descr="Cisco Packet Tracer - C:\Users\Apipong\Cisco Packet Tracer 5.3\saves\test Lab01.pk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7" t="30409" r="35430" b="23226"/>
          <a:stretch/>
        </p:blipFill>
        <p:spPr>
          <a:xfrm>
            <a:off x="1226171" y="1479526"/>
            <a:ext cx="10775465" cy="52641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Line Callout 1 5"/>
          <p:cNvSpPr/>
          <p:nvPr/>
        </p:nvSpPr>
        <p:spPr>
          <a:xfrm>
            <a:off x="9555487" y="1800225"/>
            <a:ext cx="2197637" cy="960191"/>
          </a:xfrm>
          <a:prstGeom prst="borderCallout1">
            <a:avLst>
              <a:gd name="adj1" fmla="val 100340"/>
              <a:gd name="adj2" fmla="val -588"/>
              <a:gd name="adj3" fmla="val 223291"/>
              <a:gd name="adj4" fmla="val -397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ใช้สาย </a:t>
            </a:r>
            <a:r>
              <a:rPr lang="en-US" dirty="0" smtClean="0"/>
              <a:t>Fiber Optic</a:t>
            </a:r>
            <a:endParaRPr lang="th-TH" dirty="0"/>
          </a:p>
        </p:txBody>
      </p:sp>
      <p:sp>
        <p:nvSpPr>
          <p:cNvPr id="7" name="Line Callout 1 6"/>
          <p:cNvSpPr/>
          <p:nvPr/>
        </p:nvSpPr>
        <p:spPr>
          <a:xfrm>
            <a:off x="1943100" y="2760416"/>
            <a:ext cx="1748643" cy="960191"/>
          </a:xfrm>
          <a:prstGeom prst="borderCallout1">
            <a:avLst>
              <a:gd name="adj1" fmla="val 98852"/>
              <a:gd name="adj2" fmla="val 100832"/>
              <a:gd name="adj3" fmla="val 178651"/>
              <a:gd name="adj4" fmla="val 1353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ใช้สาย </a:t>
            </a:r>
            <a:r>
              <a:rPr lang="en-US" dirty="0" smtClean="0"/>
              <a:t>Serial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747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address </a:t>
            </a:r>
            <a:r>
              <a:rPr lang="th-TH" dirty="0" smtClean="0"/>
              <a:t>บนเรา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7363"/>
            <a:ext cx="8915400" cy="4843461"/>
          </a:xfrm>
        </p:spPr>
        <p:txBody>
          <a:bodyPr>
            <a:normAutofit/>
          </a:bodyPr>
          <a:lstStyle/>
          <a:p>
            <a:r>
              <a:rPr lang="en-US" dirty="0" smtClean="0"/>
              <a:t>Router&gt;enable 			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เข้าสู่โหมด </a:t>
            </a:r>
            <a:r>
              <a:rPr lang="en-US" dirty="0" smtClean="0">
                <a:solidFill>
                  <a:schemeClr val="accent1"/>
                </a:solidFill>
              </a:rPr>
              <a:t>Privilege </a:t>
            </a:r>
            <a:r>
              <a:rPr lang="th-TH" dirty="0" smtClean="0">
                <a:solidFill>
                  <a:schemeClr val="accent1"/>
                </a:solidFill>
              </a:rPr>
              <a:t>ซึ่งเป็นสิทธิ์ </a:t>
            </a:r>
            <a:r>
              <a:rPr lang="en-US" dirty="0" smtClean="0">
                <a:solidFill>
                  <a:schemeClr val="accent1"/>
                </a:solidFill>
              </a:rPr>
              <a:t>Admin]</a:t>
            </a:r>
          </a:p>
          <a:p>
            <a:r>
              <a:rPr lang="en-US" dirty="0" err="1" smtClean="0"/>
              <a:t>Router#config</a:t>
            </a:r>
            <a:r>
              <a:rPr lang="en-US" dirty="0" smtClean="0"/>
              <a:t> terminal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เข้าสู่โหมดคอนฟิก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Router(</a:t>
            </a:r>
            <a:r>
              <a:rPr lang="en-US" dirty="0" err="1" smtClean="0"/>
              <a:t>config</a:t>
            </a:r>
            <a:r>
              <a:rPr lang="en-US" dirty="0" smtClean="0"/>
              <a:t>)#hostname Router1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เปลี่ยนชื่อเรา</a:t>
            </a:r>
            <a:r>
              <a:rPr lang="th-TH" dirty="0" err="1" smtClean="0">
                <a:solidFill>
                  <a:schemeClr val="accent1"/>
                </a:solidFill>
              </a:rPr>
              <a:t>เตอร์</a:t>
            </a:r>
            <a:r>
              <a:rPr lang="th-TH" dirty="0" smtClean="0">
                <a:solidFill>
                  <a:schemeClr val="accent1"/>
                </a:solidFill>
              </a:rPr>
              <a:t>เป็น </a:t>
            </a:r>
            <a:r>
              <a:rPr lang="en-US" dirty="0" smtClean="0">
                <a:solidFill>
                  <a:schemeClr val="accent1"/>
                </a:solidFill>
              </a:rPr>
              <a:t>Router1]</a:t>
            </a:r>
          </a:p>
          <a:p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)#interface </a:t>
            </a:r>
            <a:r>
              <a:rPr lang="en-US" dirty="0" err="1" smtClean="0"/>
              <a:t>FastEthernet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4/0</a:t>
            </a:r>
            <a:r>
              <a:rPr lang="en-US" dirty="0" smtClean="0">
                <a:solidFill>
                  <a:schemeClr val="accent1"/>
                </a:solidFill>
              </a:rPr>
              <a:t> [</a:t>
            </a:r>
            <a:r>
              <a:rPr lang="th-TH" dirty="0" smtClean="0">
                <a:solidFill>
                  <a:schemeClr val="accent1"/>
                </a:solidFill>
              </a:rPr>
              <a:t>คอนฟิกอินเตอร์เฟส         </a:t>
            </a:r>
            <a:r>
              <a:rPr lang="th-TH" dirty="0" err="1" smtClean="0">
                <a:solidFill>
                  <a:schemeClr val="accent1"/>
                </a:solidFill>
              </a:rPr>
              <a:t>ฟาสต์</a:t>
            </a:r>
            <a:r>
              <a:rPr lang="th-TH" dirty="0" smtClean="0">
                <a:solidFill>
                  <a:schemeClr val="accent1"/>
                </a:solidFill>
              </a:rPr>
              <a:t>อีเทอร์</a:t>
            </a:r>
            <a:r>
              <a:rPr lang="th-TH" dirty="0" err="1" smtClean="0">
                <a:solidFill>
                  <a:schemeClr val="accent1"/>
                </a:solidFill>
              </a:rPr>
              <a:t>เน็ต</a:t>
            </a:r>
            <a:r>
              <a:rPr lang="th-TH" dirty="0" smtClean="0">
                <a:solidFill>
                  <a:schemeClr val="accent1"/>
                </a:solidFill>
              </a:rPr>
              <a:t> หมายเลข </a:t>
            </a:r>
            <a:r>
              <a:rPr lang="en-US" dirty="0" smtClean="0">
                <a:solidFill>
                  <a:schemeClr val="accent1"/>
                </a:solidFill>
              </a:rPr>
              <a:t>4/0]</a:t>
            </a:r>
          </a:p>
          <a:p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-if)#</a:t>
            </a:r>
            <a:r>
              <a:rPr lang="en-US" dirty="0" err="1" smtClean="0"/>
              <a:t>ip</a:t>
            </a:r>
            <a:r>
              <a:rPr lang="en-US" dirty="0" smtClean="0"/>
              <a:t> address 10.1.1.1 255.255.255.0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กำหนดไอพีแอดเดรสให้กับอินเตอร์เฟส </a:t>
            </a:r>
            <a:r>
              <a:rPr lang="en-US" dirty="0" smtClean="0">
                <a:solidFill>
                  <a:schemeClr val="accent1"/>
                </a:solidFill>
              </a:rPr>
              <a:t>f4/0</a:t>
            </a:r>
            <a:r>
              <a:rPr lang="th-TH" dirty="0" smtClean="0">
                <a:solidFill>
                  <a:schemeClr val="accent1"/>
                </a:solidFill>
              </a:rPr>
              <a:t> เป็น </a:t>
            </a:r>
            <a:r>
              <a:rPr lang="en-US" dirty="0" smtClean="0">
                <a:solidFill>
                  <a:schemeClr val="accent1"/>
                </a:solidFill>
              </a:rPr>
              <a:t>10.1.1.1 /24]</a:t>
            </a:r>
          </a:p>
          <a:p>
            <a:r>
              <a:rPr lang="en-US" dirty="0"/>
              <a:t>Router1(</a:t>
            </a:r>
            <a:r>
              <a:rPr lang="en-US" dirty="0" err="1"/>
              <a:t>config</a:t>
            </a:r>
            <a:r>
              <a:rPr lang="en-US" dirty="0"/>
              <a:t>-if</a:t>
            </a:r>
            <a:r>
              <a:rPr lang="en-US" dirty="0" smtClean="0"/>
              <a:t>)#no shutdown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สั่งให้อินเตอร์เฟส</a:t>
            </a:r>
            <a:r>
              <a:rPr lang="en-US" dirty="0" smtClean="0">
                <a:solidFill>
                  <a:schemeClr val="accent1"/>
                </a:solidFill>
              </a:rPr>
              <a:t> f4/0 </a:t>
            </a:r>
            <a:r>
              <a:rPr lang="th-TH" dirty="0" smtClean="0">
                <a:solidFill>
                  <a:schemeClr val="accent1"/>
                </a:solidFill>
              </a:rPr>
              <a:t>เปิดการทำงาน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365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address </a:t>
            </a:r>
            <a:r>
              <a:rPr lang="th-TH" dirty="0" smtClean="0"/>
              <a:t>บน</a:t>
            </a:r>
            <a:r>
              <a:rPr lang="th-TH" dirty="0"/>
              <a:t>เรา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 smtClean="0"/>
              <a:t>1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Router1(</a:t>
            </a:r>
            <a:r>
              <a:rPr lang="en-US" dirty="0" err="1"/>
              <a:t>config</a:t>
            </a:r>
            <a:r>
              <a:rPr lang="en-US" dirty="0"/>
              <a:t>-if</a:t>
            </a:r>
            <a:r>
              <a:rPr lang="en-US" dirty="0" smtClean="0"/>
              <a:t>)#exit		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ออกไปสู่โหมดคอนฟิก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)#interface serial </a:t>
            </a:r>
            <a:r>
              <a:rPr lang="en-US" dirty="0" smtClean="0">
                <a:solidFill>
                  <a:schemeClr val="tx1"/>
                </a:solidFill>
              </a:rPr>
              <a:t>2/0</a:t>
            </a:r>
            <a:r>
              <a:rPr lang="en-US" dirty="0" smtClean="0">
                <a:solidFill>
                  <a:schemeClr val="accent1"/>
                </a:solidFill>
              </a:rPr>
              <a:t> [</a:t>
            </a:r>
            <a:r>
              <a:rPr lang="th-TH" dirty="0" smtClean="0">
                <a:solidFill>
                  <a:schemeClr val="accent1"/>
                </a:solidFill>
              </a:rPr>
              <a:t>เข้าสู่โหมดคอนฟิกอินเตอร์เฟส</a:t>
            </a:r>
            <a:r>
              <a:rPr lang="th-TH" dirty="0" err="1" smtClean="0">
                <a:solidFill>
                  <a:schemeClr val="accent1"/>
                </a:solidFill>
              </a:rPr>
              <a:t>ซีเรียล</a:t>
            </a:r>
            <a:r>
              <a:rPr lang="th-TH" dirty="0" smtClean="0">
                <a:solidFill>
                  <a:schemeClr val="accent1"/>
                </a:solidFill>
              </a:rPr>
              <a:t> หมายเลข </a:t>
            </a:r>
            <a:r>
              <a:rPr lang="en-US" dirty="0" smtClean="0">
                <a:solidFill>
                  <a:schemeClr val="accent1"/>
                </a:solidFill>
              </a:rPr>
              <a:t>2/0]</a:t>
            </a:r>
          </a:p>
          <a:p>
            <a:r>
              <a:rPr lang="en-US" dirty="0"/>
              <a:t>Router1(</a:t>
            </a:r>
            <a:r>
              <a:rPr lang="en-US" dirty="0" err="1"/>
              <a:t>config</a:t>
            </a:r>
            <a:r>
              <a:rPr lang="en-US" dirty="0"/>
              <a:t>-if</a:t>
            </a:r>
            <a:r>
              <a:rPr lang="en-US" dirty="0" smtClean="0"/>
              <a:t>)#</a:t>
            </a:r>
            <a:r>
              <a:rPr lang="en-US" dirty="0" err="1" smtClean="0"/>
              <a:t>ip</a:t>
            </a:r>
            <a:r>
              <a:rPr lang="en-US" dirty="0" smtClean="0"/>
              <a:t> address 172.16.10.1 255.255.255.0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กำหนดไอพีแอดเดรสให้กับอินเตอร์เฟสแบบ</a:t>
            </a:r>
            <a:r>
              <a:rPr lang="th-TH" dirty="0" err="1" smtClean="0">
                <a:solidFill>
                  <a:schemeClr val="accent1"/>
                </a:solidFill>
              </a:rPr>
              <a:t>ซีเรียล</a:t>
            </a:r>
            <a:r>
              <a:rPr lang="th-TH" dirty="0" smtClean="0">
                <a:solidFill>
                  <a:schemeClr val="accent1"/>
                </a:solidFill>
              </a:rPr>
              <a:t>หมายเลข</a:t>
            </a:r>
            <a:r>
              <a:rPr lang="en-US" dirty="0" smtClean="0">
                <a:solidFill>
                  <a:schemeClr val="accent1"/>
                </a:solidFill>
              </a:rPr>
              <a:t> 2/0 </a:t>
            </a:r>
            <a:r>
              <a:rPr lang="th-TH" dirty="0" smtClean="0">
                <a:solidFill>
                  <a:schemeClr val="accent1"/>
                </a:solidFill>
              </a:rPr>
              <a:t>เป็น </a:t>
            </a:r>
            <a:r>
              <a:rPr lang="en-US" dirty="0" smtClean="0">
                <a:solidFill>
                  <a:schemeClr val="accent1"/>
                </a:solidFill>
              </a:rPr>
              <a:t>172.16.10.1 /24]</a:t>
            </a:r>
          </a:p>
          <a:p>
            <a:r>
              <a:rPr lang="en-US" dirty="0"/>
              <a:t>Router1(</a:t>
            </a:r>
            <a:r>
              <a:rPr lang="en-US" dirty="0" err="1"/>
              <a:t>config</a:t>
            </a:r>
            <a:r>
              <a:rPr lang="en-US" dirty="0"/>
              <a:t>-if</a:t>
            </a:r>
            <a:r>
              <a:rPr lang="en-US" dirty="0" smtClean="0"/>
              <a:t>)#clock rate 9600 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กำหนดสัญญาณนาฬิกาเป็น </a:t>
            </a:r>
            <a:r>
              <a:rPr lang="en-US" dirty="0" smtClean="0">
                <a:solidFill>
                  <a:schemeClr val="accent1"/>
                </a:solidFill>
              </a:rPr>
              <a:t>9600]</a:t>
            </a:r>
          </a:p>
          <a:p>
            <a:r>
              <a:rPr lang="en-US" dirty="0"/>
              <a:t>Router1(</a:t>
            </a:r>
            <a:r>
              <a:rPr lang="en-US" dirty="0" err="1"/>
              <a:t>config</a:t>
            </a:r>
            <a:r>
              <a:rPr lang="en-US" dirty="0"/>
              <a:t>-if</a:t>
            </a:r>
            <a:r>
              <a:rPr lang="en-US" dirty="0" smtClean="0"/>
              <a:t>)#no shutdown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สั่งให้อินเตอร์เฟส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s2/0 </a:t>
            </a:r>
            <a:r>
              <a:rPr lang="th-TH" dirty="0">
                <a:solidFill>
                  <a:schemeClr val="accent1"/>
                </a:solidFill>
              </a:rPr>
              <a:t>เปิดการทำงาน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08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address </a:t>
            </a:r>
            <a:r>
              <a:rPr lang="th-TH" dirty="0"/>
              <a:t>บนเรา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4488"/>
            <a:ext cx="8915400" cy="42967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Router&gt;enable 			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 </a:t>
            </a:r>
            <a:r>
              <a:rPr lang="en-US" dirty="0">
                <a:solidFill>
                  <a:schemeClr val="accent1"/>
                </a:solidFill>
              </a:rPr>
              <a:t>Privilege </a:t>
            </a:r>
            <a:r>
              <a:rPr lang="th-TH" dirty="0">
                <a:solidFill>
                  <a:schemeClr val="accent1"/>
                </a:solidFill>
              </a:rPr>
              <a:t>ซึ่งเป็น</a:t>
            </a:r>
            <a:r>
              <a:rPr lang="th-TH" dirty="0" smtClean="0">
                <a:solidFill>
                  <a:schemeClr val="accent1"/>
                </a:solidFill>
              </a:rPr>
              <a:t>สิทธิ์ </a:t>
            </a:r>
            <a:r>
              <a:rPr lang="en-US" dirty="0" smtClean="0">
                <a:solidFill>
                  <a:schemeClr val="accent1"/>
                </a:solidFill>
              </a:rPr>
              <a:t>Admin]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/>
              <a:t>Router#config</a:t>
            </a:r>
            <a:r>
              <a:rPr lang="en-US" dirty="0"/>
              <a:t> terminal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เข้าสู่โหมดคอนฟิก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r>
              <a:rPr lang="en-US" dirty="0"/>
              <a:t>Router(</a:t>
            </a:r>
            <a:r>
              <a:rPr lang="en-US" dirty="0" err="1"/>
              <a:t>config</a:t>
            </a:r>
            <a:r>
              <a:rPr lang="en-US" dirty="0"/>
              <a:t>)#hostname </a:t>
            </a:r>
            <a:r>
              <a:rPr lang="en-US" dirty="0" smtClean="0"/>
              <a:t>Router2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เปลี่ยนชื่อเรา</a:t>
            </a:r>
            <a:r>
              <a:rPr lang="th-TH" dirty="0" err="1">
                <a:solidFill>
                  <a:schemeClr val="accent1"/>
                </a:solidFill>
              </a:rPr>
              <a:t>เตอร์</a:t>
            </a:r>
            <a:r>
              <a:rPr lang="th-TH" dirty="0">
                <a:solidFill>
                  <a:schemeClr val="accent1"/>
                </a:solidFill>
              </a:rPr>
              <a:t>เป็น </a:t>
            </a:r>
            <a:r>
              <a:rPr lang="en-US" dirty="0" smtClean="0">
                <a:solidFill>
                  <a:schemeClr val="accent1"/>
                </a:solidFill>
              </a:rPr>
              <a:t>Router2]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Router2(</a:t>
            </a:r>
            <a:r>
              <a:rPr lang="en-US" dirty="0" err="1" smtClean="0"/>
              <a:t>config</a:t>
            </a:r>
            <a:r>
              <a:rPr lang="en-US" dirty="0"/>
              <a:t>)#interface </a:t>
            </a:r>
            <a:r>
              <a:rPr lang="en-US" dirty="0" err="1"/>
              <a:t>FastEthernet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4/0</a:t>
            </a:r>
            <a:r>
              <a:rPr lang="en-US" dirty="0">
                <a:solidFill>
                  <a:schemeClr val="accent1"/>
                </a:solidFill>
              </a:rPr>
              <a:t> [</a:t>
            </a:r>
            <a:r>
              <a:rPr lang="th-TH" dirty="0">
                <a:solidFill>
                  <a:schemeClr val="accent1"/>
                </a:solidFill>
              </a:rPr>
              <a:t>คอนฟิก</a:t>
            </a:r>
            <a:r>
              <a:rPr lang="th-TH" dirty="0" smtClean="0">
                <a:solidFill>
                  <a:schemeClr val="accent1"/>
                </a:solidFill>
              </a:rPr>
              <a:t>อินเตอร์เฟส    </a:t>
            </a:r>
            <a:r>
              <a:rPr lang="th-TH" dirty="0" err="1" smtClean="0">
                <a:solidFill>
                  <a:schemeClr val="accent1"/>
                </a:solidFill>
              </a:rPr>
              <a:t>ฟาสต์</a:t>
            </a:r>
            <a:r>
              <a:rPr lang="th-TH" dirty="0">
                <a:solidFill>
                  <a:schemeClr val="accent1"/>
                </a:solidFill>
              </a:rPr>
              <a:t>อีเทอร์</a:t>
            </a:r>
            <a:r>
              <a:rPr lang="th-TH" dirty="0" err="1">
                <a:solidFill>
                  <a:schemeClr val="accent1"/>
                </a:solidFill>
              </a:rPr>
              <a:t>เน็ต</a:t>
            </a:r>
            <a:r>
              <a:rPr lang="th-TH" dirty="0">
                <a:solidFill>
                  <a:schemeClr val="accent1"/>
                </a:solidFill>
              </a:rPr>
              <a:t> หมายเลข </a:t>
            </a:r>
            <a:r>
              <a:rPr lang="en-US" dirty="0">
                <a:solidFill>
                  <a:schemeClr val="accent1"/>
                </a:solidFill>
              </a:rPr>
              <a:t>4/0]</a:t>
            </a:r>
          </a:p>
          <a:p>
            <a:r>
              <a:rPr lang="en-US" dirty="0" smtClean="0"/>
              <a:t>Router2(</a:t>
            </a:r>
            <a:r>
              <a:rPr lang="en-US" dirty="0" err="1" smtClean="0"/>
              <a:t>config</a:t>
            </a:r>
            <a:r>
              <a:rPr lang="en-US" dirty="0" smtClean="0"/>
              <a:t>-if</a:t>
            </a:r>
            <a:r>
              <a:rPr lang="en-US" dirty="0"/>
              <a:t>)#</a:t>
            </a:r>
            <a:r>
              <a:rPr lang="en-US" dirty="0" err="1"/>
              <a:t>ip</a:t>
            </a:r>
            <a:r>
              <a:rPr lang="en-US" dirty="0"/>
              <a:t> address </a:t>
            </a:r>
            <a:r>
              <a:rPr lang="en-US" dirty="0" smtClean="0"/>
              <a:t>10.1.1.2 </a:t>
            </a:r>
            <a:r>
              <a:rPr lang="en-US" dirty="0"/>
              <a:t>255.255.255.0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กำหนดไอพีแอดเดรสให้กับอินเตอร์เฟส </a:t>
            </a:r>
            <a:r>
              <a:rPr lang="en-US" dirty="0">
                <a:solidFill>
                  <a:schemeClr val="accent1"/>
                </a:solidFill>
              </a:rPr>
              <a:t>f4/0</a:t>
            </a:r>
            <a:r>
              <a:rPr lang="th-TH" dirty="0">
                <a:solidFill>
                  <a:schemeClr val="accent1"/>
                </a:solidFill>
              </a:rPr>
              <a:t> เป็น </a:t>
            </a:r>
            <a:r>
              <a:rPr lang="en-US" dirty="0" smtClean="0">
                <a:solidFill>
                  <a:schemeClr val="accent1"/>
                </a:solidFill>
              </a:rPr>
              <a:t>10.1.1.2 </a:t>
            </a:r>
            <a:r>
              <a:rPr lang="en-US" dirty="0">
                <a:solidFill>
                  <a:schemeClr val="accent1"/>
                </a:solidFill>
              </a:rPr>
              <a:t>/24]</a:t>
            </a:r>
          </a:p>
          <a:p>
            <a:r>
              <a:rPr lang="en-US" dirty="0" smtClean="0"/>
              <a:t>Router2(</a:t>
            </a:r>
            <a:r>
              <a:rPr lang="en-US" dirty="0" err="1" smtClean="0"/>
              <a:t>config</a:t>
            </a:r>
            <a:r>
              <a:rPr lang="en-US" dirty="0" smtClean="0"/>
              <a:t>-if</a:t>
            </a:r>
            <a:r>
              <a:rPr lang="en-US" dirty="0"/>
              <a:t>)#no shutdown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สั่งให้อินเตอร์เฟส</a:t>
            </a:r>
            <a:r>
              <a:rPr lang="en-US" dirty="0">
                <a:solidFill>
                  <a:schemeClr val="accent1"/>
                </a:solidFill>
              </a:rPr>
              <a:t> f4/0 </a:t>
            </a:r>
            <a:r>
              <a:rPr lang="th-TH" dirty="0">
                <a:solidFill>
                  <a:schemeClr val="accent1"/>
                </a:solidFill>
              </a:rPr>
              <a:t>เปิดการทำงาน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0627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address </a:t>
            </a:r>
            <a:r>
              <a:rPr lang="th-TH" dirty="0"/>
              <a:t>บนเรา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4488"/>
            <a:ext cx="8915400" cy="42967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Router&gt;enable 			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 </a:t>
            </a:r>
            <a:r>
              <a:rPr lang="en-US" dirty="0">
                <a:solidFill>
                  <a:schemeClr val="accent1"/>
                </a:solidFill>
              </a:rPr>
              <a:t>Privilege </a:t>
            </a:r>
            <a:r>
              <a:rPr lang="th-TH" dirty="0">
                <a:solidFill>
                  <a:schemeClr val="accent1"/>
                </a:solidFill>
              </a:rPr>
              <a:t>ซึ่งเป็น</a:t>
            </a:r>
            <a:r>
              <a:rPr lang="th-TH" dirty="0" smtClean="0">
                <a:solidFill>
                  <a:schemeClr val="accent1"/>
                </a:solidFill>
              </a:rPr>
              <a:t>สิทธิ์ </a:t>
            </a:r>
            <a:r>
              <a:rPr lang="en-US" dirty="0" smtClean="0">
                <a:solidFill>
                  <a:schemeClr val="accent1"/>
                </a:solidFill>
              </a:rPr>
              <a:t>Admin]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/>
              <a:t>Router#config</a:t>
            </a:r>
            <a:r>
              <a:rPr lang="en-US" dirty="0"/>
              <a:t> terminal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เข้าสู่โหมดคอนฟิก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r>
              <a:rPr lang="en-US" dirty="0"/>
              <a:t>Router(</a:t>
            </a:r>
            <a:r>
              <a:rPr lang="en-US" dirty="0" err="1"/>
              <a:t>config</a:t>
            </a:r>
            <a:r>
              <a:rPr lang="en-US" dirty="0"/>
              <a:t>)#hostname </a:t>
            </a:r>
            <a:r>
              <a:rPr lang="en-US" dirty="0" smtClean="0"/>
              <a:t>Router3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เปลี่ยนชื่อเรา</a:t>
            </a:r>
            <a:r>
              <a:rPr lang="th-TH" dirty="0" err="1">
                <a:solidFill>
                  <a:schemeClr val="accent1"/>
                </a:solidFill>
              </a:rPr>
              <a:t>เตอร์</a:t>
            </a:r>
            <a:r>
              <a:rPr lang="th-TH" dirty="0">
                <a:solidFill>
                  <a:schemeClr val="accent1"/>
                </a:solidFill>
              </a:rPr>
              <a:t>เป็น </a:t>
            </a:r>
            <a:r>
              <a:rPr lang="en-US" dirty="0" smtClean="0">
                <a:solidFill>
                  <a:schemeClr val="accent1"/>
                </a:solidFill>
              </a:rPr>
              <a:t>Router3]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Router3(</a:t>
            </a:r>
            <a:r>
              <a:rPr lang="en-US" dirty="0" err="1" smtClean="0"/>
              <a:t>config</a:t>
            </a:r>
            <a:r>
              <a:rPr lang="en-US" dirty="0"/>
              <a:t>)#interface </a:t>
            </a:r>
            <a:r>
              <a:rPr lang="en-US" dirty="0" smtClean="0"/>
              <a:t>serial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/0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คอนฟิก</a:t>
            </a:r>
            <a:r>
              <a:rPr lang="th-TH" dirty="0" smtClean="0">
                <a:solidFill>
                  <a:schemeClr val="accent1"/>
                </a:solidFill>
              </a:rPr>
              <a:t>อินเตอร์เฟสแบบ</a:t>
            </a:r>
            <a:r>
              <a:rPr lang="th-TH" dirty="0" err="1" smtClean="0">
                <a:solidFill>
                  <a:schemeClr val="accent1"/>
                </a:solidFill>
              </a:rPr>
              <a:t>ซีเรียล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th-TH" dirty="0">
                <a:solidFill>
                  <a:schemeClr val="accent1"/>
                </a:solidFill>
              </a:rPr>
              <a:t>หมายเลข </a:t>
            </a:r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/0</a:t>
            </a:r>
            <a:r>
              <a:rPr lang="en-US" dirty="0">
                <a:solidFill>
                  <a:schemeClr val="accent1"/>
                </a:solidFill>
              </a:rPr>
              <a:t>]</a:t>
            </a:r>
          </a:p>
          <a:p>
            <a:r>
              <a:rPr lang="en-US" dirty="0" smtClean="0"/>
              <a:t>Router</a:t>
            </a:r>
            <a:r>
              <a:rPr lang="en-US" dirty="0"/>
              <a:t>3</a:t>
            </a:r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-if</a:t>
            </a:r>
            <a:r>
              <a:rPr lang="en-US" dirty="0"/>
              <a:t>)#</a:t>
            </a:r>
            <a:r>
              <a:rPr lang="en-US" dirty="0" err="1"/>
              <a:t>ip</a:t>
            </a:r>
            <a:r>
              <a:rPr lang="en-US" dirty="0"/>
              <a:t> address </a:t>
            </a:r>
            <a:r>
              <a:rPr lang="en-US" dirty="0" smtClean="0"/>
              <a:t>172.16.10.2 </a:t>
            </a:r>
            <a:r>
              <a:rPr lang="en-US" dirty="0"/>
              <a:t>255.255.255.0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กำหนดไอพีแอดเดรสให้กับอินเตอร์เฟส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/0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th-TH" dirty="0">
                <a:solidFill>
                  <a:schemeClr val="accent1"/>
                </a:solidFill>
              </a:rPr>
              <a:t>เป็น </a:t>
            </a:r>
            <a:r>
              <a:rPr lang="en-US" dirty="0" smtClean="0">
                <a:solidFill>
                  <a:schemeClr val="accent1"/>
                </a:solidFill>
              </a:rPr>
              <a:t>172.16.10.2 </a:t>
            </a:r>
            <a:r>
              <a:rPr lang="en-US" dirty="0">
                <a:solidFill>
                  <a:schemeClr val="accent1"/>
                </a:solidFill>
              </a:rPr>
              <a:t>/24]</a:t>
            </a:r>
          </a:p>
          <a:p>
            <a:r>
              <a:rPr lang="en-US" dirty="0" smtClean="0"/>
              <a:t>Router3(</a:t>
            </a:r>
            <a:r>
              <a:rPr lang="en-US" dirty="0" err="1" smtClean="0"/>
              <a:t>config</a:t>
            </a:r>
            <a:r>
              <a:rPr lang="en-US" dirty="0" smtClean="0"/>
              <a:t>-if</a:t>
            </a:r>
            <a:r>
              <a:rPr lang="en-US" dirty="0"/>
              <a:t>)#no shutdown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th-TH" dirty="0">
                <a:solidFill>
                  <a:schemeClr val="accent1"/>
                </a:solidFill>
              </a:rPr>
              <a:t>สั่งให้อินเตอร์เฟส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s2/0 </a:t>
            </a:r>
            <a:r>
              <a:rPr lang="th-TH" dirty="0">
                <a:solidFill>
                  <a:schemeClr val="accent1"/>
                </a:solidFill>
              </a:rPr>
              <a:t>เปิดการทำงาน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49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บนเรา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r>
              <a:rPr lang="en-US" dirty="0" smtClean="0"/>
              <a:t>1 : </a:t>
            </a:r>
            <a:r>
              <a:rPr lang="th-TH" dirty="0" smtClean="0"/>
              <a:t>ทดสอบการเชื่อมต่อด้วยการ </a:t>
            </a:r>
            <a:r>
              <a:rPr lang="en-US" dirty="0" smtClean="0"/>
              <a:t>ping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-if)#end 		</a:t>
            </a:r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th-TH" dirty="0" smtClean="0">
                <a:solidFill>
                  <a:schemeClr val="accent1"/>
                </a:solidFill>
              </a:rPr>
              <a:t>ออกไปสู่โหมด </a:t>
            </a:r>
            <a:r>
              <a:rPr lang="en-US" dirty="0" smtClean="0">
                <a:solidFill>
                  <a:schemeClr val="accent1"/>
                </a:solidFill>
              </a:rPr>
              <a:t>Privilege]</a:t>
            </a:r>
          </a:p>
          <a:p>
            <a:r>
              <a:rPr lang="en-US" dirty="0" smtClean="0"/>
              <a:t>Router1#ping 10.1.1.2		</a:t>
            </a:r>
            <a:r>
              <a:rPr lang="en-US" dirty="0" smtClean="0">
                <a:solidFill>
                  <a:schemeClr val="accent1"/>
                </a:solidFill>
              </a:rPr>
              <a:t>[ping </a:t>
            </a:r>
            <a:r>
              <a:rPr lang="th-TH" dirty="0" smtClean="0">
                <a:solidFill>
                  <a:schemeClr val="accent1"/>
                </a:solidFill>
              </a:rPr>
              <a:t>ไปยังอินเตอร์เฟสของเรา</a:t>
            </a:r>
            <a:r>
              <a:rPr lang="th-TH" dirty="0" err="1" smtClean="0">
                <a:solidFill>
                  <a:schemeClr val="accent1"/>
                </a:solidFill>
              </a:rPr>
              <a:t>เตอร์</a:t>
            </a:r>
            <a:r>
              <a:rPr lang="th-TH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 </a:t>
            </a:r>
            <a:r>
              <a:rPr lang="th-TH" dirty="0" smtClean="0">
                <a:solidFill>
                  <a:schemeClr val="accent1"/>
                </a:solidFill>
              </a:rPr>
              <a:t>เพื่อตรวจสอบว่าการเชื่อมต่อสมบูรณ์หรือไม่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5" name="Picture 4" descr="Router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63242" r="17180" b="13441"/>
          <a:stretch/>
        </p:blipFill>
        <p:spPr>
          <a:xfrm>
            <a:off x="1643063" y="4022411"/>
            <a:ext cx="10208914" cy="23641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75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บนเรา</a:t>
            </a:r>
            <a:r>
              <a:rPr lang="th-TH" dirty="0" err="1"/>
              <a:t>เตอร์</a:t>
            </a:r>
            <a:r>
              <a:rPr lang="th-TH" dirty="0"/>
              <a:t> </a:t>
            </a:r>
            <a:r>
              <a:rPr lang="en-US" dirty="0"/>
              <a:t>1 : </a:t>
            </a:r>
            <a:r>
              <a:rPr lang="th-TH" dirty="0"/>
              <a:t>ทดสอบการเชื่อมต่อด้วยการ </a:t>
            </a:r>
            <a:r>
              <a:rPr lang="en-US" dirty="0"/>
              <a:t>ping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Router1#ping </a:t>
            </a:r>
            <a:r>
              <a:rPr lang="en-US" dirty="0" smtClean="0"/>
              <a:t>172.16.10.2</a:t>
            </a: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[ping </a:t>
            </a:r>
            <a:r>
              <a:rPr lang="th-TH" dirty="0">
                <a:solidFill>
                  <a:schemeClr val="accent1"/>
                </a:solidFill>
              </a:rPr>
              <a:t>ไปยังอินเตอร์เฟสของเรา</a:t>
            </a:r>
            <a:r>
              <a:rPr lang="th-TH" dirty="0" err="1">
                <a:solidFill>
                  <a:schemeClr val="accent1"/>
                </a:solidFill>
              </a:rPr>
              <a:t>เตอร์</a:t>
            </a:r>
            <a:r>
              <a:rPr lang="th-TH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3 </a:t>
            </a:r>
            <a:r>
              <a:rPr lang="th-TH" dirty="0">
                <a:solidFill>
                  <a:schemeClr val="accent1"/>
                </a:solidFill>
              </a:rPr>
              <a:t>เพื่อตรวจสอบว่าการเชื่อมต่อสมบูรณ์หรือไม่</a:t>
            </a:r>
            <a:r>
              <a:rPr lang="en-US" dirty="0">
                <a:solidFill>
                  <a:schemeClr val="accent1"/>
                </a:solidFill>
              </a:rPr>
              <a:t>]</a:t>
            </a:r>
            <a:endParaRPr lang="th-TH" dirty="0">
              <a:solidFill>
                <a:schemeClr val="accent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5" name="Picture 4" descr="Router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" t="60075" r="16951" b="12290"/>
          <a:stretch/>
        </p:blipFill>
        <p:spPr>
          <a:xfrm>
            <a:off x="1671637" y="3214688"/>
            <a:ext cx="10326290" cy="2800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321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317</Words>
  <Application>Microsoft Office PowerPoint</Application>
  <PresentationFormat>Widescreen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Cordia New</vt:lpstr>
      <vt:lpstr>TH SarabunPSK</vt:lpstr>
      <vt:lpstr>Wingdings 3</vt:lpstr>
      <vt:lpstr>Wisp</vt:lpstr>
      <vt:lpstr>ปฏิบัติการที่ 3 : การคอนฟิกเส้นทางบนเราเตอร์แบบกำหนดเอง โดยใช้โปรแกรมจำลอง สธ313 การสื่อสารข้อมูลและเครือข่ายคอมพิวเตอร์ทางธุรกิจ</vt:lpstr>
      <vt:lpstr>เรียนรู้เบื้องต้นกับการกำหนด IP บนอินเตอร์เฟส</vt:lpstr>
      <vt:lpstr>ผัง Network Map ที่ต้องการ</vt:lpstr>
      <vt:lpstr>การ Config ip address บนเราเตอร์ 1</vt:lpstr>
      <vt:lpstr>การ Config ip address บนเราเตอร์ 1 (ต่อ)</vt:lpstr>
      <vt:lpstr>การ Config ip address บนเราเตอร์ 2</vt:lpstr>
      <vt:lpstr>การ Config ip address บนเราเตอร์ 3</vt:lpstr>
      <vt:lpstr>บนเราเตอร์ 1 : ทดสอบการเชื่อมต่อด้วยการ ping </vt:lpstr>
      <vt:lpstr>บนเราเตอร์ 1 : ทดสอบการเชื่อมต่อด้วยการ ping (ต่อ)</vt:lpstr>
      <vt:lpstr>บนเราเตอร์ 2 : ทดสอบการเชื่อมต่อด้วยการ ping</vt:lpstr>
      <vt:lpstr>การคอนฟิกเส้นทางแบบ Static : ต้องการให้ Router 2 ติดต่อกับ Router 3 ได้</vt:lpstr>
      <vt:lpstr>การคอนฟิกเส้นทางแบบ Static : ต้องการให้ Router 3 ติดต่อกับ Router 2  ได้</vt:lpstr>
      <vt:lpstr>หากมีปัญหาไม่สามารถเชื่อมต่อได้ ให้ทดลองใช้คำสั่งต่อไปนี้เพื่อทดสอบความถูกต้อง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423</cp:revision>
  <dcterms:created xsi:type="dcterms:W3CDTF">2015-08-08T14:30:10Z</dcterms:created>
  <dcterms:modified xsi:type="dcterms:W3CDTF">2018-10-04T10:09:08Z</dcterms:modified>
</cp:coreProperties>
</file>