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9" r:id="rId3"/>
    <p:sldId id="260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5" r:id="rId13"/>
    <p:sldId id="270" r:id="rId14"/>
    <p:sldId id="271" r:id="rId15"/>
    <p:sldId id="272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DD41"/>
    <a:srgbClr val="FFFFFF"/>
    <a:srgbClr val="F7F718"/>
    <a:srgbClr val="629DD1"/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27/09/61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386013"/>
            <a:ext cx="9948862" cy="268605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บทที่ </a:t>
            </a:r>
            <a:r>
              <a:rPr lang="en-US" sz="4400" b="1" dirty="0"/>
              <a:t>8</a:t>
            </a:r>
            <a:r>
              <a:rPr lang="en-US" sz="4400" b="1" dirty="0" smtClean="0"/>
              <a:t> </a:t>
            </a:r>
            <a:r>
              <a:rPr lang="en-US" sz="4400" b="1" dirty="0" smtClean="0"/>
              <a:t>: TCP/IP </a:t>
            </a:r>
            <a:r>
              <a:rPr lang="th-TH" sz="4400" b="1" dirty="0" smtClean="0"/>
              <a:t>และอินเทอร์เน็ต </a:t>
            </a:r>
            <a:r>
              <a:rPr lang="en-US" sz="4400" b="1" dirty="0" smtClean="0"/>
              <a:t>Part2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7"/>
            <a:ext cx="4572573" cy="304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579" y="3123470"/>
            <a:ext cx="10441509" cy="1424146"/>
          </a:xfrm>
          <a:solidFill>
            <a:srgbClr val="7ADD41"/>
          </a:solidFill>
        </p:spPr>
        <p:txBody>
          <a:bodyPr>
            <a:normAutofit fontScale="90000"/>
          </a:bodyPr>
          <a:lstStyle/>
          <a:p>
            <a:r>
              <a:rPr lang="th-TH" dirty="0"/>
              <a:t>ปัญหาของการจัดสรรไอพีแอดเดรสแบบใช้</a:t>
            </a:r>
            <a:r>
              <a:rPr lang="th-TH" dirty="0" smtClean="0"/>
              <a:t>คลาส </a:t>
            </a:r>
            <a:r>
              <a:rPr lang="en-US" dirty="0" smtClean="0"/>
              <a:t>(Classful Addressing)</a:t>
            </a:r>
            <a:r>
              <a:rPr lang="th-TH" dirty="0" smtClean="0"/>
              <a:t> </a:t>
            </a:r>
            <a:r>
              <a:rPr lang="en-US" dirty="0" smtClean="0"/>
              <a:t>         </a:t>
            </a:r>
            <a:r>
              <a:rPr lang="th-TH" dirty="0" smtClean="0"/>
              <a:t>คือ</a:t>
            </a:r>
            <a:r>
              <a:rPr lang="th-TH" dirty="0"/>
              <a:t>การสูญเสียหมายเลขไอพีที่ไม่ได้นำมาถูกใช้งานจริงเป็นจำนวนมาก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3074" name="Picture 2" descr="http://f.ptcdn.info/938/035/000/1443539975-1189198144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64" y="970344"/>
            <a:ext cx="196215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การแบ่งเครือข่ายย่อย </a:t>
            </a:r>
            <a:r>
              <a:rPr lang="en-US" dirty="0"/>
              <a:t>(</a:t>
            </a:r>
            <a:r>
              <a:rPr lang="en-US" dirty="0" err="1"/>
              <a:t>Subnetting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โดยพื้นฐานแล้ว ไอพีแอดเดรสจะมีการแบ่งส่วนออกเป็น </a:t>
            </a:r>
            <a:r>
              <a:rPr lang="en-US" dirty="0" smtClean="0"/>
              <a:t>2 </a:t>
            </a:r>
            <a:r>
              <a:rPr lang="th-TH" dirty="0" smtClean="0"/>
              <a:t>ส่วน คือ </a:t>
            </a:r>
            <a:r>
              <a:rPr lang="en-US" dirty="0" err="1" smtClean="0"/>
              <a:t>NetID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  <a:r>
              <a:rPr lang="en-US" dirty="0" err="1" smtClean="0"/>
              <a:t>HostID</a:t>
            </a:r>
            <a:r>
              <a:rPr lang="en-US" dirty="0" smtClean="0"/>
              <a:t> </a:t>
            </a:r>
            <a:r>
              <a:rPr lang="th-TH" dirty="0" smtClean="0"/>
              <a:t>แต่ปัญหาคือเครือข่ายจะไม่สามารถแบ่งกลุ่มเป็นเครือข่ายย่อย ๆ ตามการใช้งานจริงได้</a:t>
            </a:r>
          </a:p>
          <a:p>
            <a:r>
              <a:rPr lang="th-TH" dirty="0" smtClean="0"/>
              <a:t>แนวทางการแก้ไขปัญหาคือการจัดกลุ่ม</a:t>
            </a:r>
            <a:r>
              <a:rPr lang="th-TH" dirty="0" err="1" smtClean="0"/>
              <a:t>โฮสต์</a:t>
            </a:r>
            <a:r>
              <a:rPr lang="th-TH" dirty="0" smtClean="0"/>
              <a:t>โดยการแบ่งเป็นเครือข่ายย่อย </a:t>
            </a:r>
            <a:r>
              <a:rPr lang="en-US" dirty="0"/>
              <a:t>(</a:t>
            </a:r>
            <a:r>
              <a:rPr lang="en-US" dirty="0" err="1"/>
              <a:t>Subnetting</a:t>
            </a:r>
            <a:r>
              <a:rPr lang="en-US" dirty="0"/>
              <a:t>) </a:t>
            </a:r>
            <a:r>
              <a:rPr lang="th-TH" dirty="0" smtClean="0"/>
              <a:t>เพื่อให้เครือข่ายมีขนาดเล็กลง</a:t>
            </a:r>
          </a:p>
          <a:p>
            <a:r>
              <a:rPr lang="th-TH" dirty="0" smtClean="0"/>
              <a:t>เช่น กำหนดให้ </a:t>
            </a:r>
            <a:r>
              <a:rPr lang="en-US" dirty="0" smtClean="0"/>
              <a:t>2 </a:t>
            </a:r>
            <a:r>
              <a:rPr lang="th-TH" dirty="0" smtClean="0"/>
              <a:t>ไบต์แรกเป็น </a:t>
            </a:r>
            <a:r>
              <a:rPr lang="en-US" dirty="0" err="1" smtClean="0"/>
              <a:t>NetID</a:t>
            </a:r>
            <a:r>
              <a:rPr lang="en-US" dirty="0" smtClean="0"/>
              <a:t> (Class B), </a:t>
            </a:r>
            <a:r>
              <a:rPr lang="th-TH" dirty="0" smtClean="0"/>
              <a:t>ไบต์ที่ </a:t>
            </a:r>
            <a:r>
              <a:rPr lang="en-US" dirty="0" smtClean="0"/>
              <a:t>3 </a:t>
            </a:r>
            <a:r>
              <a:rPr lang="th-TH" dirty="0" smtClean="0"/>
              <a:t>เป็น </a:t>
            </a:r>
            <a:r>
              <a:rPr lang="en-US" dirty="0" err="1" smtClean="0"/>
              <a:t>SubnetID</a:t>
            </a:r>
            <a:r>
              <a:rPr lang="en-US" dirty="0" smtClean="0"/>
              <a:t>          </a:t>
            </a:r>
            <a:r>
              <a:rPr lang="th-TH" dirty="0" smtClean="0"/>
              <a:t>และไบต์ที่ </a:t>
            </a:r>
            <a:r>
              <a:rPr lang="en-US" dirty="0" smtClean="0"/>
              <a:t>4 </a:t>
            </a:r>
            <a:r>
              <a:rPr lang="th-TH" dirty="0" smtClean="0"/>
              <a:t>เป็น </a:t>
            </a:r>
            <a:r>
              <a:rPr lang="en-US" dirty="0" err="1" smtClean="0"/>
              <a:t>HostID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09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409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5" y="1152906"/>
            <a:ext cx="12069915" cy="513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ลำดับชั้น </a:t>
            </a:r>
            <a:r>
              <a:rPr lang="en-US" dirty="0"/>
              <a:t>3 </a:t>
            </a:r>
            <a:r>
              <a:rPr lang="th-TH" dirty="0"/>
              <a:t>ระดับ</a:t>
            </a:r>
            <a:r>
              <a:rPr lang="en-US" dirty="0"/>
              <a:t> (Three Levels of Hierarchy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เป็นการทำ</a:t>
            </a:r>
            <a:r>
              <a:rPr lang="th-TH" dirty="0" err="1" smtClean="0"/>
              <a:t>ซับเน็ต</a:t>
            </a:r>
            <a:r>
              <a:rPr lang="th-TH" dirty="0" smtClean="0"/>
              <a:t> โดยยืมบิตบางส่วนของ </a:t>
            </a:r>
            <a:r>
              <a:rPr lang="en-US" dirty="0" err="1" smtClean="0"/>
              <a:t>HostID</a:t>
            </a:r>
            <a:r>
              <a:rPr lang="en-US" dirty="0" smtClean="0"/>
              <a:t> </a:t>
            </a:r>
            <a:r>
              <a:rPr lang="th-TH" dirty="0" smtClean="0"/>
              <a:t>มาใช้กำหนด</a:t>
            </a:r>
            <a:r>
              <a:rPr lang="th-TH" dirty="0" err="1" smtClean="0"/>
              <a:t>ซับเน็ต</a:t>
            </a:r>
            <a:r>
              <a:rPr lang="th-TH" dirty="0" smtClean="0"/>
              <a:t> หมายเลขไอพีจึงประกอบไปด้วย</a:t>
            </a:r>
          </a:p>
          <a:p>
            <a:pPr lvl="1"/>
            <a:r>
              <a:rPr lang="en-US" b="1" dirty="0" err="1" smtClean="0"/>
              <a:t>NetID</a:t>
            </a:r>
            <a:r>
              <a:rPr lang="en-US" dirty="0" smtClean="0"/>
              <a:t> </a:t>
            </a:r>
            <a:r>
              <a:rPr lang="th-TH" dirty="0" smtClean="0"/>
              <a:t>ใช้ระบุเน็ตเวิร์ค</a:t>
            </a:r>
            <a:r>
              <a:rPr lang="th-TH" dirty="0" err="1" smtClean="0"/>
              <a:t>ไซต์</a:t>
            </a:r>
            <a:endParaRPr lang="th-TH" dirty="0" smtClean="0"/>
          </a:p>
          <a:p>
            <a:pPr lvl="1"/>
            <a:r>
              <a:rPr lang="en-US" b="1" dirty="0" err="1" smtClean="0"/>
              <a:t>SubnetID</a:t>
            </a:r>
            <a:r>
              <a:rPr lang="en-US" dirty="0" smtClean="0"/>
              <a:t> </a:t>
            </a:r>
            <a:r>
              <a:rPr lang="th-TH" dirty="0" smtClean="0"/>
              <a:t>ใช้</a:t>
            </a:r>
            <a:r>
              <a:rPr lang="th-TH" dirty="0" err="1" smtClean="0"/>
              <a:t>ระบุฟิ</a:t>
            </a:r>
            <a:r>
              <a:rPr lang="th-TH" dirty="0" smtClean="0"/>
              <a:t>สิคัลซับเน็ตเวิร์ค</a:t>
            </a:r>
          </a:p>
          <a:p>
            <a:pPr lvl="1"/>
            <a:r>
              <a:rPr lang="en-US" b="1" dirty="0" err="1" smtClean="0"/>
              <a:t>HostID</a:t>
            </a:r>
            <a:r>
              <a:rPr lang="en-US" dirty="0" smtClean="0"/>
              <a:t> </a:t>
            </a:r>
            <a:r>
              <a:rPr lang="th-TH" dirty="0" smtClean="0"/>
              <a:t>ระบุการเชื่อมต่อของ</a:t>
            </a:r>
            <a:r>
              <a:rPr lang="th-TH" dirty="0" err="1" smtClean="0"/>
              <a:t>โฮสต์</a:t>
            </a:r>
            <a:r>
              <a:rPr lang="th-TH" dirty="0" smtClean="0"/>
              <a:t>กับซับเน็ตเวิร์ค</a:t>
            </a:r>
          </a:p>
          <a:p>
            <a:r>
              <a:rPr lang="th-TH" dirty="0" smtClean="0"/>
              <a:t>การออกแบบ</a:t>
            </a:r>
            <a:r>
              <a:rPr lang="th-TH" dirty="0" err="1" smtClean="0"/>
              <a:t>ซับเน็ต</a:t>
            </a:r>
            <a:r>
              <a:rPr lang="th-TH" dirty="0" smtClean="0"/>
              <a:t>เป็นหน้าที่ของผู้ดูแลเครือข่าย จำเป็นต้องมีการบริหารจัดการให้การใช้แอดเดรสมีประสิทธิภาพ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265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ซับเน็ต</a:t>
            </a:r>
            <a:r>
              <a:rPr lang="th-TH" dirty="0"/>
              <a:t>แ</a:t>
            </a:r>
            <a:r>
              <a:rPr lang="th-TH" dirty="0" smtClean="0"/>
              <a:t>มสก์ </a:t>
            </a:r>
            <a:r>
              <a:rPr lang="en-US" dirty="0"/>
              <a:t>(Subnet Mask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409748" cy="3777622"/>
          </a:xfrm>
        </p:spPr>
        <p:txBody>
          <a:bodyPr/>
          <a:lstStyle/>
          <a:p>
            <a:r>
              <a:rPr lang="en-US" dirty="0" smtClean="0"/>
              <a:t>Subnet Mask </a:t>
            </a:r>
            <a:r>
              <a:rPr lang="th-TH" dirty="0" smtClean="0"/>
              <a:t>เป็นกระบวนการที่บอกให้รู้ว่าเครือข่ายมีการแบ่งซับเน็ต           และมีบิตที่ยืมไปแบ่งซับเน็ตจำนวนเท่าไร</a:t>
            </a:r>
          </a:p>
          <a:p>
            <a:r>
              <a:rPr lang="th-TH" dirty="0" smtClean="0"/>
              <a:t>การออกแบบเครือข่ายจึงจำเป็นต้องมีการระบุซับเน็ต</a:t>
            </a:r>
            <a:r>
              <a:rPr lang="th-TH" dirty="0"/>
              <a:t>แ</a:t>
            </a:r>
            <a:r>
              <a:rPr lang="th-TH" dirty="0" smtClean="0"/>
              <a:t>มสก์ด้วย</a:t>
            </a:r>
          </a:p>
          <a:p>
            <a:r>
              <a:rPr lang="th-TH" dirty="0" smtClean="0"/>
              <a:t>ค่า </a:t>
            </a:r>
            <a:r>
              <a:rPr lang="en-US" dirty="0" smtClean="0"/>
              <a:t>Default</a:t>
            </a:r>
            <a:r>
              <a:rPr lang="th-TH" dirty="0" smtClean="0"/>
              <a:t> </a:t>
            </a:r>
            <a:r>
              <a:rPr lang="en-US" dirty="0" smtClean="0"/>
              <a:t>Subnet </a:t>
            </a:r>
            <a:r>
              <a:rPr lang="th-TH" dirty="0" smtClean="0"/>
              <a:t>ของแต่ละคลาส เมื่อไม่มีการทำซับเน็ต จะเป็นไปตามตารางนี้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45" y="4470401"/>
            <a:ext cx="12213945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24"/>
          <a:stretch/>
        </p:blipFill>
        <p:spPr bwMode="auto">
          <a:xfrm>
            <a:off x="7399388" y="-13906"/>
            <a:ext cx="4792612" cy="191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34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ซับเน็ต</a:t>
            </a:r>
            <a:r>
              <a:rPr lang="th-TH" dirty="0"/>
              <a:t>แ</a:t>
            </a:r>
            <a:r>
              <a:rPr lang="th-TH" dirty="0" smtClean="0"/>
              <a:t>มสก์ </a:t>
            </a:r>
            <a:r>
              <a:rPr lang="en-US" dirty="0"/>
              <a:t>(Subnet Mask</a:t>
            </a:r>
            <a:r>
              <a:rPr lang="en-US" dirty="0" smtClean="0"/>
              <a:t>) 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390226"/>
          </a:xfrm>
        </p:spPr>
        <p:txBody>
          <a:bodyPr/>
          <a:lstStyle/>
          <a:p>
            <a:r>
              <a:rPr lang="th-TH" dirty="0" smtClean="0"/>
              <a:t>บิตที่ถูกตั้งค่าเป็น </a:t>
            </a:r>
            <a:r>
              <a:rPr lang="en-US" dirty="0" smtClean="0"/>
              <a:t>1 </a:t>
            </a:r>
            <a:r>
              <a:rPr lang="th-TH" dirty="0" smtClean="0"/>
              <a:t>ทั้งหมด จะตรงกับ </a:t>
            </a:r>
            <a:r>
              <a:rPr lang="en-US" dirty="0" err="1" smtClean="0"/>
              <a:t>NetID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  <a:r>
              <a:rPr lang="en-US" dirty="0" err="1" smtClean="0"/>
              <a:t>SubnetID</a:t>
            </a:r>
            <a:endParaRPr lang="en-US" dirty="0" smtClean="0"/>
          </a:p>
          <a:p>
            <a:r>
              <a:rPr lang="th-TH" dirty="0" smtClean="0"/>
              <a:t>บิตที่ถูกตั้งค่าเป็น </a:t>
            </a:r>
            <a:r>
              <a:rPr lang="en-US" dirty="0" smtClean="0"/>
              <a:t>0 </a:t>
            </a:r>
            <a:r>
              <a:rPr lang="th-TH" dirty="0" smtClean="0"/>
              <a:t>ทั้งหมด จะตรงกับ </a:t>
            </a:r>
            <a:r>
              <a:rPr lang="en-US" dirty="0" err="1" smtClean="0"/>
              <a:t>HostID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02381"/>
              </p:ext>
            </p:extLst>
          </p:nvPr>
        </p:nvGraphicFramePr>
        <p:xfrm>
          <a:off x="0" y="3523826"/>
          <a:ext cx="8321040" cy="33341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7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111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Subnet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Mask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Host IP Address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Network IP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68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255.255.0.0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15.32.56.7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15.32.0.0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68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255.255.255.0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135.67.13.9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135.67.13.0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68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255.255.255.192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201.34.12.72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201.34.12.64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Line Callout 2 5"/>
          <p:cNvSpPr/>
          <p:nvPr/>
        </p:nvSpPr>
        <p:spPr>
          <a:xfrm>
            <a:off x="8729471" y="4498848"/>
            <a:ext cx="3072385" cy="1938528"/>
          </a:xfrm>
          <a:prstGeom prst="borderCallout2">
            <a:avLst>
              <a:gd name="adj1" fmla="val 18750"/>
              <a:gd name="adj2" fmla="val 0"/>
              <a:gd name="adj3" fmla="val 20322"/>
              <a:gd name="adj4" fmla="val -10715"/>
              <a:gd name="adj5" fmla="val 80562"/>
              <a:gd name="adj6" fmla="val -2782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.</a:t>
            </a:r>
            <a:r>
              <a:rPr lang="en-US" b="1" dirty="0" smtClean="0"/>
              <a:t>11</a:t>
            </a:r>
            <a:r>
              <a:rPr lang="en-US" dirty="0" smtClean="0"/>
              <a:t>000000 (mask 192)</a:t>
            </a:r>
          </a:p>
          <a:p>
            <a:r>
              <a:rPr lang="en-US" dirty="0" smtClean="0"/>
              <a:t>.01001000 (Host IP 72)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.01000000 </a:t>
            </a:r>
            <a:r>
              <a:rPr lang="en-US" dirty="0" smtClean="0"/>
              <a:t>(Net IP 64)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-1" y="6035041"/>
            <a:ext cx="8321041" cy="8229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10353040" y="3007360"/>
            <a:ext cx="1448816" cy="1107440"/>
          </a:xfrm>
          <a:prstGeom prst="borderCallout1">
            <a:avLst>
              <a:gd name="adj1" fmla="val 48108"/>
              <a:gd name="adj2" fmla="val 2186"/>
              <a:gd name="adj3" fmla="val 135436"/>
              <a:gd name="adj4" fmla="val -5446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นำ </a:t>
            </a:r>
            <a:r>
              <a:rPr lang="en-US" dirty="0" smtClean="0">
                <a:solidFill>
                  <a:schemeClr val="tx1"/>
                </a:solidFill>
              </a:rPr>
              <a:t>bit </a:t>
            </a:r>
            <a:r>
              <a:rPr lang="th-TH" dirty="0" smtClean="0">
                <a:solidFill>
                  <a:schemeClr val="tx1"/>
                </a:solidFill>
              </a:rPr>
              <a:t>มา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th-TH" dirty="0" smtClean="0">
                <a:solidFill>
                  <a:schemeClr val="tx1"/>
                </a:solidFill>
              </a:rPr>
              <a:t>กัน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7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1966913" y="357187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1" lang="th-TH" altLang="th-TH" sz="2400" b="0" baseline="0">
              <a:latin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2349500" y="357187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1" lang="th-TH" altLang="th-TH" sz="2400" b="0" baseline="0">
              <a:latin typeface="Tahoma" panose="020B060403050404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ltGray">
          <a:xfrm>
            <a:off x="2090738" y="779462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1" lang="th-TH" altLang="th-TH" sz="2400" b="0" baseline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2460625" y="779462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1" lang="th-TH" altLang="th-TH" sz="2400" b="0" baseline="0"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ltGray">
          <a:xfrm>
            <a:off x="1676400" y="706437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1" lang="th-TH" altLang="th-TH" sz="2400" b="0" baseline="0">
              <a:latin typeface="Tahoma" panose="020B060403050404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2311400" y="249237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1" lang="th-TH" altLang="th-TH" sz="2400" b="0" baseline="0">
              <a:latin typeface="Tahoma" panose="020B060403050404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2043113" y="782637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1" lang="th-TH" altLang="th-TH" sz="2400" b="0" baseline="0">
              <a:latin typeface="Tahoma" panose="020B060403050404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28800" y="1392236"/>
            <a:ext cx="9448800" cy="4832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en-US" altLang="th-TH" sz="2800" i="1" baseline="0" dirty="0">
                <a:latin typeface="Times New Roman" panose="02020603050405020304" pitchFamily="18" charset="0"/>
              </a:rPr>
              <a:t>A block of addresses is granted to a small organization. We know that one of the addresses is 205.16.37.39/28. What is the first address in the block?</a:t>
            </a:r>
          </a:p>
          <a:p>
            <a:pPr algn="just"/>
            <a:endParaRPr lang="en-US" altLang="th-TH" sz="2800" i="1" baseline="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th-TH" sz="2800" i="1" baseline="0" dirty="0">
                <a:solidFill>
                  <a:schemeClr val="hlink"/>
                </a:solidFill>
                <a:latin typeface="Times New Roman" panose="02020603050405020304" pitchFamily="18" charset="0"/>
              </a:rPr>
              <a:t>Solution</a:t>
            </a:r>
          </a:p>
          <a:p>
            <a:pPr algn="just"/>
            <a:r>
              <a:rPr lang="en-US" altLang="th-TH" sz="2800" i="1" baseline="0" dirty="0">
                <a:latin typeface="Times New Roman" panose="02020603050405020304" pitchFamily="18" charset="0"/>
              </a:rPr>
              <a:t>The binary representation of the given address is</a:t>
            </a:r>
          </a:p>
          <a:p>
            <a:r>
              <a:rPr lang="en-US" altLang="th-TH" sz="2800" i="1" baseline="0" dirty="0">
                <a:solidFill>
                  <a:schemeClr val="folHlink"/>
                </a:solidFill>
                <a:latin typeface="Times New Roman" panose="02020603050405020304" pitchFamily="18" charset="0"/>
              </a:rPr>
              <a:t>11001101   00010000   00100101   </a:t>
            </a:r>
            <a:r>
              <a:rPr lang="th-TH" altLang="th-TH" sz="2800" i="1" baseline="0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th-TH" sz="2800" i="1" baseline="0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00100111</a:t>
            </a:r>
            <a:endParaRPr lang="en-US" altLang="th-TH" sz="2800" i="1" baseline="0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r>
              <a:rPr lang="en-US" altLang="th-TH" sz="2800" i="1" baseline="0" dirty="0">
                <a:latin typeface="Times New Roman" panose="02020603050405020304" pitchFamily="18" charset="0"/>
              </a:rPr>
              <a:t>If we set 32−28 rightmost bits to 0, we get </a:t>
            </a:r>
          </a:p>
          <a:p>
            <a:r>
              <a:rPr lang="en-US" altLang="th-TH" sz="2800" i="1" baseline="0" dirty="0">
                <a:solidFill>
                  <a:schemeClr val="folHlink"/>
                </a:solidFill>
                <a:latin typeface="Times New Roman" panose="02020603050405020304" pitchFamily="18" charset="0"/>
              </a:rPr>
              <a:t>11001101   </a:t>
            </a:r>
            <a:r>
              <a:rPr lang="en-US" altLang="th-TH" sz="2800" i="1" baseline="0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00010000    </a:t>
            </a:r>
            <a:r>
              <a:rPr lang="en-US" altLang="th-TH" sz="2800" i="1" baseline="0" dirty="0">
                <a:solidFill>
                  <a:schemeClr val="folHlink"/>
                </a:solidFill>
                <a:latin typeface="Times New Roman" panose="02020603050405020304" pitchFamily="18" charset="0"/>
              </a:rPr>
              <a:t>00100101   </a:t>
            </a:r>
            <a:r>
              <a:rPr lang="en-US" altLang="th-TH" sz="2800" i="1" baseline="0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0010</a:t>
            </a:r>
            <a:r>
              <a:rPr lang="en-US" altLang="th-TH" sz="2800" i="1" baseline="0" dirty="0">
                <a:solidFill>
                  <a:schemeClr val="folHlink"/>
                </a:solidFill>
                <a:latin typeface="Times New Roman" panose="02020603050405020304" pitchFamily="18" charset="0"/>
              </a:rPr>
              <a:t>0</a:t>
            </a:r>
            <a:r>
              <a:rPr lang="en-US" altLang="th-TH" sz="2800" i="1" baseline="0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000</a:t>
            </a:r>
            <a:r>
              <a:rPr lang="en-US" altLang="th-TH" sz="2800" i="1" baseline="0" dirty="0" smtClean="0">
                <a:latin typeface="Times New Roman" panose="02020603050405020304" pitchFamily="18" charset="0"/>
              </a:rPr>
              <a:t> </a:t>
            </a:r>
            <a:endParaRPr lang="en-US" altLang="th-TH" sz="2800" i="1" baseline="0" dirty="0">
              <a:latin typeface="Times New Roman" panose="02020603050405020304" pitchFamily="18" charset="0"/>
            </a:endParaRPr>
          </a:p>
          <a:p>
            <a:pPr algn="ctr"/>
            <a:r>
              <a:rPr lang="en-US" altLang="th-TH" sz="2800" i="1" baseline="0" dirty="0">
                <a:latin typeface="Times New Roman" panose="02020603050405020304" pitchFamily="18" charset="0"/>
              </a:rPr>
              <a:t>or </a:t>
            </a:r>
            <a:br>
              <a:rPr lang="en-US" altLang="th-TH" sz="2800" i="1" baseline="0" dirty="0">
                <a:latin typeface="Times New Roman" panose="02020603050405020304" pitchFamily="18" charset="0"/>
              </a:rPr>
            </a:br>
            <a:r>
              <a:rPr lang="en-US" altLang="th-TH" sz="2800" i="1" baseline="0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205.16.37.32</a:t>
            </a:r>
            <a:endParaRPr lang="en-US" altLang="th-TH" sz="2800" i="1" baseline="0" dirty="0">
              <a:latin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43200" y="249237"/>
            <a:ext cx="1997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th-TH" i="1" baseline="0" dirty="0">
                <a:solidFill>
                  <a:schemeClr val="hlink"/>
                </a:solidFill>
                <a:latin typeface="Times New Roman" panose="02020603050405020304" pitchFamily="18" charset="0"/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40930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การจัดสรรไอพีแอดเดรสแบบไม่ใช้คลาส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Classless Addressing)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การใช้ </a:t>
            </a:r>
            <a:r>
              <a:rPr lang="en-US" dirty="0" smtClean="0"/>
              <a:t>Classful Addressing </a:t>
            </a:r>
            <a:r>
              <a:rPr lang="th-TH" dirty="0" smtClean="0"/>
              <a:t>จะค่อนข้างตายตัวและไม่ยืดหยุ่น และก่อให้เกิดการใช้ไอพีแอดเดรสอย่างไม่มีประสิทธิภาพ จึงแก้ปัญหาด้วยการจัดสรรไอพีแบบ </a:t>
            </a:r>
            <a:r>
              <a:rPr lang="en-US" dirty="0" smtClean="0"/>
              <a:t>Classless Addressing</a:t>
            </a:r>
          </a:p>
          <a:p>
            <a:r>
              <a:rPr lang="en-US" dirty="0" smtClean="0"/>
              <a:t>Classless Addressing </a:t>
            </a:r>
            <a:r>
              <a:rPr lang="th-TH" dirty="0" smtClean="0"/>
              <a:t>จะเน้นจำนวนโฮสต์ที่ต้องการใช้งานจริง โดยไม่สนว่าเป็นคลาสใด</a:t>
            </a:r>
            <a:endParaRPr lang="en-US" dirty="0" smtClean="0"/>
          </a:p>
          <a:p>
            <a:r>
              <a:rPr lang="th-TH" dirty="0" smtClean="0"/>
              <a:t>ต่อคาบหน้า</a:t>
            </a:r>
            <a:r>
              <a:rPr lang="th-TH" dirty="0" smtClean="0"/>
              <a:t>.....เตรียมตัวให้พร้อมสำหรับการคำนวณ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  <p:pic>
        <p:nvPicPr>
          <p:cNvPr id="7170" name="Picture 2" descr="Image result for sub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264268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614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การกำหนดตำแน่งที่อยู่ใน </a:t>
            </a:r>
            <a:r>
              <a:rPr lang="en-US" dirty="0" smtClean="0"/>
              <a:t>IPv4</a:t>
            </a:r>
            <a:endParaRPr lang="th-TH" dirty="0" smtClean="0"/>
          </a:p>
          <a:p>
            <a:r>
              <a:rPr lang="th-TH" dirty="0" smtClean="0"/>
              <a:t>การแทนค่าไอพีแอดเดรสแบบเลขฐานสองและฐานสิบ</a:t>
            </a:r>
          </a:p>
          <a:p>
            <a:r>
              <a:rPr lang="th-TH" dirty="0" smtClean="0"/>
              <a:t>การจัดสรรไอพีแอดเดรสแบบใช้คลาส </a:t>
            </a:r>
            <a:r>
              <a:rPr lang="en-US" dirty="0" smtClean="0"/>
              <a:t>(Classful Addressing)</a:t>
            </a:r>
          </a:p>
          <a:p>
            <a:r>
              <a:rPr lang="th-TH" dirty="0" smtClean="0"/>
              <a:t>การแบ่งเครือข่ายย่อย </a:t>
            </a:r>
            <a:r>
              <a:rPr lang="en-US" dirty="0" smtClean="0"/>
              <a:t>(</a:t>
            </a:r>
            <a:r>
              <a:rPr lang="en-US" dirty="0" err="1" smtClean="0"/>
              <a:t>Subnetting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th-TH" dirty="0" smtClean="0"/>
              <a:t>ลำดับชั้น </a:t>
            </a:r>
            <a:r>
              <a:rPr lang="en-US" dirty="0" smtClean="0"/>
              <a:t>3 </a:t>
            </a:r>
            <a:r>
              <a:rPr lang="th-TH" dirty="0" smtClean="0"/>
              <a:t>ระดับ</a:t>
            </a:r>
            <a:r>
              <a:rPr lang="en-US" dirty="0" smtClean="0"/>
              <a:t> (Three Levels of Hierarchy)</a:t>
            </a:r>
            <a:endParaRPr lang="th-TH" dirty="0" smtClean="0"/>
          </a:p>
          <a:p>
            <a:r>
              <a:rPr lang="th-TH" dirty="0" smtClean="0"/>
              <a:t>ซับเน็ตแมสก์ </a:t>
            </a:r>
            <a:r>
              <a:rPr lang="en-US" dirty="0" smtClean="0"/>
              <a:t>(Subnet Mask)</a:t>
            </a:r>
          </a:p>
          <a:p>
            <a:r>
              <a:rPr lang="th-TH" dirty="0" smtClean="0"/>
              <a:t>การจัดสรรไอพีแอดเดรสแบบไม่ใช้คลาส</a:t>
            </a:r>
            <a:r>
              <a:rPr lang="en-US" dirty="0" smtClean="0"/>
              <a:t> (Classless Addressing)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5" name="Picture 2" descr="http://www.cobusiness.es/images/Blog/IPv6-IPv4coexist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50" y="0"/>
            <a:ext cx="4740250" cy="2633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49519"/>
            <a:ext cx="2714662" cy="18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การกำหนดตำแน่งที่อยู่ใน </a:t>
            </a:r>
            <a:r>
              <a:rPr lang="en-US" dirty="0"/>
              <a:t>IPv4</a:t>
            </a:r>
            <a:r>
              <a:rPr lang="th-TH" dirty="0"/>
              <a:t/>
            </a:r>
            <a:br>
              <a:rPr lang="th-TH" dirty="0"/>
            </a:br>
            <a:r>
              <a:rPr lang="en-US" dirty="0" smtClean="0"/>
              <a:t>(IPv4 Addressing)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346756" cy="46085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TCP/IP </a:t>
            </a:r>
            <a:r>
              <a:rPr lang="th-TH" dirty="0" smtClean="0"/>
              <a:t>จะกำหนดที่อยู่ด้วยไอพีแอดเดรส ซึ่งไอพีแอดเดรสที่ใช้อย่างแพร่หลายที่สุดเป็นชุดเลขฐานสองขนาด </a:t>
            </a:r>
            <a:r>
              <a:rPr lang="en-US" dirty="0" smtClean="0"/>
              <a:t>32 </a:t>
            </a:r>
            <a:r>
              <a:rPr lang="th-TH" dirty="0" smtClean="0"/>
              <a:t>บิต ที่เรียกว่า </a:t>
            </a:r>
            <a:r>
              <a:rPr lang="en-US" dirty="0" smtClean="0"/>
              <a:t>IP version4 (IPv4)</a:t>
            </a:r>
          </a:p>
          <a:p>
            <a:r>
              <a:rPr lang="en-US" dirty="0" smtClean="0"/>
              <a:t>IP Address</a:t>
            </a:r>
            <a:r>
              <a:rPr lang="th-TH" dirty="0" smtClean="0"/>
              <a:t> </a:t>
            </a:r>
            <a:r>
              <a:rPr lang="en-US" dirty="0" smtClean="0"/>
              <a:t>v4 </a:t>
            </a:r>
            <a:r>
              <a:rPr lang="th-TH" dirty="0" smtClean="0"/>
              <a:t>จะถูกแบ่งเป็น </a:t>
            </a:r>
            <a:r>
              <a:rPr lang="en-US" dirty="0" smtClean="0"/>
              <a:t>2 </a:t>
            </a:r>
            <a:r>
              <a:rPr lang="th-TH" dirty="0" smtClean="0"/>
              <a:t>ส่วน คือ</a:t>
            </a:r>
          </a:p>
          <a:p>
            <a:pPr lvl="1"/>
            <a:r>
              <a:rPr lang="en-US" b="1" dirty="0" err="1" smtClean="0"/>
              <a:t>NetID</a:t>
            </a:r>
            <a:r>
              <a:rPr lang="en-US" dirty="0" smtClean="0"/>
              <a:t> </a:t>
            </a:r>
            <a:r>
              <a:rPr lang="th-TH" dirty="0" smtClean="0"/>
              <a:t>ใช้ในการระบุ</a:t>
            </a:r>
            <a:r>
              <a:rPr lang="th-TH" b="1" dirty="0" smtClean="0"/>
              <a:t>เครือข่าย</a:t>
            </a:r>
            <a:r>
              <a:rPr lang="th-TH" dirty="0" smtClean="0"/>
              <a:t>ที่คอมพิวเตอร์เชื่อมต่อ</a:t>
            </a:r>
            <a:endParaRPr lang="en-US" dirty="0" smtClean="0"/>
          </a:p>
          <a:p>
            <a:pPr lvl="1"/>
            <a:r>
              <a:rPr lang="en-US" b="1" dirty="0" err="1" smtClean="0"/>
              <a:t>HostID</a:t>
            </a:r>
            <a:r>
              <a:rPr lang="th-TH" dirty="0" smtClean="0"/>
              <a:t> ใช้ระบุตำแหน่งของ</a:t>
            </a:r>
            <a:r>
              <a:rPr lang="th-TH" b="1" dirty="0" smtClean="0"/>
              <a:t>อุปกรณ์</a:t>
            </a:r>
          </a:p>
          <a:p>
            <a:r>
              <a:rPr lang="th-TH" dirty="0"/>
              <a:t>เรา</a:t>
            </a:r>
            <a:r>
              <a:rPr lang="th-TH" dirty="0" err="1"/>
              <a:t>เตอร์</a:t>
            </a:r>
            <a:r>
              <a:rPr lang="th-TH" dirty="0"/>
              <a:t>จะวางเส้นทางเฉพาะ </a:t>
            </a:r>
            <a:r>
              <a:rPr lang="en-US" dirty="0" err="1"/>
              <a:t>NetID</a:t>
            </a:r>
            <a:r>
              <a:rPr lang="en-US" dirty="0"/>
              <a:t> </a:t>
            </a:r>
            <a:r>
              <a:rPr lang="th-TH" dirty="0"/>
              <a:t>เท่านั้น </a:t>
            </a:r>
            <a:r>
              <a:rPr lang="th-TH" dirty="0" err="1"/>
              <a:t>โฮสต์</a:t>
            </a:r>
            <a:r>
              <a:rPr lang="th-TH" dirty="0"/>
              <a:t>ที่มี </a:t>
            </a:r>
            <a:r>
              <a:rPr lang="en-US" dirty="0" err="1"/>
              <a:t>NetID</a:t>
            </a:r>
            <a:r>
              <a:rPr lang="en-US" dirty="0"/>
              <a:t> </a:t>
            </a:r>
            <a:r>
              <a:rPr lang="th-TH" dirty="0"/>
              <a:t>ชุดเดียวกัน จะอยู่บนเครือข่ายเดียวกัน ภาระการส่ง</a:t>
            </a:r>
            <a:r>
              <a:rPr lang="th-TH" dirty="0" err="1"/>
              <a:t>แพ็คเก็ต</a:t>
            </a:r>
            <a:r>
              <a:rPr lang="th-TH" dirty="0"/>
              <a:t>ในเครือข่ายเดียวกันจะเป็นหน้าที่ของ</a:t>
            </a:r>
            <a:r>
              <a:rPr lang="th-TH" dirty="0" err="1"/>
              <a:t>ดาต้าลิงก์</a:t>
            </a:r>
            <a:r>
              <a:rPr lang="th-TH" dirty="0"/>
              <a:t>ต่อไป</a:t>
            </a:r>
            <a:endParaRPr lang="th-TH" i="1" dirty="0"/>
          </a:p>
          <a:p>
            <a:r>
              <a:rPr lang="en-US" i="1" dirty="0" smtClean="0"/>
              <a:t>IP Address </a:t>
            </a:r>
            <a:r>
              <a:rPr lang="th-TH" i="1" dirty="0" smtClean="0"/>
              <a:t>ไม่ใช่หมายเลขสำหรับอ้างอิงโฮสต์ใดโฮสต์หนึ่งจริงๆ </a:t>
            </a:r>
            <a:endParaRPr lang="en-US" i="1" dirty="0" smtClean="0"/>
          </a:p>
          <a:p>
            <a:r>
              <a:rPr lang="th-TH" i="1" dirty="0" smtClean="0"/>
              <a:t>การอ้างอิงตำแหน่งจริงจะใช้ </a:t>
            </a:r>
            <a:r>
              <a:rPr lang="en-US" i="1" dirty="0" smtClean="0"/>
              <a:t>MAC Address </a:t>
            </a:r>
            <a:r>
              <a:rPr lang="th-TH" i="1" dirty="0" smtClean="0"/>
              <a:t>บนการ์ดเครือข่าย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2050" name="Picture 2" descr="Image result for ip add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39" y="0"/>
            <a:ext cx="4142105" cy="207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การแทนค่าไอพีแอดเดรสแบบเลขฐานสองและฐาน</a:t>
            </a:r>
            <a:r>
              <a:rPr lang="th-TH" dirty="0" smtClean="0"/>
              <a:t>สิบ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08312" y="2083308"/>
            <a:ext cx="8077200" cy="10668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th-TH" baseline="0" dirty="0"/>
              <a:t>The address space of IPv4 is </a:t>
            </a:r>
            <a:br>
              <a:rPr lang="en-US" altLang="th-TH" baseline="0" dirty="0"/>
            </a:br>
            <a:r>
              <a:rPr lang="en-US" altLang="th-TH" baseline="0" dirty="0"/>
              <a:t>2</a:t>
            </a:r>
            <a:r>
              <a:rPr lang="en-US" altLang="th-TH" baseline="30000" dirty="0"/>
              <a:t>32</a:t>
            </a:r>
            <a:r>
              <a:rPr lang="en-US" altLang="th-TH" baseline="0" dirty="0"/>
              <a:t>  or  4,294,967,296.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2" y="3681920"/>
            <a:ext cx="8073637" cy="188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2160" y="5821680"/>
            <a:ext cx="107324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IP Address </a:t>
            </a:r>
            <a:r>
              <a:rPr lang="th-TH" sz="4000" dirty="0" smtClean="0"/>
              <a:t>มีหมายเลข </a:t>
            </a:r>
            <a:r>
              <a:rPr lang="en-US" sz="4000" dirty="0" smtClean="0"/>
              <a:t>4 </a:t>
            </a:r>
            <a:r>
              <a:rPr lang="th-TH" sz="4000" dirty="0" smtClean="0"/>
              <a:t>ชุด ชุดละ </a:t>
            </a:r>
            <a:r>
              <a:rPr lang="en-US" sz="4000" dirty="0" smtClean="0"/>
              <a:t>8 Bit </a:t>
            </a:r>
            <a:r>
              <a:rPr lang="th-TH" sz="4000" dirty="0" smtClean="0"/>
              <a:t>รวมทั้งหมดเป็น </a:t>
            </a:r>
            <a:r>
              <a:rPr lang="en-US" sz="4000" dirty="0" smtClean="0"/>
              <a:t>32 Bit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11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1960817" y="789432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1" lang="th-TH" altLang="th-TH" sz="2400" b="0" baseline="0">
              <a:latin typeface="Tahoma" panose="020B060403050404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05000" y="990600"/>
            <a:ext cx="8686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en-US" altLang="th-TH" sz="2800" i="1" baseline="0">
                <a:latin typeface="Times New Roman" panose="02020603050405020304" pitchFamily="18" charset="0"/>
              </a:rPr>
              <a:t>Find the error, if any, in the following IPv4 addresses.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660904" y="256032"/>
            <a:ext cx="1997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th-TH" i="1" baseline="0" dirty="0">
                <a:solidFill>
                  <a:schemeClr val="hlink"/>
                </a:solidFill>
                <a:latin typeface="Times New Roman" panose="02020603050405020304" pitchFamily="18" charset="0"/>
              </a:rPr>
              <a:t>Example </a:t>
            </a:r>
            <a:r>
              <a:rPr lang="en-US" altLang="th-TH" i="1" baseline="0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  <a:endParaRPr lang="en-US" altLang="th-TH" i="1" baseline="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07356"/>
            <a:ext cx="3602037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05000" y="3979863"/>
            <a:ext cx="8686800" cy="265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th-TH" sz="2800" i="1" baseline="0" dirty="0">
                <a:solidFill>
                  <a:schemeClr val="hlink"/>
                </a:solidFill>
                <a:latin typeface="Times New Roman" panose="02020603050405020304" pitchFamily="18" charset="0"/>
              </a:rPr>
              <a:t>Solution</a:t>
            </a:r>
          </a:p>
          <a:p>
            <a:r>
              <a:rPr lang="en-US" altLang="th-TH" sz="2800" i="1" baseline="0" dirty="0">
                <a:solidFill>
                  <a:schemeClr val="hlink"/>
                </a:solidFill>
                <a:latin typeface="Times New Roman" panose="02020603050405020304" pitchFamily="18" charset="0"/>
              </a:rPr>
              <a:t>a.</a:t>
            </a:r>
            <a:r>
              <a:rPr lang="en-US" altLang="th-TH" sz="2800" i="1" baseline="0" dirty="0">
                <a:latin typeface="Times New Roman" panose="02020603050405020304" pitchFamily="18" charset="0"/>
              </a:rPr>
              <a:t> There must be no leading zero (045).</a:t>
            </a:r>
          </a:p>
          <a:p>
            <a:r>
              <a:rPr lang="en-US" altLang="th-TH" sz="2800" i="1" baseline="0" dirty="0">
                <a:solidFill>
                  <a:schemeClr val="hlink"/>
                </a:solidFill>
                <a:latin typeface="Times New Roman" panose="02020603050405020304" pitchFamily="18" charset="0"/>
              </a:rPr>
              <a:t>b.</a:t>
            </a:r>
            <a:r>
              <a:rPr lang="en-US" altLang="th-TH" sz="2800" i="1" baseline="0" dirty="0">
                <a:latin typeface="Times New Roman" panose="02020603050405020304" pitchFamily="18" charset="0"/>
              </a:rPr>
              <a:t> There can be no more than four numbers.</a:t>
            </a:r>
          </a:p>
          <a:p>
            <a:r>
              <a:rPr lang="en-US" altLang="th-TH" sz="2800" i="1" baseline="0" dirty="0">
                <a:solidFill>
                  <a:schemeClr val="hlink"/>
                </a:solidFill>
                <a:latin typeface="Times New Roman" panose="02020603050405020304" pitchFamily="18" charset="0"/>
              </a:rPr>
              <a:t>c.</a:t>
            </a:r>
            <a:r>
              <a:rPr lang="en-US" altLang="th-TH" sz="2800" i="1" baseline="0" dirty="0">
                <a:latin typeface="Times New Roman" panose="02020603050405020304" pitchFamily="18" charset="0"/>
              </a:rPr>
              <a:t> Each number needs to be less than or equal to 255.</a:t>
            </a:r>
          </a:p>
          <a:p>
            <a:r>
              <a:rPr lang="en-US" altLang="th-TH" sz="2800" i="1" baseline="0" dirty="0">
                <a:solidFill>
                  <a:schemeClr val="hlink"/>
                </a:solidFill>
                <a:latin typeface="Times New Roman" panose="02020603050405020304" pitchFamily="18" charset="0"/>
              </a:rPr>
              <a:t>d.</a:t>
            </a:r>
            <a:r>
              <a:rPr lang="en-US" altLang="th-TH" sz="2800" i="1" baseline="0" dirty="0">
                <a:latin typeface="Times New Roman" panose="02020603050405020304" pitchFamily="18" charset="0"/>
              </a:rPr>
              <a:t> A mixture of binary notation and dotted-decimal</a:t>
            </a:r>
            <a:br>
              <a:rPr lang="en-US" altLang="th-TH" sz="2800" i="1" baseline="0" dirty="0">
                <a:latin typeface="Times New Roman" panose="02020603050405020304" pitchFamily="18" charset="0"/>
              </a:rPr>
            </a:br>
            <a:r>
              <a:rPr lang="en-US" altLang="th-TH" sz="2800" i="1" baseline="0" dirty="0">
                <a:latin typeface="Times New Roman" panose="02020603050405020304" pitchFamily="18" charset="0"/>
              </a:rPr>
              <a:t>    notation is not allowed.</a:t>
            </a:r>
          </a:p>
        </p:txBody>
      </p:sp>
    </p:spTree>
    <p:extLst>
      <p:ext uri="{BB962C8B-B14F-4D97-AF65-F5344CB8AC3E}">
        <p14:creationId xmlns:p14="http://schemas.microsoft.com/office/powerpoint/2010/main" val="31012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การจัดสรรไอพีแอดเดรสแบบใช้คลาส </a:t>
            </a:r>
            <a:r>
              <a:rPr lang="en-US" dirty="0"/>
              <a:t>(Classful Addressing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04416"/>
            <a:ext cx="89154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IPv4 </a:t>
            </a:r>
            <a:r>
              <a:rPr lang="th-TH" dirty="0" smtClean="0"/>
              <a:t>จะมีการแบ่งคลาสออกเป็น </a:t>
            </a:r>
            <a:r>
              <a:rPr lang="en-US" dirty="0" smtClean="0"/>
              <a:t>5 </a:t>
            </a:r>
            <a:r>
              <a:rPr lang="th-TH" dirty="0" smtClean="0"/>
              <a:t>คลาส โดยแต่ละคลาสออกแบบมาเพื่อรองรับความต้องการที่แตกต่างกันของแต่ละองค์กร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3074" name="Picture 2" descr="Image result for classful ip addres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67" y="2844800"/>
            <a:ext cx="10435444" cy="408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>
                <a:solidFill>
                  <a:schemeClr val="accent1"/>
                </a:solidFill>
              </a:rPr>
              <a:t>การแสดงคลาสในรูปแบบเลขฐานสองและเลขฐานสิบ</a:t>
            </a:r>
            <a:endParaRPr lang="th-TH" sz="36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6" y="1905000"/>
            <a:ext cx="11110251" cy="386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69939" y="6144768"/>
            <a:ext cx="1536192" cy="499872"/>
          </a:xfrm>
          <a:prstGeom prst="rect">
            <a:avLst/>
          </a:prstGeom>
          <a:solidFill>
            <a:srgbClr val="F7F7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NetID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6144768"/>
            <a:ext cx="1536192" cy="49987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HostID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u="sng" dirty="0" smtClean="0">
                <a:solidFill>
                  <a:schemeClr val="accent1"/>
                </a:solidFill>
              </a:rPr>
              <a:t>Note</a:t>
            </a:r>
            <a:endParaRPr lang="th-TH" sz="4000" b="0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75232"/>
            <a:ext cx="8915400" cy="4435990"/>
          </a:xfrm>
        </p:spPr>
        <p:txBody>
          <a:bodyPr/>
          <a:lstStyle/>
          <a:p>
            <a:r>
              <a:rPr lang="th-TH" dirty="0" smtClean="0"/>
              <a:t>จากจำนวน</a:t>
            </a:r>
            <a:r>
              <a:rPr lang="th-TH" dirty="0" err="1" smtClean="0"/>
              <a:t>โฮสต์</a:t>
            </a:r>
            <a:r>
              <a:rPr lang="th-TH" dirty="0" smtClean="0"/>
              <a:t>ของไอพีแอดเดรสคลาสต่างๆจะมีการหักออก </a:t>
            </a:r>
            <a:r>
              <a:rPr lang="en-US" dirty="0" smtClean="0"/>
              <a:t>2 </a:t>
            </a:r>
            <a:r>
              <a:rPr lang="th-TH" dirty="0" smtClean="0"/>
              <a:t>เนื่องจาก</a:t>
            </a:r>
            <a:r>
              <a:rPr lang="th-TH" dirty="0" err="1" smtClean="0"/>
              <a:t>โฮสต์ไบ</a:t>
            </a:r>
            <a:r>
              <a:rPr lang="th-TH" dirty="0" smtClean="0"/>
              <a:t>นารี </a:t>
            </a:r>
            <a:r>
              <a:rPr lang="en-US" dirty="0" smtClean="0"/>
              <a:t>00000000 </a:t>
            </a:r>
            <a:r>
              <a:rPr lang="th-TH" dirty="0" smtClean="0"/>
              <a:t>และ </a:t>
            </a:r>
            <a:r>
              <a:rPr lang="en-US" dirty="0" smtClean="0"/>
              <a:t>11111111 </a:t>
            </a:r>
            <a:r>
              <a:rPr lang="th-TH" dirty="0" smtClean="0"/>
              <a:t>จะถูกสงวนเอาไว้</a:t>
            </a:r>
          </a:p>
          <a:p>
            <a:r>
              <a:rPr lang="th-TH" dirty="0" err="1" smtClean="0"/>
              <a:t>โฮสต์ไบ</a:t>
            </a:r>
            <a:r>
              <a:rPr lang="th-TH" dirty="0" smtClean="0"/>
              <a:t>นารี </a:t>
            </a:r>
            <a:r>
              <a:rPr lang="en-US" dirty="0" smtClean="0">
                <a:solidFill>
                  <a:schemeClr val="accent1"/>
                </a:solidFill>
              </a:rPr>
              <a:t>00000000</a:t>
            </a:r>
            <a:r>
              <a:rPr lang="en-US" dirty="0" smtClean="0"/>
              <a:t> (x.x.x.0) </a:t>
            </a:r>
            <a:r>
              <a:rPr lang="th-TH" dirty="0" smtClean="0"/>
              <a:t>สงวนไว้อ้างอิงหมายเลขของเครือข่าย </a:t>
            </a:r>
            <a:r>
              <a:rPr lang="en-US" dirty="0" smtClean="0"/>
              <a:t>(Network IP)</a:t>
            </a:r>
          </a:p>
          <a:p>
            <a:r>
              <a:rPr lang="th-TH" dirty="0" err="1" smtClean="0"/>
              <a:t>โฮสต์ไบ</a:t>
            </a:r>
            <a:r>
              <a:rPr lang="th-TH" dirty="0" smtClean="0"/>
              <a:t>นารี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11111111</a:t>
            </a:r>
            <a:r>
              <a:rPr lang="en-US" dirty="0" smtClean="0"/>
              <a:t> (x.x.x.255) </a:t>
            </a:r>
            <a:r>
              <a:rPr lang="th-TH" dirty="0" smtClean="0"/>
              <a:t>จะสงวนไว้เพื่อการบรอด</a:t>
            </a:r>
            <a:r>
              <a:rPr lang="th-TH" dirty="0" err="1" smtClean="0"/>
              <a:t>คาสต์</a:t>
            </a:r>
            <a:r>
              <a:rPr lang="th-TH" dirty="0" smtClean="0"/>
              <a:t>ไปยังทุก</a:t>
            </a:r>
            <a:r>
              <a:rPr lang="th-TH" dirty="0" err="1" smtClean="0"/>
              <a:t>โฮสต์</a:t>
            </a:r>
            <a:r>
              <a:rPr lang="th-TH" dirty="0" smtClean="0"/>
              <a:t>ที่อยู่ในเครือข่ายนั้นๆ </a:t>
            </a:r>
            <a:r>
              <a:rPr lang="en-US" dirty="0" smtClean="0"/>
              <a:t>(Broadcast ID)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25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2043113" y="8064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1" lang="th-TH" altLang="th-TH" sz="2400" b="0" baseline="0">
              <a:latin typeface="Tahoma" panose="020B060403050404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28800" y="1416050"/>
            <a:ext cx="8686800" cy="2227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en-US" altLang="th-TH" sz="2800" i="1" baseline="0">
                <a:latin typeface="Times New Roman" panose="02020603050405020304" pitchFamily="18" charset="0"/>
              </a:rPr>
              <a:t>Find the class of each address.</a:t>
            </a:r>
          </a:p>
          <a:p>
            <a:pPr algn="just"/>
            <a:r>
              <a:rPr lang="en-US" altLang="th-TH" sz="2800" i="1" baseline="0">
                <a:solidFill>
                  <a:schemeClr val="hlink"/>
                </a:solidFill>
                <a:latin typeface="Times New Roman" panose="02020603050405020304" pitchFamily="18" charset="0"/>
              </a:rPr>
              <a:t>a.</a:t>
            </a:r>
            <a:r>
              <a:rPr lang="en-US" altLang="th-TH" sz="2800" i="1" baseline="0">
                <a:latin typeface="Times New Roman" panose="02020603050405020304" pitchFamily="18" charset="0"/>
              </a:rPr>
              <a:t>   </a:t>
            </a:r>
            <a:r>
              <a:rPr lang="en-US" altLang="th-TH" sz="2800" u="sng" baseline="0">
                <a:solidFill>
                  <a:srgbClr val="0099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th-TH" sz="2800" b="0" baseline="0">
                <a:latin typeface="Times New Roman" panose="02020603050405020304" pitchFamily="18" charset="0"/>
              </a:rPr>
              <a:t>0000001 00001011 00001011 11101111</a:t>
            </a:r>
          </a:p>
          <a:p>
            <a:pPr algn="just"/>
            <a:r>
              <a:rPr lang="en-US" altLang="th-TH" sz="2800" i="1" baseline="0">
                <a:solidFill>
                  <a:schemeClr val="hlink"/>
                </a:solidFill>
                <a:latin typeface="Times New Roman" panose="02020603050405020304" pitchFamily="18" charset="0"/>
              </a:rPr>
              <a:t>b.</a:t>
            </a:r>
            <a:r>
              <a:rPr lang="en-US" altLang="th-TH" sz="2800" i="1" baseline="0">
                <a:latin typeface="Times New Roman" panose="02020603050405020304" pitchFamily="18" charset="0"/>
              </a:rPr>
              <a:t>   </a:t>
            </a:r>
            <a:r>
              <a:rPr lang="en-US" altLang="th-TH" sz="2800" u="sng" baseline="0">
                <a:solidFill>
                  <a:srgbClr val="009900"/>
                </a:solidFill>
                <a:latin typeface="Times New Roman" panose="02020603050405020304" pitchFamily="18" charset="0"/>
              </a:rPr>
              <a:t>110</a:t>
            </a:r>
            <a:r>
              <a:rPr lang="en-US" altLang="th-TH" sz="2800" b="0" baseline="0">
                <a:latin typeface="Times New Roman" panose="02020603050405020304" pitchFamily="18" charset="0"/>
              </a:rPr>
              <a:t>00001 10000011 00011011 11111111</a:t>
            </a:r>
          </a:p>
          <a:p>
            <a:pPr algn="just"/>
            <a:r>
              <a:rPr lang="en-US" altLang="th-TH" sz="2800" i="1" baseline="0">
                <a:solidFill>
                  <a:schemeClr val="hlink"/>
                </a:solidFill>
                <a:latin typeface="Times New Roman" panose="02020603050405020304" pitchFamily="18" charset="0"/>
              </a:rPr>
              <a:t>c.</a:t>
            </a:r>
            <a:r>
              <a:rPr lang="en-US" altLang="th-TH" sz="2800" i="1" baseline="0">
                <a:latin typeface="Times New Roman" panose="02020603050405020304" pitchFamily="18" charset="0"/>
              </a:rPr>
              <a:t>   </a:t>
            </a:r>
            <a:r>
              <a:rPr lang="en-US" altLang="th-TH" sz="2800" u="sng" baseline="0">
                <a:solidFill>
                  <a:srgbClr val="009900"/>
                </a:solidFill>
                <a:latin typeface="Times New Roman" panose="02020603050405020304" pitchFamily="18" charset="0"/>
              </a:rPr>
              <a:t>14</a:t>
            </a:r>
            <a:r>
              <a:rPr lang="en-US" altLang="th-TH" sz="2800" b="0" baseline="0">
                <a:latin typeface="Times New Roman" panose="02020603050405020304" pitchFamily="18" charset="0"/>
              </a:rPr>
              <a:t>.23.120.8</a:t>
            </a:r>
          </a:p>
          <a:p>
            <a:pPr algn="just"/>
            <a:r>
              <a:rPr lang="en-US" altLang="th-TH" sz="2800" i="1" baseline="0">
                <a:solidFill>
                  <a:schemeClr val="hlink"/>
                </a:solidFill>
                <a:latin typeface="Times New Roman" panose="02020603050405020304" pitchFamily="18" charset="0"/>
              </a:rPr>
              <a:t>d.</a:t>
            </a:r>
            <a:r>
              <a:rPr lang="en-US" altLang="th-TH" sz="2800" i="1" baseline="0">
                <a:latin typeface="Times New Roman" panose="02020603050405020304" pitchFamily="18" charset="0"/>
              </a:rPr>
              <a:t>   </a:t>
            </a:r>
            <a:r>
              <a:rPr lang="en-US" altLang="th-TH" sz="2800" u="sng" baseline="0">
                <a:solidFill>
                  <a:srgbClr val="009900"/>
                </a:solidFill>
                <a:latin typeface="Times New Roman" panose="02020603050405020304" pitchFamily="18" charset="0"/>
              </a:rPr>
              <a:t>252</a:t>
            </a:r>
            <a:r>
              <a:rPr lang="en-US" altLang="th-TH" sz="2800" b="0" baseline="0">
                <a:latin typeface="Times New Roman" panose="02020603050405020304" pitchFamily="18" charset="0"/>
              </a:rPr>
              <a:t>.5.15.111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43200" y="273050"/>
            <a:ext cx="1997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th-TH" i="1" baseline="0" dirty="0">
                <a:solidFill>
                  <a:schemeClr val="hlink"/>
                </a:solidFill>
                <a:latin typeface="Times New Roman" panose="02020603050405020304" pitchFamily="18" charset="0"/>
              </a:rPr>
              <a:t>Example </a:t>
            </a:r>
            <a:r>
              <a:rPr lang="en-US" altLang="th-TH" i="1" baseline="0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endParaRPr lang="en-US" altLang="th-TH" i="1" baseline="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52600" y="3930650"/>
            <a:ext cx="8686800" cy="265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 baseline="-18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th-TH" sz="2800" i="1" baseline="0" dirty="0">
                <a:latin typeface="Times New Roman" panose="02020603050405020304" pitchFamily="18" charset="0"/>
              </a:rPr>
              <a:t>Solution</a:t>
            </a:r>
          </a:p>
          <a:p>
            <a:r>
              <a:rPr lang="en-US" altLang="th-TH" sz="2800" i="1" baseline="0" dirty="0">
                <a:solidFill>
                  <a:schemeClr val="hlink"/>
                </a:solidFill>
                <a:latin typeface="Times New Roman" panose="02020603050405020304" pitchFamily="18" charset="0"/>
              </a:rPr>
              <a:t>a.</a:t>
            </a:r>
            <a:r>
              <a:rPr lang="en-US" altLang="th-TH" sz="2800" i="1" baseline="0" dirty="0">
                <a:latin typeface="Times New Roman" panose="02020603050405020304" pitchFamily="18" charset="0"/>
              </a:rPr>
              <a:t> The first bit is 0. This is a class A address.</a:t>
            </a:r>
          </a:p>
          <a:p>
            <a:r>
              <a:rPr lang="en-US" altLang="th-TH" sz="2800" i="1" baseline="0" dirty="0">
                <a:solidFill>
                  <a:schemeClr val="hlink"/>
                </a:solidFill>
                <a:latin typeface="Times New Roman" panose="02020603050405020304" pitchFamily="18" charset="0"/>
              </a:rPr>
              <a:t>b.</a:t>
            </a:r>
            <a:r>
              <a:rPr lang="en-US" altLang="th-TH" sz="2800" i="1" baseline="0" dirty="0">
                <a:latin typeface="Times New Roman" panose="02020603050405020304" pitchFamily="18" charset="0"/>
              </a:rPr>
              <a:t> The first 2 bits are 1; the third bit is 0. This is a class C</a:t>
            </a:r>
            <a:br>
              <a:rPr lang="en-US" altLang="th-TH" sz="2800" i="1" baseline="0" dirty="0">
                <a:latin typeface="Times New Roman" panose="02020603050405020304" pitchFamily="18" charset="0"/>
              </a:rPr>
            </a:br>
            <a:r>
              <a:rPr lang="en-US" altLang="th-TH" sz="2800" i="1" baseline="0" dirty="0">
                <a:latin typeface="Times New Roman" panose="02020603050405020304" pitchFamily="18" charset="0"/>
              </a:rPr>
              <a:t>     address.</a:t>
            </a:r>
          </a:p>
          <a:p>
            <a:r>
              <a:rPr lang="en-US" altLang="th-TH" sz="2800" i="1" baseline="0" dirty="0">
                <a:solidFill>
                  <a:schemeClr val="hlink"/>
                </a:solidFill>
                <a:latin typeface="Times New Roman" panose="02020603050405020304" pitchFamily="18" charset="0"/>
              </a:rPr>
              <a:t>c.</a:t>
            </a:r>
            <a:r>
              <a:rPr lang="en-US" altLang="th-TH" sz="2800" i="1" baseline="0" dirty="0">
                <a:latin typeface="Times New Roman" panose="02020603050405020304" pitchFamily="18" charset="0"/>
              </a:rPr>
              <a:t> The first byte is 14; the class is A.</a:t>
            </a:r>
          </a:p>
          <a:p>
            <a:r>
              <a:rPr lang="en-US" altLang="th-TH" sz="2800" i="1" baseline="0" dirty="0">
                <a:solidFill>
                  <a:schemeClr val="hlink"/>
                </a:solidFill>
                <a:latin typeface="Times New Roman" panose="02020603050405020304" pitchFamily="18" charset="0"/>
              </a:rPr>
              <a:t>d.</a:t>
            </a:r>
            <a:r>
              <a:rPr lang="en-US" altLang="th-TH" sz="2800" i="1" baseline="0" dirty="0">
                <a:latin typeface="Times New Roman" panose="02020603050405020304" pitchFamily="18" charset="0"/>
              </a:rPr>
              <a:t> The first byte is 252; the class is E.</a:t>
            </a:r>
          </a:p>
        </p:txBody>
      </p:sp>
    </p:spTree>
    <p:extLst>
      <p:ext uri="{BB962C8B-B14F-4D97-AF65-F5344CB8AC3E}">
        <p14:creationId xmlns:p14="http://schemas.microsoft.com/office/powerpoint/2010/main" val="15792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4424</TotalTime>
  <Words>948</Words>
  <Application>Microsoft Office PowerPoint</Application>
  <PresentationFormat>Widescreen</PresentationFormat>
  <Paragraphs>114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Cordia New</vt:lpstr>
      <vt:lpstr>Tahoma</vt:lpstr>
      <vt:lpstr>TH SarabunPSK</vt:lpstr>
      <vt:lpstr>Times New Roman</vt:lpstr>
      <vt:lpstr>Wingdings 3</vt:lpstr>
      <vt:lpstr>Wisp</vt:lpstr>
      <vt:lpstr>บทที่ 8 : TCP/IP และอินเทอร์เน็ต Part2 สธ313 การสื่อสารข้อมูลและเครือข่ายคอมพิวเตอร์ทางธุรกิจ</vt:lpstr>
      <vt:lpstr>Outline</vt:lpstr>
      <vt:lpstr>การกำหนดตำแน่งที่อยู่ใน IPv4 (IPv4 Addressing)</vt:lpstr>
      <vt:lpstr>การแทนค่าไอพีแอดเดรสแบบเลขฐานสองและฐานสิบ</vt:lpstr>
      <vt:lpstr>PowerPoint Presentation</vt:lpstr>
      <vt:lpstr>การจัดสรรไอพีแอดเดรสแบบใช้คลาส (Classful Addressing)</vt:lpstr>
      <vt:lpstr>การแสดงคลาสในรูปแบบเลขฐานสองและเลขฐานสิบ</vt:lpstr>
      <vt:lpstr>Note</vt:lpstr>
      <vt:lpstr>PowerPoint Presentation</vt:lpstr>
      <vt:lpstr>ปัญหาของการจัดสรรไอพีแอดเดรสแบบใช้คลาส (Classful Addressing)          คือการสูญเสียหมายเลขไอพีที่ไม่ได้นำมาถูกใช้งานจริงเป็นจำนวนมาก</vt:lpstr>
      <vt:lpstr>การแบ่งเครือข่ายย่อย (Subnetting)</vt:lpstr>
      <vt:lpstr>PowerPoint Presentation</vt:lpstr>
      <vt:lpstr>ลำดับชั้น 3 ระดับ (Three Levels of Hierarchy)</vt:lpstr>
      <vt:lpstr>ซับเน็ตแมสก์ (Subnet Mask)</vt:lpstr>
      <vt:lpstr>ซับเน็ตแมสก์ (Subnet Mask) [2]</vt:lpstr>
      <vt:lpstr>PowerPoint Presentation</vt:lpstr>
      <vt:lpstr>การจัดสรรไอพีแอดเดรสแบบไม่ใช้คลาส  (Classless Addressing)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709</cp:revision>
  <dcterms:created xsi:type="dcterms:W3CDTF">2015-08-08T14:30:10Z</dcterms:created>
  <dcterms:modified xsi:type="dcterms:W3CDTF">2018-09-27T07:14:04Z</dcterms:modified>
</cp:coreProperties>
</file>