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7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9DD1"/>
    <a:srgbClr val="E8ECF7"/>
    <a:srgbClr val="00B0F0"/>
    <a:srgbClr val="0A1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10/09/61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8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80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0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0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6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102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74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23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97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1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35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30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65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14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029764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5"/>
            <a:ext cx="608380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2" y="1680465"/>
            <a:ext cx="283622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80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98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138" y="2386013"/>
            <a:ext cx="9948862" cy="268605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บทที่ </a:t>
            </a:r>
            <a:r>
              <a:rPr lang="en-US" sz="4400" b="1" dirty="0"/>
              <a:t>7</a:t>
            </a:r>
            <a:r>
              <a:rPr lang="en-US" sz="4400" b="1" dirty="0" smtClean="0"/>
              <a:t> : </a:t>
            </a:r>
            <a:r>
              <a:rPr lang="th-TH" sz="4400" b="1" dirty="0" smtClean="0"/>
              <a:t>เครือข่ายแลนไร้สาย</a:t>
            </a:r>
            <a:r>
              <a:rPr lang="en-US" sz="4400" b="1" dirty="0"/>
              <a:t> </a:t>
            </a:r>
            <a:r>
              <a:rPr lang="en-US" sz="4400" b="1" dirty="0" smtClean="0"/>
              <a:t>(Wireless LANs) Part2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th-TH" sz="4000" dirty="0" err="1" smtClean="0"/>
              <a:t>สธ</a:t>
            </a:r>
            <a:r>
              <a:rPr lang="en-US" sz="4000" dirty="0" smtClean="0"/>
              <a:t>313 </a:t>
            </a:r>
            <a:r>
              <a:rPr lang="th-TH" sz="4000" dirty="0"/>
              <a:t>การสื่อสารข้อมูลและเครือข่ายคอมพิวเตอร์ทางธุรกิจ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539" y="5320304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1" y="128587"/>
            <a:ext cx="4572573" cy="3048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0" dirty="0" smtClean="0">
                <a:solidFill>
                  <a:schemeClr val="accent1"/>
                </a:solidFill>
              </a:rPr>
              <a:t>การกำหนด </a:t>
            </a:r>
            <a:r>
              <a:rPr lang="en-US" sz="4000" b="0" dirty="0" smtClean="0">
                <a:solidFill>
                  <a:schemeClr val="accent1"/>
                </a:solidFill>
              </a:rPr>
              <a:t>SSID</a:t>
            </a:r>
            <a:endParaRPr lang="th-TH" sz="40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5" name="Content Placeholder 4" descr="TL-WA701ND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8" t="20834" r="48928" b="50625"/>
          <a:stretch/>
        </p:blipFill>
        <p:spPr>
          <a:xfrm>
            <a:off x="2410044" y="1480646"/>
            <a:ext cx="7851689" cy="504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4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ระบบความปลอดภัยบนเครือข่ายไร้สาย</a:t>
            </a:r>
            <a:br>
              <a:rPr lang="th-TH" dirty="0"/>
            </a:b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th-TH" sz="4000" dirty="0">
                <a:solidFill>
                  <a:schemeClr val="accent1"/>
                </a:solidFill>
              </a:rPr>
              <a:t>การกลั่นกรองหมายเลขแมคแอดเดรส (</a:t>
            </a:r>
            <a:r>
              <a:rPr lang="en-US" sz="4000" dirty="0">
                <a:solidFill>
                  <a:schemeClr val="accent1"/>
                </a:solidFill>
              </a:rPr>
              <a:t>MAC Address Filtering)</a:t>
            </a: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อุปกรณ์ </a:t>
            </a:r>
            <a:r>
              <a:rPr lang="en-US" dirty="0" smtClean="0"/>
              <a:t>AP </a:t>
            </a:r>
            <a:r>
              <a:rPr lang="th-TH" dirty="0" smtClean="0"/>
              <a:t>บางรุ่นสามารถกลั่นกรองหมายเลขแมคแอดเดรส เพื่อจำกัดการใช้งานของบุคคลที่สามารถเข้าถึงเครือข่ายได้</a:t>
            </a:r>
          </a:p>
          <a:p>
            <a:r>
              <a:rPr lang="th-TH" dirty="0" smtClean="0"/>
              <a:t>แต่เป็นวิธีการที่ค่อนข้างเสียเวลา เพราะจะต้องระบุแมคแอดเดรสของทุกๆเครื่อง และหากเครื่องใดมีการเปลี่ยนแปลงการ์ดเครือข่ายใหม่ ก็จะต้องบันทึกใหม่ รวมถึงการรี</a:t>
            </a:r>
            <a:r>
              <a:rPr lang="th-TH" dirty="0" err="1" smtClean="0"/>
              <a:t>เซ็ต</a:t>
            </a:r>
            <a:r>
              <a:rPr lang="th-TH" dirty="0" smtClean="0"/>
              <a:t> </a:t>
            </a:r>
            <a:r>
              <a:rPr lang="en-US" dirty="0" smtClean="0"/>
              <a:t>AP </a:t>
            </a:r>
            <a:r>
              <a:rPr lang="th-TH" dirty="0" smtClean="0"/>
              <a:t>ก็จะทำให้แมคแอดเดรสที่บันทึกไว้หายไป</a:t>
            </a:r>
          </a:p>
          <a:p>
            <a:r>
              <a:rPr lang="th-TH" dirty="0" smtClean="0"/>
              <a:t>อย่างไรก็ตาม ผู้ไม่ประสงค์ดียังสามารถปลอมแปลง</a:t>
            </a:r>
            <a:r>
              <a:rPr lang="th-TH" dirty="0" err="1" smtClean="0"/>
              <a:t>แม็ค</a:t>
            </a:r>
            <a:r>
              <a:rPr lang="th-TH" dirty="0" smtClean="0"/>
              <a:t>แอดเดรสเพื่อใช้งานได้อยู่ดี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8490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0" dirty="0" smtClean="0">
                <a:solidFill>
                  <a:schemeClr val="accent1"/>
                </a:solidFill>
              </a:rPr>
              <a:t>การทำ </a:t>
            </a:r>
            <a:r>
              <a:rPr lang="en-US" sz="4000" b="0" dirty="0" smtClean="0">
                <a:solidFill>
                  <a:schemeClr val="accent1"/>
                </a:solidFill>
              </a:rPr>
              <a:t>MAC Address Filtering</a:t>
            </a:r>
            <a:endParaRPr lang="th-TH" sz="40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pic>
        <p:nvPicPr>
          <p:cNvPr id="1026" name="Picture 2" descr="http://test.tplink.com/resources/images/faq/2011412155907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95" y="1905000"/>
            <a:ext cx="10949013" cy="475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45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ระบบความปลอดภัยบนเครือข่ายไร้สาย</a:t>
            </a:r>
            <a:br>
              <a:rPr lang="th-TH" dirty="0"/>
            </a:br>
            <a:r>
              <a:rPr lang="en-US" sz="4000" dirty="0">
                <a:solidFill>
                  <a:schemeClr val="accent1"/>
                </a:solidFill>
              </a:rPr>
              <a:t>: </a:t>
            </a:r>
            <a:r>
              <a:rPr lang="th-TH" sz="4000" dirty="0" smtClean="0">
                <a:solidFill>
                  <a:schemeClr val="accent1"/>
                </a:solidFill>
              </a:rPr>
              <a:t>การเข้ารหัส </a:t>
            </a:r>
            <a:r>
              <a:rPr lang="en-US" sz="4000" dirty="0" smtClean="0">
                <a:solidFill>
                  <a:schemeClr val="accent1"/>
                </a:solidFill>
              </a:rPr>
              <a:t>(Encryption)</a:t>
            </a:r>
            <a:endParaRPr lang="th-TH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52544"/>
          </a:xfrm>
        </p:spPr>
        <p:txBody>
          <a:bodyPr>
            <a:normAutofit fontScale="92500"/>
          </a:bodyPr>
          <a:lstStyle/>
          <a:p>
            <a:r>
              <a:rPr lang="th-TH" dirty="0" smtClean="0"/>
              <a:t>เป็นการเข้ารหัสแพ็คเก็ตข้อมูลด้วยคีย์ก่อนที่จะทำการส่งผ่านไปยังเครือข่ายไร้สาย </a:t>
            </a:r>
            <a:endParaRPr lang="en-US" dirty="0" smtClean="0"/>
          </a:p>
          <a:p>
            <a:r>
              <a:rPr lang="th-TH" dirty="0" smtClean="0"/>
              <a:t>ส่วนฝั่งรับก็จะมีคีย์ที่ใช้ถอดรหัส เพื่อนำข้อมูลจาก</a:t>
            </a:r>
            <a:r>
              <a:rPr lang="th-TH" dirty="0" err="1" smtClean="0"/>
              <a:t>แพ็คเก็ต</a:t>
            </a:r>
            <a:r>
              <a:rPr lang="th-TH" dirty="0" smtClean="0"/>
              <a:t>ไปใช้งานต่อไป</a:t>
            </a:r>
          </a:p>
          <a:p>
            <a:r>
              <a:rPr lang="th-TH" dirty="0" smtClean="0"/>
              <a:t>หากผู้ไม่ประสงค์ดีดักจับข้อมูลที่เข้ารหัสได้แต่ไม่มีคีย์ในการถอดรหัส ผู้ไม่ประสงค์ดีก็จะไม่ได้ประโยชน์จากข้อมูลนั้น อย่างไรก็ตามก็ยังมีความเป็นไปได้ที่ผู้ไม่ประสงค์ดีจะสามารถถอดรหัสแพ็คเก็ตได้</a:t>
            </a:r>
          </a:p>
          <a:p>
            <a:r>
              <a:rPr lang="th-TH" dirty="0" smtClean="0"/>
              <a:t>การเข้ารหัสบนเครือข่ายไร้สายจะมีอยู่ </a:t>
            </a:r>
            <a:r>
              <a:rPr lang="en-US" dirty="0" smtClean="0"/>
              <a:t>2 </a:t>
            </a:r>
            <a:r>
              <a:rPr lang="th-TH" dirty="0" smtClean="0"/>
              <a:t>วิธี คือ</a:t>
            </a:r>
          </a:p>
          <a:p>
            <a:pPr lvl="1"/>
            <a:r>
              <a:rPr lang="en-US" dirty="0" smtClean="0"/>
              <a:t>Wire Equivalency Privacy (WEP)</a:t>
            </a:r>
          </a:p>
          <a:p>
            <a:pPr lvl="1"/>
            <a:r>
              <a:rPr lang="en-US" b="1" dirty="0" smtClean="0"/>
              <a:t>Wi-Fi Protected Access (WPA)</a:t>
            </a:r>
            <a:endParaRPr lang="th-TH" b="1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7053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ระบบความปลอดภัยบนเครือข่ายไร้สาย</a:t>
            </a:r>
            <a:br>
              <a:rPr lang="th-TH" dirty="0"/>
            </a:br>
            <a:r>
              <a:rPr lang="en-US" sz="4000" dirty="0">
                <a:solidFill>
                  <a:schemeClr val="accent1"/>
                </a:solidFill>
              </a:rPr>
              <a:t>: </a:t>
            </a:r>
            <a:r>
              <a:rPr lang="th-TH" sz="4000" dirty="0">
                <a:solidFill>
                  <a:schemeClr val="accent1"/>
                </a:solidFill>
              </a:rPr>
              <a:t>การเข้ารหัส </a:t>
            </a:r>
            <a:r>
              <a:rPr lang="en-US" sz="4000" dirty="0">
                <a:solidFill>
                  <a:schemeClr val="accent1"/>
                </a:solidFill>
              </a:rPr>
              <a:t>(Encryption</a:t>
            </a:r>
            <a:r>
              <a:rPr lang="en-US" sz="4000" dirty="0" smtClean="0">
                <a:solidFill>
                  <a:schemeClr val="accent1"/>
                </a:solidFill>
              </a:rPr>
              <a:t>) </a:t>
            </a:r>
            <a:r>
              <a:rPr lang="en-US" sz="3600" dirty="0" smtClean="0">
                <a:solidFill>
                  <a:schemeClr val="accent2"/>
                </a:solidFill>
              </a:rPr>
              <a:t>: WEP</a:t>
            </a:r>
            <a:endParaRPr lang="th-TH" sz="4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 Equivalency Privacy (WEP) </a:t>
            </a:r>
            <a:r>
              <a:rPr lang="th-TH" dirty="0" smtClean="0"/>
              <a:t>จะใช้คีย์ขนาด </a:t>
            </a:r>
            <a:r>
              <a:rPr lang="en-US" dirty="0" smtClean="0"/>
              <a:t>64 </a:t>
            </a:r>
            <a:r>
              <a:rPr lang="th-TH" dirty="0" smtClean="0"/>
              <a:t>บิต และ </a:t>
            </a:r>
            <a:r>
              <a:rPr lang="en-US" dirty="0" smtClean="0"/>
              <a:t>128 </a:t>
            </a:r>
            <a:r>
              <a:rPr lang="th-TH" dirty="0" smtClean="0"/>
              <a:t>บิตในการเข้ารหัส ซึ่งแล้วแต่ผู้ใช้จะเลือก หากเครือข่ายเสี่ยงต่อภัยคุกคามมากก็ควรจะใช้โหมด </a:t>
            </a:r>
            <a:r>
              <a:rPr lang="en-US" dirty="0" smtClean="0"/>
              <a:t>128 </a:t>
            </a:r>
            <a:r>
              <a:rPr lang="th-TH" dirty="0" smtClean="0"/>
              <a:t>บิต ซึ่งจะถอดรหัสได้ยากกว่า</a:t>
            </a:r>
          </a:p>
          <a:p>
            <a:r>
              <a:rPr lang="th-TH" dirty="0" smtClean="0"/>
              <a:t>ทำงานอยู่</a:t>
            </a:r>
            <a:r>
              <a:rPr lang="th-TH" dirty="0" err="1" smtClean="0"/>
              <a:t>บนฟิ</a:t>
            </a:r>
            <a:r>
              <a:rPr lang="th-TH" dirty="0" smtClean="0"/>
              <a:t>สิ</a:t>
            </a:r>
            <a:r>
              <a:rPr lang="th-TH" dirty="0" err="1" smtClean="0"/>
              <a:t>คัลเลเยอร์</a:t>
            </a:r>
            <a:r>
              <a:rPr lang="th-TH" dirty="0" smtClean="0"/>
              <a:t>และ</a:t>
            </a:r>
            <a:r>
              <a:rPr lang="th-TH" dirty="0" err="1" smtClean="0"/>
              <a:t>ดาต้าลิงก์เลเยอร์</a:t>
            </a:r>
            <a:r>
              <a:rPr lang="th-TH" dirty="0" smtClean="0"/>
              <a:t>เท่านั้น</a:t>
            </a:r>
          </a:p>
          <a:p>
            <a:r>
              <a:rPr lang="th-TH" dirty="0" smtClean="0"/>
              <a:t>การเข้ารหัสเป็น</a:t>
            </a:r>
            <a:r>
              <a:rPr lang="th-TH" dirty="0" err="1" smtClean="0"/>
              <a:t>แบบสแตติก</a:t>
            </a:r>
            <a:r>
              <a:rPr lang="th-TH" dirty="0" smtClean="0"/>
              <a:t> </a:t>
            </a:r>
            <a:r>
              <a:rPr lang="en-US" dirty="0" smtClean="0"/>
              <a:t>(Static Encryption) </a:t>
            </a:r>
            <a:r>
              <a:rPr lang="th-TH" dirty="0" smtClean="0"/>
              <a:t>คือจะใช้คีย์เดียวกันในทุกๆ</a:t>
            </a:r>
            <a:r>
              <a:rPr lang="th-TH" dirty="0" err="1" smtClean="0"/>
              <a:t>โหนด</a:t>
            </a:r>
            <a:r>
              <a:rPr lang="th-TH" dirty="0" smtClean="0"/>
              <a:t>บนเครือข่าย หากคีย์ถูกเปิดเผยกับผู้ไม่หวังดีแล้วจะทำให้สามารถถอดรหัสข้อความได้ทั้งเครือข่าย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38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ระบบความปลอดภัยบนเครือข่ายไร้สาย</a:t>
            </a:r>
            <a:br>
              <a:rPr lang="th-TH" dirty="0"/>
            </a:br>
            <a:r>
              <a:rPr lang="en-US" sz="4000" dirty="0">
                <a:solidFill>
                  <a:schemeClr val="accent1"/>
                </a:solidFill>
              </a:rPr>
              <a:t>: </a:t>
            </a:r>
            <a:r>
              <a:rPr lang="th-TH" sz="4000" dirty="0">
                <a:solidFill>
                  <a:schemeClr val="accent1"/>
                </a:solidFill>
              </a:rPr>
              <a:t>การเข้ารหัส </a:t>
            </a:r>
            <a:r>
              <a:rPr lang="en-US" sz="4000" dirty="0">
                <a:solidFill>
                  <a:schemeClr val="accent1"/>
                </a:solidFill>
              </a:rPr>
              <a:t>(Encryption) </a:t>
            </a:r>
            <a:r>
              <a:rPr lang="en-US" sz="3600" dirty="0">
                <a:solidFill>
                  <a:schemeClr val="accent2"/>
                </a:solidFill>
              </a:rPr>
              <a:t>: </a:t>
            </a:r>
            <a:r>
              <a:rPr lang="en-US" sz="3600" dirty="0" smtClean="0">
                <a:solidFill>
                  <a:schemeClr val="accent2"/>
                </a:solidFill>
              </a:rPr>
              <a:t>WPA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Wi-Fi Protected Access (WPA) </a:t>
            </a:r>
            <a:r>
              <a:rPr lang="th-TH" dirty="0" smtClean="0"/>
              <a:t>ได้ถูกพัฒนาขึ้นเพื่อลดช่องโหว่ในวิธี </a:t>
            </a:r>
            <a:r>
              <a:rPr lang="en-US" dirty="0" smtClean="0"/>
              <a:t>WEP </a:t>
            </a:r>
            <a:r>
              <a:rPr lang="th-TH" dirty="0" smtClean="0"/>
              <a:t>และเป็นมาตรฐานของการเข้ารหัสบนเครือข่ายไร้สายในเวลาต่อมา</a:t>
            </a:r>
          </a:p>
          <a:p>
            <a:r>
              <a:rPr lang="en-US" dirty="0" smtClean="0"/>
              <a:t>WPA </a:t>
            </a:r>
            <a:r>
              <a:rPr lang="th-TH" dirty="0" smtClean="0"/>
              <a:t>เป็นการเข้ารหัสแบบไดนา</a:t>
            </a:r>
            <a:r>
              <a:rPr lang="th-TH" dirty="0" err="1" smtClean="0"/>
              <a:t>มิก</a:t>
            </a:r>
            <a:r>
              <a:rPr lang="th-TH" dirty="0" smtClean="0"/>
              <a:t> </a:t>
            </a:r>
            <a:r>
              <a:rPr lang="en-US" dirty="0" smtClean="0"/>
              <a:t>(Dynamic Encryption) </a:t>
            </a:r>
            <a:r>
              <a:rPr lang="th-TH" dirty="0" smtClean="0"/>
              <a:t>ซึ่งจะออกคีย์ให้ต่อคน ต่อ</a:t>
            </a:r>
            <a:r>
              <a:rPr lang="th-TH" dirty="0" err="1" smtClean="0"/>
              <a:t>เซสชั่น</a:t>
            </a:r>
            <a:r>
              <a:rPr lang="th-TH" dirty="0" smtClean="0"/>
              <a:t> </a:t>
            </a:r>
            <a:r>
              <a:rPr lang="en-US" dirty="0" smtClean="0"/>
              <a:t>(per-user and per-session) </a:t>
            </a:r>
            <a:r>
              <a:rPr lang="th-TH" dirty="0" smtClean="0"/>
              <a:t>ทำให้การถอดรหัสทำได้ยากขึ้น เพราะมีการเปลี่ยนคีย์อยู่ตลอดเวลา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3279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05" y="1152907"/>
            <a:ext cx="8911687" cy="1280890"/>
          </a:xfrm>
        </p:spPr>
        <p:txBody>
          <a:bodyPr/>
          <a:lstStyle/>
          <a:p>
            <a:r>
              <a:rPr lang="th-TH" dirty="0" smtClean="0"/>
              <a:t>การแบ่ง </a:t>
            </a:r>
            <a:r>
              <a:rPr lang="en-US" dirty="0" smtClean="0"/>
              <a:t>Channel </a:t>
            </a:r>
            <a:r>
              <a:rPr lang="th-TH" dirty="0" smtClean="0"/>
              <a:t>บน </a:t>
            </a:r>
            <a:r>
              <a:rPr lang="en-US" dirty="0" err="1" smtClean="0"/>
              <a:t>WiFi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681" y="-29717"/>
            <a:ext cx="6878320" cy="688771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7286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Channel </a:t>
            </a:r>
            <a:r>
              <a:rPr lang="th-TH" dirty="0" smtClean="0"/>
              <a:t>บน </a:t>
            </a:r>
            <a:r>
              <a:rPr lang="en-US" dirty="0" err="1" smtClean="0"/>
              <a:t>WiFi</a:t>
            </a:r>
            <a:r>
              <a:rPr lang="en-US" dirty="0" smtClean="0"/>
              <a:t> </a:t>
            </a:r>
            <a:r>
              <a:rPr lang="th-TH" dirty="0" smtClean="0"/>
              <a:t>ระบบ </a:t>
            </a:r>
            <a:r>
              <a:rPr lang="en-US" b="1" dirty="0" smtClean="0"/>
              <a:t>2.4 GHz </a:t>
            </a:r>
            <a:r>
              <a:rPr lang="th-TH" dirty="0" smtClean="0"/>
              <a:t>มีทั้งหมด </a:t>
            </a:r>
            <a:r>
              <a:rPr lang="en-US" dirty="0" smtClean="0"/>
              <a:t>14 Channel </a:t>
            </a:r>
            <a:r>
              <a:rPr lang="th-TH" dirty="0" smtClean="0"/>
              <a:t>แต่ใช้งานได้จริง </a:t>
            </a:r>
            <a:r>
              <a:rPr lang="en-US" dirty="0" smtClean="0"/>
              <a:t>13 Channel </a:t>
            </a:r>
            <a:r>
              <a:rPr lang="th-TH" dirty="0" smtClean="0"/>
              <a:t>มีปัญหาการใช้ </a:t>
            </a:r>
            <a:r>
              <a:rPr lang="en-US" dirty="0" smtClean="0"/>
              <a:t>Channel </a:t>
            </a:r>
            <a:r>
              <a:rPr lang="th-TH" dirty="0" smtClean="0"/>
              <a:t>ซ้อนทับกันในบริเวณที่มีสัญญาณ </a:t>
            </a:r>
            <a:r>
              <a:rPr lang="en-US" dirty="0" err="1" smtClean="0"/>
              <a:t>WiFi</a:t>
            </a:r>
            <a:r>
              <a:rPr lang="en-US" dirty="0" smtClean="0"/>
              <a:t> </a:t>
            </a:r>
            <a:r>
              <a:rPr lang="th-TH" dirty="0" smtClean="0"/>
              <a:t>หนาแน่น</a:t>
            </a:r>
            <a:endParaRPr lang="en-US" dirty="0" smtClean="0"/>
          </a:p>
          <a:p>
            <a:r>
              <a:rPr lang="en-US" dirty="0" smtClean="0"/>
              <a:t>Channel </a:t>
            </a:r>
            <a:r>
              <a:rPr lang="th-TH" dirty="0" smtClean="0"/>
              <a:t>บน </a:t>
            </a:r>
            <a:r>
              <a:rPr lang="en-US" dirty="0" err="1" smtClean="0"/>
              <a:t>WiFi</a:t>
            </a:r>
            <a:r>
              <a:rPr lang="en-US" dirty="0" smtClean="0"/>
              <a:t> </a:t>
            </a:r>
            <a:r>
              <a:rPr lang="th-TH" dirty="0" smtClean="0"/>
              <a:t>ระบบ </a:t>
            </a:r>
            <a:r>
              <a:rPr lang="en-US" b="1" dirty="0" smtClean="0"/>
              <a:t>5 GHz </a:t>
            </a:r>
            <a:r>
              <a:rPr lang="th-TH" dirty="0" smtClean="0"/>
              <a:t>มีจำนวน</a:t>
            </a:r>
            <a:r>
              <a:rPr lang="en-US" dirty="0" smtClean="0"/>
              <a:t> Channel </a:t>
            </a:r>
            <a:r>
              <a:rPr lang="th-TH" dirty="0" smtClean="0"/>
              <a:t>เป็นจำนวนมาก (ตามแต่ประเทศใดจะอนุญาตเท่าไร ปกติใช้ได้เป็นร้อย </a:t>
            </a:r>
            <a:r>
              <a:rPr lang="en-US" dirty="0" smtClean="0"/>
              <a:t>Channel</a:t>
            </a:r>
            <a:r>
              <a:rPr lang="th-TH" dirty="0" smtClean="0"/>
              <a:t>)</a:t>
            </a:r>
            <a:r>
              <a:rPr lang="en-US" dirty="0" smtClean="0"/>
              <a:t> </a:t>
            </a:r>
            <a:r>
              <a:rPr lang="th-TH" dirty="0" smtClean="0"/>
              <a:t>จึงมีปัญหาสัญญาณซ้อนทับกันน้อยมาก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5714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1760600"/>
            <a:ext cx="9247187" cy="4829175"/>
          </a:xfrm>
        </p:spPr>
        <p:txBody>
          <a:bodyPr>
            <a:normAutofit/>
          </a:bodyPr>
          <a:lstStyle/>
          <a:p>
            <a:r>
              <a:rPr lang="en-US" dirty="0" smtClean="0"/>
              <a:t>Wi-Fi</a:t>
            </a:r>
            <a:endParaRPr lang="th-TH" dirty="0" smtClean="0"/>
          </a:p>
          <a:p>
            <a:r>
              <a:rPr lang="th-TH" dirty="0" smtClean="0"/>
              <a:t>มาตรฐานเครือข่ายแลนไร้สาย</a:t>
            </a:r>
          </a:p>
          <a:p>
            <a:r>
              <a:rPr lang="th-TH" dirty="0" smtClean="0"/>
              <a:t>ความเร็วของ </a:t>
            </a:r>
            <a:r>
              <a:rPr lang="en-US" dirty="0" smtClean="0"/>
              <a:t>WLAN</a:t>
            </a:r>
          </a:p>
          <a:p>
            <a:r>
              <a:rPr lang="th-TH" dirty="0" smtClean="0"/>
              <a:t>ความปลอดภัยบน </a:t>
            </a:r>
            <a:r>
              <a:rPr lang="en-US" dirty="0" smtClean="0"/>
              <a:t>WLAN</a:t>
            </a:r>
          </a:p>
          <a:p>
            <a:r>
              <a:rPr lang="th-TH" dirty="0" smtClean="0"/>
              <a:t>การแบ่ง </a:t>
            </a:r>
            <a:r>
              <a:rPr lang="en-US" dirty="0" smtClean="0"/>
              <a:t>Channel </a:t>
            </a:r>
            <a:r>
              <a:rPr lang="th-TH" dirty="0" smtClean="0"/>
              <a:t>บน </a:t>
            </a:r>
            <a:r>
              <a:rPr lang="en-US" dirty="0" err="1" smtClean="0"/>
              <a:t>WiFi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  <p:pic>
        <p:nvPicPr>
          <p:cNvPr id="5" name="Picture 2" descr="http://blogs-images.forbes.com/patrickmoorhead/files/2015/09/wifi-158401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462" y="970344"/>
            <a:ext cx="52006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Wi-Fi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752091"/>
            <a:ext cx="8915400" cy="3777622"/>
          </a:xfrm>
        </p:spPr>
        <p:txBody>
          <a:bodyPr/>
          <a:lstStyle/>
          <a:p>
            <a:r>
              <a:rPr lang="th-TH" dirty="0" smtClean="0"/>
              <a:t>พันธมิตร </a:t>
            </a:r>
            <a:r>
              <a:rPr lang="en-US" dirty="0" smtClean="0"/>
              <a:t>Wi-Fi (Wi-Fi Alliance) </a:t>
            </a:r>
            <a:r>
              <a:rPr lang="th-TH" dirty="0" smtClean="0"/>
              <a:t>เป็นกลุ่มผู้ผลิตที่มีหน้าที่ทดสอบการใช้งานผลิตภัณฑ์ที่ออกแบบภายใต้มาตรฐาน </a:t>
            </a:r>
            <a:r>
              <a:rPr lang="en-US" dirty="0" smtClean="0"/>
              <a:t>IEEE 802.11 </a:t>
            </a:r>
          </a:p>
          <a:p>
            <a:r>
              <a:rPr lang="th-TH" dirty="0" smtClean="0"/>
              <a:t>ผลิตภัณฑ์ที่ได้รับการรับรองจะ</a:t>
            </a:r>
            <a:r>
              <a:rPr lang="th-TH" dirty="0" err="1" smtClean="0"/>
              <a:t>ได้รับโล</a:t>
            </a:r>
            <a:r>
              <a:rPr lang="th-TH" dirty="0" smtClean="0"/>
              <a:t>โก้ </a:t>
            </a:r>
            <a:r>
              <a:rPr lang="en-US" dirty="0" smtClean="0"/>
              <a:t>Wi-Fi</a:t>
            </a:r>
            <a:endParaRPr lang="th-TH" dirty="0" smtClean="0"/>
          </a:p>
          <a:p>
            <a:r>
              <a:rPr lang="en-US" b="1" dirty="0" smtClean="0"/>
              <a:t>Hotspot </a:t>
            </a:r>
            <a:r>
              <a:rPr lang="th-TH" dirty="0" smtClean="0"/>
              <a:t>เป็นจุดที่ให้บริการเครือข่ายไร้สาย โดยใช้ </a:t>
            </a:r>
            <a:r>
              <a:rPr lang="en-US" dirty="0" smtClean="0"/>
              <a:t>AP </a:t>
            </a:r>
            <a:r>
              <a:rPr lang="th-TH" dirty="0" smtClean="0"/>
              <a:t>เป็นตัวส่งสัญญาณให้แก่ผู้ใช้ ตามปกติ</a:t>
            </a:r>
            <a:r>
              <a:rPr lang="th-TH" dirty="0" err="1" smtClean="0"/>
              <a:t>ฮอตสปอ</a:t>
            </a:r>
            <a:r>
              <a:rPr lang="th-TH" dirty="0" smtClean="0"/>
              <a:t>ตจะใช้ตามพื้นที่สาธารณะ หรือมีการจำกัดบริเวณการใช้งาน เช่น</a:t>
            </a:r>
            <a:r>
              <a:rPr lang="en-US" dirty="0" smtClean="0"/>
              <a:t> </a:t>
            </a:r>
            <a:r>
              <a:rPr lang="th-TH" dirty="0" smtClean="0"/>
              <a:t>ภายในร้านกาแฟ เป็นต้น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  <p:pic>
        <p:nvPicPr>
          <p:cNvPr id="2050" name="Picture 2" descr="https://upload.wikimedia.org/wikipedia/commons/thumb/f/fe/Wi-Fi_Alliance_Logo.svg/220px-Wi-Fi_Alliance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2" y="76200"/>
            <a:ext cx="20955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ewsplink.com/wp-content/uploads/2009/06/wifi-cafe__475-x-3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13" y="4448226"/>
            <a:ext cx="3633787" cy="2409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30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485" y="147337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มาตรฐานเครือข่ายแลนไร้สาย </a:t>
            </a:r>
            <a:r>
              <a:rPr lang="en-US" dirty="0" smtClean="0"/>
              <a:t>(Wireless LAN Standards)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596083"/>
              </p:ext>
            </p:extLst>
          </p:nvPr>
        </p:nvGraphicFramePr>
        <p:xfrm>
          <a:off x="2184845" y="1128254"/>
          <a:ext cx="8915400" cy="559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IEEE Standard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RF Band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Speed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ระยะทางสูงสุด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802.11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Infrared (IR) or 2.4 GHz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 Mbps or 2 Mbps 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100 m.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802.11a</a:t>
                      </a:r>
                      <a:endParaRPr lang="th-TH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 GHz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54 Mbps 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120 m.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802.11b</a:t>
                      </a:r>
                      <a:endParaRPr lang="th-TH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2.4 GHz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 Mbps 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140 m.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802.11g</a:t>
                      </a:r>
                      <a:endParaRPr lang="th-TH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2.4 GHz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54 </a:t>
                      </a:r>
                      <a:r>
                        <a:rPr lang="en-US" sz="2800" dirty="0" smtClean="0"/>
                        <a:t>Mbps 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140 m.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802.11n</a:t>
                      </a:r>
                      <a:endParaRPr lang="th-TH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2.4, 5 </a:t>
                      </a:r>
                      <a:r>
                        <a:rPr lang="en-US" sz="2800" dirty="0" smtClean="0"/>
                        <a:t>GHz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54 - 600 </a:t>
                      </a:r>
                      <a:r>
                        <a:rPr lang="en-US" sz="2800" dirty="0" smtClean="0"/>
                        <a:t>Mbps 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250 m.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802.11ac</a:t>
                      </a:r>
                      <a:endParaRPr lang="th-TH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5GHz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433 Mbps / stream (total 1.3 </a:t>
                      </a:r>
                      <a:r>
                        <a:rPr lang="en-US" sz="2800" dirty="0" err="1" smtClean="0"/>
                        <a:t>Gbps</a:t>
                      </a:r>
                      <a:r>
                        <a:rPr lang="en-US" sz="2800" dirty="0" smtClean="0"/>
                        <a:t>)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Further than 802.11n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46164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7649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0" dirty="0" smtClean="0">
                <a:solidFill>
                  <a:schemeClr val="accent1"/>
                </a:solidFill>
              </a:rPr>
              <a:t>ตัวอย่างข้อมูลจำเพาะของ </a:t>
            </a:r>
            <a:r>
              <a:rPr lang="en-US" sz="3600" b="0" dirty="0" smtClean="0">
                <a:solidFill>
                  <a:schemeClr val="accent1"/>
                </a:solidFill>
              </a:rPr>
              <a:t>Access Point TP-Link </a:t>
            </a:r>
            <a:r>
              <a:rPr lang="th-TH" sz="3600" b="0" dirty="0" smtClean="0">
                <a:solidFill>
                  <a:schemeClr val="accent1"/>
                </a:solidFill>
              </a:rPr>
              <a:t>รุ่น </a:t>
            </a:r>
            <a:r>
              <a:rPr lang="en-US" sz="3600" b="0" dirty="0" smtClean="0">
                <a:solidFill>
                  <a:schemeClr val="accent1"/>
                </a:solidFill>
              </a:rPr>
              <a:t>TL-WA701ND</a:t>
            </a:r>
            <a:endParaRPr lang="th-TH" sz="3600" b="0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 descr="Access Point TP-LINK (TL-WA701ND) Wireless N150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21620" r="34364" b="4484"/>
          <a:stretch/>
        </p:blipFill>
        <p:spPr>
          <a:xfrm>
            <a:off x="4732287" y="1452054"/>
            <a:ext cx="7192536" cy="5279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  <p:pic>
        <p:nvPicPr>
          <p:cNvPr id="3074" name="Picture 2" descr="http://www.tplink.com/resources/images/products/Large/TL-WA701ND_2.0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95" y="1452054"/>
            <a:ext cx="3390900" cy="3743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51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279"/>
            <a:ext cx="12192000" cy="591514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843520" y="1950720"/>
            <a:ext cx="2214880" cy="101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04000" y="2275840"/>
            <a:ext cx="3637280" cy="166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393680" y="2763520"/>
            <a:ext cx="528320" cy="101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204960" y="3811010"/>
            <a:ext cx="2214880" cy="101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04000" y="5486400"/>
            <a:ext cx="904240" cy="41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0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ความเร็วของเครือข่ายไร้</a:t>
            </a:r>
            <a:r>
              <a:rPr lang="th-TH" dirty="0" smtClean="0"/>
              <a:t>สาย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dirty="0" smtClean="0"/>
              <a:t>ความเร็วบนเครือข่าย </a:t>
            </a:r>
            <a:r>
              <a:rPr lang="en-US" dirty="0" smtClean="0"/>
              <a:t>WLAN </a:t>
            </a:r>
            <a:r>
              <a:rPr lang="th-TH" dirty="0" smtClean="0"/>
              <a:t>ขึ้นอยู่กับปัจจัย </a:t>
            </a:r>
            <a:r>
              <a:rPr lang="en-US" dirty="0" smtClean="0"/>
              <a:t>3 </a:t>
            </a:r>
            <a:r>
              <a:rPr lang="th-TH" dirty="0" smtClean="0"/>
              <a:t>ประการ คือ</a:t>
            </a:r>
          </a:p>
          <a:p>
            <a:r>
              <a:rPr lang="en-US" b="1" dirty="0" smtClean="0"/>
              <a:t>1) </a:t>
            </a:r>
            <a:r>
              <a:rPr lang="th-TH" b="1" dirty="0" smtClean="0"/>
              <a:t>มาตรฐานเครือข่ายที่นำมาใช้งาน </a:t>
            </a:r>
            <a:r>
              <a:rPr lang="th-TH" dirty="0" smtClean="0"/>
              <a:t>เช่น </a:t>
            </a:r>
            <a:r>
              <a:rPr lang="en-US" dirty="0" smtClean="0"/>
              <a:t>802.11b </a:t>
            </a:r>
            <a:r>
              <a:rPr lang="th-TH" dirty="0" smtClean="0"/>
              <a:t>จะมีความเร็ว </a:t>
            </a:r>
            <a:r>
              <a:rPr lang="en-US" dirty="0" smtClean="0"/>
              <a:t>11 Mbps </a:t>
            </a:r>
            <a:r>
              <a:rPr lang="th-TH" dirty="0" smtClean="0"/>
              <a:t>ในขณะที่ </a:t>
            </a:r>
            <a:r>
              <a:rPr lang="en-US" dirty="0" smtClean="0"/>
              <a:t>802.11g </a:t>
            </a:r>
            <a:r>
              <a:rPr lang="th-TH" dirty="0" smtClean="0"/>
              <a:t>จะมีความเร็ว </a:t>
            </a:r>
            <a:r>
              <a:rPr lang="en-US" dirty="0" smtClean="0"/>
              <a:t>54 Mbps </a:t>
            </a:r>
            <a:r>
              <a:rPr lang="th-TH" dirty="0" smtClean="0"/>
              <a:t>เป็นต้น</a:t>
            </a:r>
            <a:endParaRPr lang="en-US" dirty="0" smtClean="0"/>
          </a:p>
          <a:p>
            <a:r>
              <a:rPr lang="en-US" b="1" dirty="0" smtClean="0"/>
              <a:t>2) </a:t>
            </a:r>
            <a:r>
              <a:rPr lang="th-TH" b="1" dirty="0" smtClean="0"/>
              <a:t>ระยะทาง </a:t>
            </a:r>
            <a:r>
              <a:rPr lang="th-TH" dirty="0" smtClean="0"/>
              <a:t>คือระยะทางระหว่างโหนดกับอุปกรณ์ </a:t>
            </a:r>
            <a:r>
              <a:rPr lang="en-US" dirty="0" smtClean="0"/>
              <a:t>AP </a:t>
            </a:r>
            <a:r>
              <a:rPr lang="th-TH" dirty="0" smtClean="0"/>
              <a:t>ยิ่งระยะทางเพิ่มมากขึ้นจะส่งผลให้ความเร็วยิ่งลดลง และจะติดต่อไม่ได้เลย</a:t>
            </a:r>
            <a:r>
              <a:rPr lang="th-TH" dirty="0"/>
              <a:t>หา</a:t>
            </a:r>
            <a:r>
              <a:rPr lang="th-TH" dirty="0" smtClean="0"/>
              <a:t>กออกจากขอบเขตของสัญญาณไป</a:t>
            </a:r>
          </a:p>
          <a:p>
            <a:r>
              <a:rPr lang="en-US" b="1" dirty="0" smtClean="0"/>
              <a:t>3) </a:t>
            </a:r>
            <a:r>
              <a:rPr lang="th-TH" b="1" dirty="0" smtClean="0"/>
              <a:t>การถูกแทรกแซงโดยสัญญาณรบกวน </a:t>
            </a:r>
            <a:r>
              <a:rPr lang="th-TH" dirty="0" smtClean="0"/>
              <a:t>เช่น บริเวณใกล้เคียงมีเสารับวิทยุ หรืออุปกรณ์ทางไฟฟ้าทำงานอยู่ จะทำให้เกิดสัญญาณแทรกแซง ส่งผลให้ความเร็วลดลงได้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080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ระบบความปลอดภัยบนเครือข่ายไร้สาย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ปัญหาใหญ่ของเครือข่ายไร้สายคือเรื่องระบบความปลอดภัย เพราะสัญญาณแพร่ไปตามอากาศ จึงทำให้การตรวจจับผู้เข้าใช้งานเป็นไปได้ยาก และการดักจับสัญญาณยังเป็นไปได้ง่ายดายอีกด้วย</a:t>
            </a:r>
          </a:p>
          <a:p>
            <a:r>
              <a:rPr lang="th-TH" dirty="0" smtClean="0"/>
              <a:t>แนวทางจัดการระบบความปลอดภัยบนเครือข่ายไร้สายประกอบด้วย</a:t>
            </a:r>
          </a:p>
          <a:p>
            <a:pPr lvl="1"/>
            <a:r>
              <a:rPr lang="en-US" dirty="0" smtClean="0"/>
              <a:t>1) </a:t>
            </a:r>
            <a:r>
              <a:rPr lang="th-TH" dirty="0" smtClean="0"/>
              <a:t>ชื่อเครือข่าย </a:t>
            </a:r>
            <a:r>
              <a:rPr lang="en-US" dirty="0" smtClean="0"/>
              <a:t>(Service Set Identification : SSID)</a:t>
            </a:r>
          </a:p>
          <a:p>
            <a:pPr lvl="1"/>
            <a:r>
              <a:rPr lang="en-US" dirty="0" smtClean="0"/>
              <a:t>2) </a:t>
            </a:r>
            <a:r>
              <a:rPr lang="th-TH" dirty="0" smtClean="0"/>
              <a:t>การกลั่นกรองหมายเลขแมคแอดเดรส </a:t>
            </a:r>
            <a:r>
              <a:rPr lang="en-US" dirty="0" smtClean="0"/>
              <a:t>(MAC Address Filtering)</a:t>
            </a:r>
          </a:p>
          <a:p>
            <a:pPr lvl="1"/>
            <a:r>
              <a:rPr lang="en-US" dirty="0" smtClean="0"/>
              <a:t>3) </a:t>
            </a:r>
            <a:r>
              <a:rPr lang="th-TH" dirty="0" smtClean="0"/>
              <a:t>การเข้ารหัส </a:t>
            </a:r>
            <a:r>
              <a:rPr lang="en-US" dirty="0" smtClean="0"/>
              <a:t>(Encryption)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505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ระบบความปลอดภัยบนเครือข่ายไร้สาย</a:t>
            </a:r>
            <a:br>
              <a:rPr lang="th-TH" dirty="0" smtClean="0"/>
            </a:br>
            <a:r>
              <a:rPr lang="en-US" sz="4000" dirty="0" smtClean="0">
                <a:solidFill>
                  <a:schemeClr val="accent1"/>
                </a:solidFill>
              </a:rPr>
              <a:t>: </a:t>
            </a:r>
            <a:r>
              <a:rPr lang="th-TH" sz="4000" dirty="0">
                <a:solidFill>
                  <a:schemeClr val="accent1"/>
                </a:solidFill>
              </a:rPr>
              <a:t>ชื่อเครือข่าย (</a:t>
            </a:r>
            <a:r>
              <a:rPr lang="en-US" sz="4000" dirty="0">
                <a:solidFill>
                  <a:schemeClr val="accent1"/>
                </a:solidFill>
              </a:rPr>
              <a:t>Service Set Identification : SSID)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9200452" cy="37776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SSID </a:t>
            </a:r>
            <a:r>
              <a:rPr lang="th-TH" dirty="0" smtClean="0"/>
              <a:t>มีขนาด </a:t>
            </a:r>
            <a:r>
              <a:rPr lang="en-US" dirty="0" smtClean="0"/>
              <a:t>32 bit </a:t>
            </a:r>
            <a:r>
              <a:rPr lang="th-TH" dirty="0" smtClean="0"/>
              <a:t>จะถูกนำไปบรรจุลงใน</a:t>
            </a:r>
            <a:r>
              <a:rPr lang="th-TH" dirty="0" err="1" smtClean="0"/>
              <a:t>เฮดเดอร์</a:t>
            </a:r>
            <a:r>
              <a:rPr lang="th-TH" dirty="0" smtClean="0"/>
              <a:t>ของแต่</a:t>
            </a:r>
            <a:r>
              <a:rPr lang="th-TH" dirty="0" err="1" smtClean="0"/>
              <a:t>ละแพ็คเก็ต</a:t>
            </a:r>
            <a:r>
              <a:rPr lang="th-TH" dirty="0" smtClean="0"/>
              <a:t>ที่ผ่าน </a:t>
            </a:r>
            <a:r>
              <a:rPr lang="en-US" dirty="0" smtClean="0"/>
              <a:t>AP </a:t>
            </a:r>
          </a:p>
          <a:p>
            <a:r>
              <a:rPr lang="th-TH" dirty="0" smtClean="0"/>
              <a:t>เครื่องลูกข่ายที่ต้องการเชื่อมต่อจะต้องกำหนดชื่อ </a:t>
            </a:r>
            <a:r>
              <a:rPr lang="en-US" dirty="0" smtClean="0"/>
              <a:t>SSID </a:t>
            </a:r>
            <a:r>
              <a:rPr lang="th-TH" dirty="0" smtClean="0"/>
              <a:t>ให้ตรงกันจึงจะสามารถเข้าถึงเครือข่ายไร้สายได้</a:t>
            </a:r>
          </a:p>
          <a:p>
            <a:r>
              <a:rPr lang="th-TH" dirty="0" smtClean="0"/>
              <a:t>ปกติค่า </a:t>
            </a:r>
            <a:r>
              <a:rPr lang="en-US" dirty="0" smtClean="0"/>
              <a:t>SSID </a:t>
            </a:r>
            <a:r>
              <a:rPr lang="th-TH" dirty="0" smtClean="0"/>
              <a:t>จะตั้งมาจากโรงงาน แต่เราสามารถเปลี่ยนแปลงได้ เพื่อไม่ให้เป็นค่าที่คาดเดาได้ง่าย </a:t>
            </a:r>
            <a:r>
              <a:rPr lang="en-US" dirty="0" smtClean="0"/>
              <a:t>(</a:t>
            </a:r>
            <a:r>
              <a:rPr lang="th-TH" dirty="0" smtClean="0"/>
              <a:t>ปกติค่าโรงงานของแต่ละยี่ห้อจะถูกตั้งมาเหมือนๆกัน</a:t>
            </a:r>
            <a:r>
              <a:rPr lang="en-US" dirty="0" smtClean="0"/>
              <a:t>)</a:t>
            </a:r>
            <a:endParaRPr lang="th-TH" dirty="0" smtClean="0"/>
          </a:p>
          <a:p>
            <a:r>
              <a:rPr lang="th-TH" dirty="0" smtClean="0"/>
              <a:t>หากคำนึงถึงความปลอดภัยมากๆ ควรปิดการทำงาน </a:t>
            </a:r>
            <a:r>
              <a:rPr lang="en-US" dirty="0" smtClean="0"/>
              <a:t>SSID Broadcast </a:t>
            </a:r>
            <a:r>
              <a:rPr lang="th-TH" dirty="0" smtClean="0"/>
              <a:t>ด้วย           เพื่อป้องกันไม่ให้บุคคลที่ไม่มีสิทธิ์สามารถลักลอบใช้งานได้ </a:t>
            </a:r>
            <a:r>
              <a:rPr lang="en-US" dirty="0" smtClean="0"/>
              <a:t>(</a:t>
            </a:r>
            <a:r>
              <a:rPr lang="th-TH" dirty="0" smtClean="0"/>
              <a:t>มีเฉพาะบางรุ่น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075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4004</TotalTime>
  <Words>983</Words>
  <Application>Microsoft Office PowerPoint</Application>
  <PresentationFormat>Widescreen</PresentationFormat>
  <Paragraphs>100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Cordia New</vt:lpstr>
      <vt:lpstr>TH SarabunPSK</vt:lpstr>
      <vt:lpstr>Wingdings 3</vt:lpstr>
      <vt:lpstr>Wisp</vt:lpstr>
      <vt:lpstr>บทที่ 7 : เครือข่ายแลนไร้สาย (Wireless LANs) Part2 สธ313 การสื่อสารข้อมูลและเครือข่ายคอมพิวเตอร์ทางธุรกิจ</vt:lpstr>
      <vt:lpstr>Outline</vt:lpstr>
      <vt:lpstr>Wi-Fi</vt:lpstr>
      <vt:lpstr>มาตรฐานเครือข่ายแลนไร้สาย (Wireless LAN Standards)</vt:lpstr>
      <vt:lpstr>ตัวอย่างข้อมูลจำเพาะของ Access Point TP-Link รุ่น TL-WA701ND</vt:lpstr>
      <vt:lpstr>PowerPoint Presentation</vt:lpstr>
      <vt:lpstr>ความเร็วของเครือข่ายไร้สาย</vt:lpstr>
      <vt:lpstr>ระบบความปลอดภัยบนเครือข่ายไร้สาย</vt:lpstr>
      <vt:lpstr>ระบบความปลอดภัยบนเครือข่ายไร้สาย : ชื่อเครือข่าย (Service Set Identification : SSID) </vt:lpstr>
      <vt:lpstr>การกำหนด SSID</vt:lpstr>
      <vt:lpstr>ระบบความปลอดภัยบนเครือข่ายไร้สาย : การกลั่นกรองหมายเลขแมคแอดเดรส (MAC Address Filtering) </vt:lpstr>
      <vt:lpstr>การทำ MAC Address Filtering</vt:lpstr>
      <vt:lpstr>ระบบความปลอดภัยบนเครือข่ายไร้สาย : การเข้ารหัส (Encryption)</vt:lpstr>
      <vt:lpstr>ระบบความปลอดภัยบนเครือข่ายไร้สาย : การเข้ารหัส (Encryption) : WEP</vt:lpstr>
      <vt:lpstr>ระบบความปลอดภัยบนเครือข่ายไร้สาย : การเข้ารหัส (Encryption) : WPA</vt:lpstr>
      <vt:lpstr>การแบ่ง Channel บน WiFi</vt:lpstr>
      <vt:lpstr>Note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656</cp:revision>
  <dcterms:created xsi:type="dcterms:W3CDTF">2015-08-08T14:30:10Z</dcterms:created>
  <dcterms:modified xsi:type="dcterms:W3CDTF">2018-09-10T11:04:37Z</dcterms:modified>
</cp:coreProperties>
</file>