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CF7"/>
    <a:srgbClr val="00B0F0"/>
    <a:srgbClr val="0A1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67443-5DAA-42E5-8CCE-820F211F6589}" type="datetimeFigureOut">
              <a:rPr lang="th-TH" smtClean="0"/>
              <a:t>23/08/60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0DDD7-DAD1-4C8D-8B64-C45D249F38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9485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E08CF0-0903-4E4C-9193-7138CB83A7E4}" type="slidenum">
              <a:rPr lang="th-TH" smtClean="0">
                <a:solidFill>
                  <a:prstClr val="black"/>
                </a:solidFill>
              </a:rPr>
              <a:pPr/>
              <a:t>1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0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C1302-20C5-4699-AA37-5CC15D3E094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4812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7EDC-3BDD-4006-837D-5609400487F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0807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82BFB-2FED-4E87-8A81-E3BA000A2729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404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08D00-6CD1-4EA2-ABC7-66B4919F13D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01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23F3-D2A4-4506-9B18-88E4C3C9AE96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4A66AC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76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98CC0-6C3E-403E-B2ED-48E583FE091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102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B1D6-6229-4983-811A-6EA36B4FBE0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6741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E9AEF-DF7E-4880-B90B-C5D02A46D0FC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423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28395-9DBD-4B37-B59B-D664D10E5A68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7970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93F-76D9-4439-9068-0F80B84EF560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311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E04-C254-4E4D-8B22-209315DB7854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35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8AE09-5540-44C4-BA18-12D1E4F8340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430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17715-CCA5-4731-A900-0BA53AA70A7B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2659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17371-B77E-4041-B37D-3C11A2559782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0149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9029764" cy="97631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168" y="1680465"/>
            <a:ext cx="608380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65A5-6ED5-4B8B-B69A-36699514B603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589212" y="1680465"/>
            <a:ext cx="2836228" cy="4257039"/>
          </a:xfrm>
        </p:spPr>
        <p:txBody>
          <a:bodyPr anchor="t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488D-3CF2-4B85-BFB0-4B62ADEE7D71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680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97CC3-C6CE-428B-AC25-296E897519E7}" type="datetime1">
              <a:rPr lang="th-TH" smtClean="0">
                <a:solidFill>
                  <a:prstClr val="black">
                    <a:tint val="75000"/>
                  </a:prstClr>
                </a:solidFill>
              </a:rPr>
              <a:pPr/>
              <a:t>23/08/60</a:t>
            </a:fld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C6B7F33-6058-45EB-8A51-E0E4B5C520A4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898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2386013"/>
            <a:ext cx="9948862" cy="2686050"/>
          </a:xfrm>
        </p:spPr>
        <p:txBody>
          <a:bodyPr>
            <a:normAutofit/>
          </a:bodyPr>
          <a:lstStyle/>
          <a:p>
            <a:r>
              <a:rPr lang="th-TH" sz="4400" b="1" dirty="0" smtClean="0"/>
              <a:t>บทที่ </a:t>
            </a:r>
            <a:r>
              <a:rPr lang="en-US" sz="4400" b="1" dirty="0"/>
              <a:t>5</a:t>
            </a:r>
            <a:r>
              <a:rPr lang="en-US" sz="4400" b="1" dirty="0" smtClean="0"/>
              <a:t> : </a:t>
            </a:r>
            <a:r>
              <a:rPr lang="th-TH" sz="4400" b="1" dirty="0" smtClean="0"/>
              <a:t>การตรวจจับข้อผิดพลาด การควบคุมการไหลของข้อมูล และการควบคุมข้อผิดพลาด</a:t>
            </a:r>
            <a:r>
              <a:rPr lang="en-US" sz="4400" b="1" dirty="0"/>
              <a:t> </a:t>
            </a:r>
            <a:r>
              <a:rPr lang="en-US" sz="4400" b="1" dirty="0" smtClean="0"/>
              <a:t>Part2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th-TH" sz="4000" dirty="0" err="1" smtClean="0"/>
              <a:t>สธ</a:t>
            </a:r>
            <a:r>
              <a:rPr lang="en-US" sz="4000" dirty="0" smtClean="0"/>
              <a:t>313 </a:t>
            </a:r>
            <a:r>
              <a:rPr lang="th-TH" sz="4000" dirty="0"/>
              <a:t>การสื่อสารข้อมูลและเครือข่ายคอมพิวเตอร์ทางธุรกิจ</a:t>
            </a:r>
            <a:endParaRPr lang="th-TH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4539" y="5320304"/>
            <a:ext cx="8915399" cy="1266234"/>
          </a:xfrm>
        </p:spPr>
        <p:txBody>
          <a:bodyPr>
            <a:noAutofit/>
          </a:bodyPr>
          <a:lstStyle/>
          <a:p>
            <a:r>
              <a:rPr lang="th-TH" sz="3600" dirty="0"/>
              <a:t>อาจารย์อภิพงศ์  </a:t>
            </a:r>
            <a:r>
              <a:rPr lang="th-TH" sz="3600" dirty="0" err="1"/>
              <a:t>ปิง</a:t>
            </a:r>
            <a:r>
              <a:rPr lang="th-TH" sz="3600" dirty="0"/>
              <a:t>ยศ</a:t>
            </a:r>
          </a:p>
          <a:p>
            <a:r>
              <a:rPr lang="en-US" sz="3600" dirty="0"/>
              <a:t>apipong.ping@gmail.com</a:t>
            </a:r>
            <a:endParaRPr lang="th-TH" sz="3600" dirty="0"/>
          </a:p>
          <a:p>
            <a:endParaRPr lang="th-TH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211" y="128587"/>
            <a:ext cx="4736307" cy="3157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63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4749" y="147337"/>
            <a:ext cx="8911687" cy="1280890"/>
          </a:xfrm>
        </p:spPr>
        <p:txBody>
          <a:bodyPr/>
          <a:lstStyle/>
          <a:p>
            <a:r>
              <a:rPr lang="en-US" b="0" dirty="0" smtClean="0">
                <a:solidFill>
                  <a:schemeClr val="accent1"/>
                </a:solidFill>
              </a:rPr>
              <a:t>Stop-and-Wait </a:t>
            </a:r>
            <a:r>
              <a:rPr lang="th-TH" b="0" dirty="0" smtClean="0">
                <a:solidFill>
                  <a:schemeClr val="accent1"/>
                </a:solidFill>
              </a:rPr>
              <a:t>กรณีที่ไม่มีการส่ง </a:t>
            </a:r>
            <a:r>
              <a:rPr lang="en-US" b="0" dirty="0" smtClean="0">
                <a:solidFill>
                  <a:schemeClr val="accent1"/>
                </a:solidFill>
              </a:rPr>
              <a:t>ACK, NAK </a:t>
            </a:r>
            <a:r>
              <a:rPr lang="th-TH" b="0" dirty="0" smtClean="0">
                <a:solidFill>
                  <a:schemeClr val="accent1"/>
                </a:solidFill>
              </a:rPr>
              <a:t>กลับมา</a:t>
            </a:r>
            <a:endParaRPr lang="th-TH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10</a:t>
            </a:fld>
            <a:endParaRPr lang="th-TH" dirty="0"/>
          </a:p>
        </p:txBody>
      </p:sp>
      <p:pic>
        <p:nvPicPr>
          <p:cNvPr id="2050" name="Picture 2" descr="http://image.slidesharecdn.com/lec-1819-100419044113-phpapp02/95/flow-error-control-19-728.jpg?cb=127165213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748" y="970344"/>
            <a:ext cx="7850207" cy="58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7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การแก้ไขข้อผิดพลาดโดยการส่งข้อมูลซ้ำ</a:t>
            </a:r>
            <a:br>
              <a:rPr lang="th-TH" dirty="0"/>
            </a:b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 smtClean="0">
                <a:solidFill>
                  <a:schemeClr val="accent1"/>
                </a:solidFill>
              </a:rPr>
              <a:t>Continuous </a:t>
            </a:r>
            <a:r>
              <a:rPr lang="en-US" dirty="0">
                <a:solidFill>
                  <a:schemeClr val="accent1"/>
                </a:solidFill>
              </a:rPr>
              <a:t>ARQ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จัดอยู่ในโปรโตคอลประเภท </a:t>
            </a:r>
            <a:r>
              <a:rPr lang="en-US" dirty="0" smtClean="0"/>
              <a:t>Sliding Window</a:t>
            </a:r>
          </a:p>
          <a:p>
            <a:r>
              <a:rPr lang="th-TH" dirty="0" smtClean="0"/>
              <a:t>มีประสิทธิภาพสูงกว่า </a:t>
            </a:r>
            <a:r>
              <a:rPr lang="en-US" dirty="0" smtClean="0"/>
              <a:t>Stop-and-Wait</a:t>
            </a:r>
          </a:p>
          <a:p>
            <a:r>
              <a:rPr lang="th-TH" dirty="0" smtClean="0"/>
              <a:t>มี </a:t>
            </a:r>
            <a:r>
              <a:rPr lang="en-US" dirty="0" smtClean="0"/>
              <a:t>2 </a:t>
            </a:r>
            <a:r>
              <a:rPr lang="th-TH" dirty="0" smtClean="0"/>
              <a:t>วิธีย่อย คือ</a:t>
            </a:r>
          </a:p>
          <a:p>
            <a:pPr lvl="1"/>
            <a:r>
              <a:rPr lang="en-US" sz="3600" b="1" dirty="0" smtClean="0"/>
              <a:t>Go-Back-N ARQ</a:t>
            </a:r>
          </a:p>
          <a:p>
            <a:pPr lvl="1"/>
            <a:r>
              <a:rPr lang="en-US" sz="3600" b="1" dirty="0" smtClean="0"/>
              <a:t>Selective-Reject ARQ</a:t>
            </a:r>
            <a:endParaRPr lang="th-TH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4005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การแก้ไขข้อผิดพลาดโดยการส่งข้อมูลซ้ำ</a:t>
            </a:r>
            <a:br>
              <a:rPr lang="th-TH" dirty="0"/>
            </a:br>
            <a:r>
              <a:rPr lang="en-US" dirty="0">
                <a:solidFill>
                  <a:schemeClr val="accent1"/>
                </a:solidFill>
              </a:rPr>
              <a:t>: Continuous </a:t>
            </a:r>
            <a:r>
              <a:rPr lang="en-US" dirty="0" smtClean="0">
                <a:solidFill>
                  <a:schemeClr val="accent1"/>
                </a:solidFill>
              </a:rPr>
              <a:t>ARQ </a:t>
            </a:r>
            <a:r>
              <a:rPr lang="en-US" dirty="0">
                <a:solidFill>
                  <a:schemeClr val="accent1"/>
                </a:solidFill>
              </a:rPr>
              <a:t>-&gt; </a:t>
            </a:r>
            <a:r>
              <a:rPr lang="en-US" sz="4000" dirty="0">
                <a:solidFill>
                  <a:schemeClr val="accent2"/>
                </a:solidFill>
              </a:rPr>
              <a:t>Go-Back-N ARQ</a:t>
            </a:r>
            <a:r>
              <a:rPr lang="en-US" dirty="0">
                <a:solidFill>
                  <a:schemeClr val="accent1"/>
                </a:solidFill>
              </a:rPr>
              <a:t/>
            </a:r>
            <a:br>
              <a:rPr lang="en-US" dirty="0">
                <a:solidFill>
                  <a:schemeClr val="accent1"/>
                </a:solidFill>
              </a:rPr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ฝั่งส่งสามารถส่งเฟรมข้อมูลได้อย่างต่อเนื่อง แต่ถ้าฟังรับตอบข้อผิดพลาดกลับไปยังฝั่งส่ง ฝั่งส่งจะต้องย้อนกลับไปยังเฟรมที่ส่งผิดพลาด และเริ่มต้นส่งใหม่ทั้งหมด โดยเริ่มนับจากเฟรมที่ผิดพลาด (เฟรมที่ </a:t>
            </a:r>
            <a:r>
              <a:rPr lang="en-US" dirty="0" smtClean="0"/>
              <a:t>N</a:t>
            </a:r>
            <a:r>
              <a:rPr lang="th-TH" dirty="0" smtClean="0"/>
              <a:t>)</a:t>
            </a:r>
            <a:r>
              <a:rPr lang="en-US" dirty="0" smtClean="0"/>
              <a:t> </a:t>
            </a:r>
            <a:r>
              <a:rPr lang="th-TH" dirty="0" smtClean="0"/>
              <a:t>แม้ว่าเฟรมนั้นๆจะส่งไปก่อนหน้าแล้วก็ตาม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12</a:t>
            </a:fld>
            <a:endParaRPr lang="th-TH" dirty="0"/>
          </a:p>
        </p:txBody>
      </p:sp>
      <p:pic>
        <p:nvPicPr>
          <p:cNvPr id="6146" name="Picture 2" descr="Image result for go ba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2571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7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717" y="624110"/>
            <a:ext cx="8911687" cy="1280890"/>
          </a:xfrm>
        </p:spPr>
        <p:txBody>
          <a:bodyPr/>
          <a:lstStyle/>
          <a:p>
            <a:r>
              <a:rPr lang="en-US" b="0" dirty="0" smtClean="0">
                <a:solidFill>
                  <a:schemeClr val="accent2"/>
                </a:solidFill>
              </a:rPr>
              <a:t>Go-Back-N Example</a:t>
            </a:r>
            <a:endParaRPr lang="th-TH" b="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13</a:t>
            </a:fld>
            <a:endParaRPr lang="th-TH" dirty="0"/>
          </a:p>
        </p:txBody>
      </p:sp>
      <p:pic>
        <p:nvPicPr>
          <p:cNvPr id="3076" name="Picture 4" descr="https://users.cs.jmu.edu/bernstdh/web/common/lectures/images/go-back-n-ARQ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5181600" cy="683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การแก้ไขข้อผิดพลาดโดยการส่งข้อมูลซ้ำ</a:t>
            </a:r>
            <a:br>
              <a:rPr lang="th-TH" dirty="0"/>
            </a:br>
            <a:r>
              <a:rPr lang="en-US" dirty="0">
                <a:solidFill>
                  <a:schemeClr val="accent1"/>
                </a:solidFill>
              </a:rPr>
              <a:t>: Continuous ARQ -&gt; </a:t>
            </a:r>
            <a:r>
              <a:rPr lang="en-US" sz="4000" dirty="0" smtClean="0">
                <a:solidFill>
                  <a:schemeClr val="accent2"/>
                </a:solidFill>
              </a:rPr>
              <a:t>Selective-Reject </a:t>
            </a:r>
            <a:r>
              <a:rPr lang="en-US" sz="4000" dirty="0">
                <a:solidFill>
                  <a:schemeClr val="accent2"/>
                </a:solidFill>
              </a:rPr>
              <a:t>ARQ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มีชื่อเรียกอีกชื่อหนึ่งคือ </a:t>
            </a:r>
            <a:r>
              <a:rPr lang="en-US" dirty="0" smtClean="0"/>
              <a:t>Selective-Repeat ARQ</a:t>
            </a:r>
          </a:p>
          <a:p>
            <a:r>
              <a:rPr lang="th-TH" dirty="0" smtClean="0"/>
              <a:t>คล้ายกับ </a:t>
            </a:r>
            <a:r>
              <a:rPr lang="en-US" dirty="0" smtClean="0"/>
              <a:t>Go-Back-N </a:t>
            </a:r>
            <a:r>
              <a:rPr lang="th-TH" dirty="0" smtClean="0"/>
              <a:t>แต่มีประสิทธิภาพเหนือกว่า กล่าวคือฝั่งส่งจะส่งเฉพาะข้อมูลที่ผิดพลาดกลับไปเท่านั้น ส่วนเฟรมที่จะส่งในลำดับถัดไป สามารถเริ่มต้นถัดจากเฟรมที่ส่งไปก่อนหน้าได้ทันที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14</a:t>
            </a:fld>
            <a:endParaRPr lang="th-TH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080" y="3899903"/>
            <a:ext cx="4439920" cy="29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22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685" y="0"/>
            <a:ext cx="8911687" cy="1280890"/>
          </a:xfrm>
        </p:spPr>
        <p:txBody>
          <a:bodyPr>
            <a:normAutofit/>
          </a:bodyPr>
          <a:lstStyle/>
          <a:p>
            <a:r>
              <a:rPr lang="th-TH" sz="4000" b="0" dirty="0" smtClean="0">
                <a:solidFill>
                  <a:schemeClr val="accent2"/>
                </a:solidFill>
              </a:rPr>
              <a:t>ตัวอย่างกระบวนการทำงานของ </a:t>
            </a:r>
            <a:r>
              <a:rPr lang="en-US" sz="4000" b="0" dirty="0" smtClean="0">
                <a:solidFill>
                  <a:schemeClr val="accent2"/>
                </a:solidFill>
              </a:rPr>
              <a:t>Selective-Reject ARQ</a:t>
            </a:r>
            <a:endParaRPr lang="th-TH" sz="4000" b="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15</a:t>
            </a:fld>
            <a:endParaRPr lang="th-TH" dirty="0"/>
          </a:p>
        </p:txBody>
      </p:sp>
      <p:pic>
        <p:nvPicPr>
          <p:cNvPr id="4098" name="Picture 2" descr="http://image.slidesharecdn.com/ch-11-090721210444-phpapp02/95/ch-11-23-728.jpg?cb=124821031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685" y="787782"/>
            <a:ext cx="8093623" cy="607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42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7425" y="1760600"/>
            <a:ext cx="9247187" cy="4829175"/>
          </a:xfrm>
        </p:spPr>
        <p:txBody>
          <a:bodyPr>
            <a:normAutofit/>
          </a:bodyPr>
          <a:lstStyle/>
          <a:p>
            <a:r>
              <a:rPr lang="th-TH" sz="3600" dirty="0" smtClean="0"/>
              <a:t>การควบคุมข้อผิดพลาด </a:t>
            </a:r>
            <a:r>
              <a:rPr lang="en-US" sz="3600" dirty="0" smtClean="0"/>
              <a:t>(Error Control)</a:t>
            </a:r>
          </a:p>
          <a:p>
            <a:r>
              <a:rPr lang="th-TH" sz="3600" dirty="0" smtClean="0"/>
              <a:t>การแก้ไขข้อผิดพลาดโดยการส่งข้อมูลซ้ำ </a:t>
            </a:r>
            <a:r>
              <a:rPr lang="en-US" sz="3600" dirty="0" smtClean="0"/>
              <a:t>(Error Correction via Retransmission)</a:t>
            </a:r>
            <a:endParaRPr lang="en-US" sz="3200" dirty="0" smtClean="0"/>
          </a:p>
          <a:p>
            <a:endParaRPr lang="th-TH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2</a:t>
            </a:fld>
            <a:endParaRPr lang="th-TH" dirty="0"/>
          </a:p>
        </p:txBody>
      </p:sp>
      <p:pic>
        <p:nvPicPr>
          <p:cNvPr id="1026" name="Picture 2" descr="Image result for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160" y="3420996"/>
            <a:ext cx="5831840" cy="343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1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การควบคุมข้อผิดพลาด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เกี่ยวข้องกับกระบวนการตรวจสอบข้อผิดพลาด และจะต้องทำอย่างไรบ้างเมื่อมีข้อผิดพลาดเกิดขึ้น </a:t>
            </a:r>
          </a:p>
          <a:p>
            <a:r>
              <a:rPr lang="th-TH" dirty="0" smtClean="0"/>
              <a:t>เพื่อแสดงความมั่นใจได้ว่าเฟรมทั้งหมดที่ส่งไปยังปลายทางจะปราศจากข้อผิดพลาดใดๆ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3</a:t>
            </a:fld>
            <a:endParaRPr lang="th-TH" dirty="0"/>
          </a:p>
        </p:txBody>
      </p:sp>
      <p:pic>
        <p:nvPicPr>
          <p:cNvPr id="2050" name="Picture 2" descr="Image result for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136" y="4155441"/>
            <a:ext cx="6957864" cy="270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36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/>
              <a:t>การควบคุม</a:t>
            </a:r>
            <a:r>
              <a:rPr lang="th-TH" dirty="0" smtClean="0"/>
              <a:t>ข้อผิดพลาด </a:t>
            </a:r>
            <a:r>
              <a:rPr lang="en-US" dirty="0" smtClean="0"/>
              <a:t>: </a:t>
            </a:r>
            <a:r>
              <a:rPr lang="th-TH" sz="3600" dirty="0">
                <a:solidFill>
                  <a:schemeClr val="accent1"/>
                </a:solidFill>
              </a:rPr>
              <a:t>การดำเนินการกับ</a:t>
            </a:r>
            <a:r>
              <a:rPr lang="th-TH" sz="3600" dirty="0" smtClean="0">
                <a:solidFill>
                  <a:schemeClr val="accent1"/>
                </a:solidFill>
              </a:rPr>
              <a:t>ข้อผิดพลาด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 smtClean="0"/>
              <a:t>เมื่อฝั่งรับตรวจพบข้อผิดพลาดจากข้อมูลที่ส่งมา จะมีการดำเนินการใน </a:t>
            </a:r>
            <a:r>
              <a:rPr lang="en-US" dirty="0" smtClean="0"/>
              <a:t>3 </a:t>
            </a:r>
            <a:r>
              <a:rPr lang="th-TH" dirty="0" smtClean="0"/>
              <a:t>กรณี คือ</a:t>
            </a:r>
          </a:p>
          <a:p>
            <a:r>
              <a:rPr lang="en-US" b="1" dirty="0" smtClean="0"/>
              <a:t>1) </a:t>
            </a:r>
            <a:r>
              <a:rPr lang="th-TH" b="1" dirty="0" smtClean="0"/>
              <a:t>ไม่ดำเนินการใดๆ </a:t>
            </a:r>
            <a:r>
              <a:rPr lang="en-US" b="1" dirty="0" smtClean="0"/>
              <a:t>(Do Nothing) </a:t>
            </a:r>
            <a:r>
              <a:rPr lang="th-TH" dirty="0" smtClean="0"/>
              <a:t>จะละทิ้งเฟรมที่ผิดพลาดไป ปล่อยให้ชั้นสื่อสารที่อยู่เหนือขึ้นไปจัดการแทน</a:t>
            </a:r>
          </a:p>
          <a:p>
            <a:r>
              <a:rPr lang="en-US" b="1" dirty="0" smtClean="0"/>
              <a:t>2) </a:t>
            </a:r>
            <a:r>
              <a:rPr lang="th-TH" b="1" dirty="0" smtClean="0"/>
              <a:t>แจ้งข่าวสารกลับไปบอกให้ฝั่งส่งทราบ </a:t>
            </a:r>
            <a:r>
              <a:rPr lang="en-US" b="1" dirty="0" smtClean="0"/>
              <a:t>(Return a Message) </a:t>
            </a:r>
            <a:r>
              <a:rPr lang="th-TH" dirty="0" smtClean="0"/>
              <a:t>เพื่อให้ฝั่งส่งส่งข้อมูลที่เสียหายมาใหม่</a:t>
            </a:r>
          </a:p>
          <a:p>
            <a:r>
              <a:rPr lang="en-US" b="1" dirty="0" smtClean="0"/>
              <a:t>3) </a:t>
            </a:r>
            <a:r>
              <a:rPr lang="th-TH" b="1" dirty="0" smtClean="0"/>
              <a:t>ตรวจแก้ข้อผิดพลาด </a:t>
            </a:r>
            <a:r>
              <a:rPr lang="en-US" b="1" dirty="0" smtClean="0"/>
              <a:t>(Correct the Error)</a:t>
            </a:r>
            <a:r>
              <a:rPr lang="th-TH" b="1" dirty="0" smtClean="0"/>
              <a:t> </a:t>
            </a:r>
            <a:r>
              <a:rPr lang="th-TH" dirty="0" smtClean="0"/>
              <a:t>จะดำเนินการแก้ไขข้อผิดพลาดที่ฝั่งรับเอง ซึ่งเป็นวิธีการที่ซับซ้อนกว่าวิธีทั้งหมดที่กล่าวมา</a:t>
            </a:r>
            <a:r>
              <a:rPr lang="en-US" dirty="0" smtClean="0"/>
              <a:t> </a:t>
            </a:r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4</a:t>
            </a:fld>
            <a:endParaRPr lang="th-TH" dirty="0"/>
          </a:p>
        </p:txBody>
      </p:sp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6800"/>
            <a:ext cx="26416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6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การควบคุมข้อผิดพลาด </a:t>
            </a:r>
            <a:r>
              <a:rPr lang="en-US" dirty="0"/>
              <a:t>: </a:t>
            </a:r>
            <a:r>
              <a:rPr lang="th-TH" dirty="0" smtClean="0">
                <a:solidFill>
                  <a:schemeClr val="accent1"/>
                </a:solidFill>
              </a:rPr>
              <a:t>ชนิดของข้อผิดพลาด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</a:t>
            </a:r>
            <a:r>
              <a:rPr lang="th-TH" b="1" dirty="0" smtClean="0"/>
              <a:t>เฟรมสูญหาย </a:t>
            </a:r>
            <a:r>
              <a:rPr lang="en-US" b="1" dirty="0" smtClean="0"/>
              <a:t>(Lost Frame) </a:t>
            </a:r>
            <a:r>
              <a:rPr lang="th-TH" dirty="0" smtClean="0"/>
              <a:t>อาจเกิดจากสัญญาณรบกวนแบบชั่วขณะ </a:t>
            </a:r>
            <a:r>
              <a:rPr lang="en-US" dirty="0" smtClean="0"/>
              <a:t>(Noise Burst) </a:t>
            </a:r>
            <a:r>
              <a:rPr lang="th-TH" dirty="0" smtClean="0"/>
              <a:t>จนทำให้ฝั่งรับไม่สามารถตีความได้หรือไม่ทราบว่าเฟรมนั้นได้ส่งมาถึงตน</a:t>
            </a:r>
          </a:p>
          <a:p>
            <a:r>
              <a:rPr lang="en-US" b="1" dirty="0" smtClean="0"/>
              <a:t>2. </a:t>
            </a:r>
            <a:r>
              <a:rPr lang="th-TH" b="1" dirty="0" smtClean="0"/>
              <a:t>เฟรมชำรุด </a:t>
            </a:r>
            <a:r>
              <a:rPr lang="en-US" b="1" dirty="0" smtClean="0"/>
              <a:t>(Damage Frame) </a:t>
            </a:r>
            <a:r>
              <a:rPr lang="th-TH" dirty="0" smtClean="0"/>
              <a:t>คือเฟรมที่ได้มาถึงปลายทาง แต่บิตข้อมูลบางส่วนเกิดการเปลี่ยนแปลงระหว่างส่ง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7462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การควบคุมข้อผิดพลาด </a:t>
            </a:r>
            <a:r>
              <a:rPr lang="en-US" dirty="0"/>
              <a:t>: </a:t>
            </a:r>
            <a:r>
              <a:rPr lang="th-TH" dirty="0" smtClean="0">
                <a:solidFill>
                  <a:schemeClr val="accent1"/>
                </a:solidFill>
              </a:rPr>
              <a:t>เทคนิคการควบคุมข้อผิดพลาด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536440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/>
              <a:t>การตรวจจับข้อผิดพลาด </a:t>
            </a:r>
            <a:r>
              <a:rPr lang="th-TH" dirty="0" smtClean="0"/>
              <a:t>ฝั่งรับจะนำเฟรมที่ได้รับมาตรวจจับข้อผิดพลาด ซึ่งได้กล่าวรายละเอียดเอาไว้ในการเรียนครั้งที่ผ่านมา</a:t>
            </a:r>
          </a:p>
          <a:p>
            <a:r>
              <a:rPr lang="th-TH" b="1" dirty="0" smtClean="0"/>
              <a:t>การตอบรับ </a:t>
            </a:r>
            <a:r>
              <a:rPr lang="en-US" b="1" dirty="0" smtClean="0"/>
              <a:t>ACK </a:t>
            </a:r>
            <a:r>
              <a:rPr lang="th-TH" dirty="0" smtClean="0"/>
              <a:t>ปลายทางจะตอบรับ </a:t>
            </a:r>
            <a:r>
              <a:rPr lang="en-US" dirty="0" smtClean="0"/>
              <a:t>ACK (Positive Acknowledgement) </a:t>
            </a:r>
            <a:r>
              <a:rPr lang="th-TH" dirty="0" smtClean="0"/>
              <a:t>เมื่อได้รับข้อมูลที่สมบูรณ์ปราศจากข้อผิดพลาด</a:t>
            </a:r>
          </a:p>
          <a:p>
            <a:r>
              <a:rPr lang="th-TH" b="1" dirty="0" smtClean="0"/>
              <a:t>การส่งข้อมูลรอบใหม่หลังจากรอจนหมดเวลา </a:t>
            </a:r>
            <a:r>
              <a:rPr lang="en-US" b="1" dirty="0" smtClean="0"/>
              <a:t>(Timeout) </a:t>
            </a:r>
            <a:r>
              <a:rPr lang="th-TH" dirty="0" smtClean="0"/>
              <a:t>ฝั่งส่งจะส่งข้อมูลรอบใหม่ทันที ในกรณีที่ปลายทางไมได้ตอบรับภายในเวลาที่กำหนด</a:t>
            </a:r>
          </a:p>
          <a:p>
            <a:r>
              <a:rPr lang="th-TH" b="1" dirty="0" smtClean="0"/>
              <a:t>การตอบรับ </a:t>
            </a:r>
            <a:r>
              <a:rPr lang="en-US" b="1" dirty="0" smtClean="0"/>
              <a:t>NAK </a:t>
            </a:r>
            <a:r>
              <a:rPr lang="th-TH" b="1" dirty="0" smtClean="0"/>
              <a:t>และการส่งข้อมูลรอบใหม่</a:t>
            </a:r>
            <a:r>
              <a:rPr lang="en-US" b="1" dirty="0" smtClean="0"/>
              <a:t> : </a:t>
            </a:r>
            <a:r>
              <a:rPr lang="th-TH" dirty="0" smtClean="0"/>
              <a:t>ปลายทางมีการตอบรับ </a:t>
            </a:r>
            <a:r>
              <a:rPr lang="en-US" dirty="0" smtClean="0"/>
              <a:t>NAK (Negative Acknowledgement) </a:t>
            </a:r>
            <a:r>
              <a:rPr lang="th-TH" dirty="0" smtClean="0"/>
              <a:t>ในกรณีที่เฟรมที่ส่งมาเกิดข้อผิดพลาด และให้ฝั่งส่งดำเนินการส่งข้อมูลมาใหม่</a:t>
            </a:r>
            <a:endParaRPr lang="th-TH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6</a:t>
            </a:fld>
            <a:endParaRPr lang="th-TH" dirty="0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307" y="5628640"/>
            <a:ext cx="2859693" cy="122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 smtClean="0"/>
              <a:t>การแก้ไขข้อผิดพลาดโดยการส่งข้อมูลซ้ำ</a:t>
            </a:r>
            <a:br>
              <a:rPr lang="th-TH" dirty="0" smtClean="0"/>
            </a:br>
            <a:r>
              <a:rPr lang="en-US" dirty="0" smtClean="0"/>
              <a:t>(Error Correction via Retransmission)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340352"/>
          </a:xfrm>
        </p:spPr>
        <p:txBody>
          <a:bodyPr>
            <a:normAutofit lnSpcReduction="10000"/>
          </a:bodyPr>
          <a:lstStyle/>
          <a:p>
            <a:r>
              <a:rPr lang="th-TH" dirty="0" smtClean="0"/>
              <a:t>เมื่อมีการตรวจพบข้อผิดพลาด วิธีที่ง่ายและใช้ต้นทุนต่ำในการแก้ไขปัญหานี้คือการส่งข้อมูลซ้ำ</a:t>
            </a:r>
          </a:p>
          <a:p>
            <a:r>
              <a:rPr lang="th-TH" dirty="0" smtClean="0"/>
              <a:t>เมื่อฝั่งรับตรวจพบข้อผิดพลาด จะส่งข้อความ </a:t>
            </a:r>
            <a:r>
              <a:rPr lang="en-US" dirty="0" smtClean="0"/>
              <a:t>NAK </a:t>
            </a:r>
            <a:r>
              <a:rPr lang="th-TH" dirty="0" smtClean="0"/>
              <a:t>เพื่อให้ฝั่งส่งจัดส่งเฟรมมาใหม่ในรอบถัดไป</a:t>
            </a:r>
          </a:p>
          <a:p>
            <a:r>
              <a:rPr lang="th-TH" dirty="0" smtClean="0"/>
              <a:t>เรียกกระบวนการแบบนี้ว่า </a:t>
            </a:r>
            <a:r>
              <a:rPr lang="th-TH" b="1" dirty="0" smtClean="0"/>
              <a:t>“การร้องขอเพื่อส่งข้อมูลซ้ำอัตโนมัติ” </a:t>
            </a:r>
            <a:r>
              <a:rPr lang="en-US" b="1" dirty="0" smtClean="0"/>
              <a:t>(Automatic Repeat Request : ARQ)</a:t>
            </a:r>
            <a:r>
              <a:rPr lang="en-US" dirty="0" smtClean="0"/>
              <a:t> </a:t>
            </a:r>
            <a:r>
              <a:rPr lang="th-TH" dirty="0" smtClean="0"/>
              <a:t>มี </a:t>
            </a:r>
            <a:r>
              <a:rPr lang="en-US" dirty="0" smtClean="0"/>
              <a:t>2 </a:t>
            </a:r>
            <a:r>
              <a:rPr lang="th-TH" dirty="0" smtClean="0"/>
              <a:t>วิธีหลักๆ คือ</a:t>
            </a:r>
          </a:p>
          <a:p>
            <a:pPr lvl="1"/>
            <a:r>
              <a:rPr lang="en-US" b="1" dirty="0" smtClean="0"/>
              <a:t>Stop-and-Wait ARQ</a:t>
            </a:r>
          </a:p>
          <a:p>
            <a:pPr lvl="1"/>
            <a:r>
              <a:rPr lang="en-US" b="1" dirty="0" smtClean="0"/>
              <a:t>Continuous ARQ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7</a:t>
            </a:fld>
            <a:endParaRPr lang="th-TH" dirty="0"/>
          </a:p>
        </p:txBody>
      </p:sp>
      <p:pic>
        <p:nvPicPr>
          <p:cNvPr id="5122" name="Picture 2" descr="Image result for net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226560"/>
            <a:ext cx="2631440" cy="263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dirty="0"/>
              <a:t>การแก้ไขข้อผิดพลาดโดยการส่งข้อมูล</a:t>
            </a:r>
            <a:r>
              <a:rPr lang="th-TH" dirty="0" smtClean="0"/>
              <a:t>ซ้ำ</a:t>
            </a:r>
            <a:br>
              <a:rPr lang="th-TH" dirty="0" smtClean="0"/>
            </a:br>
            <a:r>
              <a:rPr lang="en-US" dirty="0" smtClean="0">
                <a:solidFill>
                  <a:schemeClr val="accent1"/>
                </a:solidFill>
              </a:rPr>
              <a:t>: Stop-and-Wait ARQ</a:t>
            </a:r>
            <a:endParaRPr lang="th-TH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31360"/>
          </a:xfrm>
        </p:spPr>
        <p:txBody>
          <a:bodyPr>
            <a:normAutofit/>
          </a:bodyPr>
          <a:lstStyle/>
          <a:p>
            <a:r>
              <a:rPr lang="th-TH" dirty="0" smtClean="0"/>
              <a:t>มี</a:t>
            </a:r>
            <a:r>
              <a:rPr lang="th-TH" dirty="0" smtClean="0"/>
              <a:t>กระบวนการทำงานอย่าง</a:t>
            </a:r>
            <a:r>
              <a:rPr lang="th-TH" dirty="0" smtClean="0"/>
              <a:t>ง่าย</a:t>
            </a:r>
            <a:r>
              <a:rPr lang="en-US" dirty="0" smtClean="0"/>
              <a:t> </a:t>
            </a:r>
            <a:r>
              <a:rPr lang="th-TH" dirty="0"/>
              <a:t>จัดอยู่ในโปรโตคอลประเภท </a:t>
            </a:r>
            <a:r>
              <a:rPr lang="en-US" dirty="0" smtClean="0"/>
              <a:t>Stop &amp; Wait</a:t>
            </a:r>
            <a:endParaRPr lang="th-TH" dirty="0" smtClean="0"/>
          </a:p>
          <a:p>
            <a:r>
              <a:rPr lang="th-TH" dirty="0" smtClean="0"/>
              <a:t>หากฝั่งรับได้รับข้อมูลจากฝั่งส่งสมบูรณ์แล้ว ก็จะตอบกลับด้วยข้อความ</a:t>
            </a:r>
            <a:r>
              <a:rPr lang="en-US" dirty="0" smtClean="0"/>
              <a:t> ACK </a:t>
            </a:r>
            <a:r>
              <a:rPr lang="th-TH" dirty="0" smtClean="0"/>
              <a:t>แต่ถ้าหากข้อมูลเกิดข้อผิดพลาดก็จะตอบกลับด้วย </a:t>
            </a:r>
            <a:r>
              <a:rPr lang="en-US" dirty="0" smtClean="0"/>
              <a:t>NAK </a:t>
            </a:r>
            <a:r>
              <a:rPr lang="th-TH" dirty="0" smtClean="0"/>
              <a:t>หรือ </a:t>
            </a:r>
            <a:r>
              <a:rPr lang="en-US" dirty="0" smtClean="0"/>
              <a:t>REJ (Reject) </a:t>
            </a:r>
            <a:r>
              <a:rPr lang="th-TH" dirty="0" smtClean="0"/>
              <a:t>กลับไป</a:t>
            </a:r>
          </a:p>
          <a:p>
            <a:r>
              <a:rPr lang="th-TH" dirty="0" smtClean="0"/>
              <a:t>หากฝั่งรับได้รับ </a:t>
            </a:r>
            <a:r>
              <a:rPr lang="en-US" dirty="0" smtClean="0"/>
              <a:t>ACK </a:t>
            </a:r>
            <a:r>
              <a:rPr lang="th-TH" dirty="0" smtClean="0"/>
              <a:t>ก็จะส่งเฟรมในลำดับถัดไป แต่ถ้าได้รับ </a:t>
            </a:r>
            <a:r>
              <a:rPr lang="en-US" dirty="0" smtClean="0"/>
              <a:t>NAK </a:t>
            </a:r>
            <a:r>
              <a:rPr lang="th-TH" dirty="0" smtClean="0"/>
              <a:t>หรือ </a:t>
            </a:r>
            <a:r>
              <a:rPr lang="en-US" dirty="0" smtClean="0"/>
              <a:t>REJ </a:t>
            </a:r>
            <a:r>
              <a:rPr lang="th-TH" dirty="0" smtClean="0"/>
              <a:t>ก็จะส่งเฟรมที่เสียหายกลับไปใหม่</a:t>
            </a:r>
            <a:endParaRPr lang="en-US" dirty="0" smtClean="0"/>
          </a:p>
          <a:p>
            <a:r>
              <a:rPr lang="th-TH" b="1" dirty="0" smtClean="0"/>
              <a:t>ข้อดี</a:t>
            </a:r>
            <a:r>
              <a:rPr lang="th-TH" dirty="0" smtClean="0"/>
              <a:t>คือกระบวนการทำงานง่ายๆ ไม่ซับซ้อน </a:t>
            </a:r>
            <a:endParaRPr lang="en-US" dirty="0" smtClean="0"/>
          </a:p>
          <a:p>
            <a:r>
              <a:rPr lang="th-TH" b="1" dirty="0" smtClean="0"/>
              <a:t>ข้อเสีย</a:t>
            </a:r>
            <a:r>
              <a:rPr lang="th-TH" dirty="0" smtClean="0"/>
              <a:t>คือเกิดการหน่วง</a:t>
            </a:r>
            <a:r>
              <a:rPr lang="th-TH" dirty="0" smtClean="0"/>
              <a:t>เวลา</a:t>
            </a:r>
            <a:r>
              <a:rPr lang="en-US" dirty="0" smtClean="0"/>
              <a:t> (Delay) </a:t>
            </a:r>
            <a:r>
              <a:rPr lang="th-TH" dirty="0" smtClean="0"/>
              <a:t>สูง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0714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117" y="182150"/>
            <a:ext cx="8911687" cy="1280890"/>
          </a:xfrm>
        </p:spPr>
        <p:txBody>
          <a:bodyPr/>
          <a:lstStyle/>
          <a:p>
            <a:r>
              <a:rPr lang="en-US" b="0" dirty="0" smtClean="0">
                <a:solidFill>
                  <a:schemeClr val="accent1"/>
                </a:solidFill>
              </a:rPr>
              <a:t>Stop-and-Wait ARQ </a:t>
            </a:r>
            <a:r>
              <a:rPr lang="th-TH" b="0" dirty="0" smtClean="0">
                <a:solidFill>
                  <a:schemeClr val="accent1"/>
                </a:solidFill>
              </a:rPr>
              <a:t>ในรูปแบบอย่างง่าย</a:t>
            </a:r>
            <a:endParaRPr lang="th-TH" b="0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B7F33-6058-45EB-8A51-E0E4B5C520A4}" type="slidenum">
              <a:rPr lang="th-TH" smtClean="0"/>
              <a:pPr/>
              <a:t>9</a:t>
            </a:fld>
            <a:endParaRPr lang="th-TH" dirty="0"/>
          </a:p>
        </p:txBody>
      </p:sp>
      <p:pic>
        <p:nvPicPr>
          <p:cNvPr id="1026" name="Picture 2" descr="http://what-when-how.com/wp-content/uploads/2011/08/tmp3152_thum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28" y="1152907"/>
            <a:ext cx="7026300" cy="5574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871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SarabunPSK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747</Words>
  <Application>Microsoft Office PowerPoint</Application>
  <PresentationFormat>Widescreen</PresentationFormat>
  <Paragraphs>64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Cordia New</vt:lpstr>
      <vt:lpstr>TH SarabunPSK</vt:lpstr>
      <vt:lpstr>Wingdings 3</vt:lpstr>
      <vt:lpstr>Wisp</vt:lpstr>
      <vt:lpstr>บทที่ 5 : การตรวจจับข้อผิดพลาด การควบคุมการไหลของข้อมูล และการควบคุมข้อผิดพลาด Part2 สธ313 การสื่อสารข้อมูลและเครือข่ายคอมพิวเตอร์ทางธุรกิจ</vt:lpstr>
      <vt:lpstr>Outline</vt:lpstr>
      <vt:lpstr>การควบคุมข้อผิดพลาด</vt:lpstr>
      <vt:lpstr>การควบคุมข้อผิดพลาด : การดำเนินการกับข้อผิดพลาด</vt:lpstr>
      <vt:lpstr>การควบคุมข้อผิดพลาด : ชนิดของข้อผิดพลาด</vt:lpstr>
      <vt:lpstr>การควบคุมข้อผิดพลาด : เทคนิคการควบคุมข้อผิดพลาด</vt:lpstr>
      <vt:lpstr>การแก้ไขข้อผิดพลาดโดยการส่งข้อมูลซ้ำ (Error Correction via Retransmission)</vt:lpstr>
      <vt:lpstr>การแก้ไขข้อผิดพลาดโดยการส่งข้อมูลซ้ำ : Stop-and-Wait ARQ</vt:lpstr>
      <vt:lpstr>Stop-and-Wait ARQ ในรูปแบบอย่างง่าย</vt:lpstr>
      <vt:lpstr>Stop-and-Wait กรณีที่ไม่มีการส่ง ACK, NAK กลับมา</vt:lpstr>
      <vt:lpstr>การแก้ไขข้อผิดพลาดโดยการส่งข้อมูลซ้ำ : Continuous ARQ</vt:lpstr>
      <vt:lpstr>การแก้ไขข้อผิดพลาดโดยการส่งข้อมูลซ้ำ : Continuous ARQ -&gt; Go-Back-N ARQ </vt:lpstr>
      <vt:lpstr>Go-Back-N Example</vt:lpstr>
      <vt:lpstr>การแก้ไขข้อผิดพลาดโดยการส่งข้อมูลซ้ำ : Continuous ARQ -&gt; Selective-Reject ARQ</vt:lpstr>
      <vt:lpstr>ตัวอย่างกระบวนการทำงานของ Selective-Reject ARQ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Apipong Pingyod</dc:creator>
  <cp:lastModifiedBy>Apipong Pingyod</cp:lastModifiedBy>
  <cp:revision>519</cp:revision>
  <dcterms:created xsi:type="dcterms:W3CDTF">2015-08-08T14:30:10Z</dcterms:created>
  <dcterms:modified xsi:type="dcterms:W3CDTF">2017-08-23T16:21:02Z</dcterms:modified>
</cp:coreProperties>
</file>