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CF7"/>
    <a:srgbClr val="00B0F0"/>
    <a:srgbClr val="0A1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F2779-DFE5-4B54-B8EE-A429085EBAA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8872634-1497-4EA1-B9A0-F813190508C3}">
      <dgm:prSet phldrT="[Text]"/>
      <dgm:spPr/>
      <dgm:t>
        <a:bodyPr/>
        <a:lstStyle/>
        <a:p>
          <a:r>
            <a:rPr lang="en-US" dirty="0" smtClean="0"/>
            <a:t>Flow Control</a:t>
          </a:r>
          <a:endParaRPr lang="th-TH" dirty="0"/>
        </a:p>
      </dgm:t>
    </dgm:pt>
    <dgm:pt modelId="{A9DF54E7-E76C-4894-8E80-908F98805445}" type="parTrans" cxnId="{154A8928-70A6-431C-85E0-1749EC1DF9D4}">
      <dgm:prSet/>
      <dgm:spPr/>
      <dgm:t>
        <a:bodyPr/>
        <a:lstStyle/>
        <a:p>
          <a:endParaRPr lang="th-TH"/>
        </a:p>
      </dgm:t>
    </dgm:pt>
    <dgm:pt modelId="{A6AFCE50-A537-43FF-93F1-44F589323B7E}" type="sibTrans" cxnId="{154A8928-70A6-431C-85E0-1749EC1DF9D4}">
      <dgm:prSet/>
      <dgm:spPr/>
      <dgm:t>
        <a:bodyPr/>
        <a:lstStyle/>
        <a:p>
          <a:endParaRPr lang="th-TH"/>
        </a:p>
      </dgm:t>
    </dgm:pt>
    <dgm:pt modelId="{76365F1C-444A-4B5F-BA7B-7DC7F85758B5}">
      <dgm:prSet phldrT="[Text]"/>
      <dgm:spPr/>
      <dgm:t>
        <a:bodyPr/>
        <a:lstStyle/>
        <a:p>
          <a:r>
            <a:rPr lang="en-US" dirty="0" smtClean="0"/>
            <a:t>Stop-and-Wait</a:t>
          </a:r>
          <a:endParaRPr lang="th-TH" dirty="0"/>
        </a:p>
      </dgm:t>
    </dgm:pt>
    <dgm:pt modelId="{EECB89A1-EB43-4B33-B0F7-6A295493B863}" type="parTrans" cxnId="{F0277426-4920-43B5-B8B2-DD517AD211AC}">
      <dgm:prSet/>
      <dgm:spPr/>
      <dgm:t>
        <a:bodyPr/>
        <a:lstStyle/>
        <a:p>
          <a:endParaRPr lang="th-TH"/>
        </a:p>
      </dgm:t>
    </dgm:pt>
    <dgm:pt modelId="{8E474571-30B1-40E9-8ACE-C2F392BC827D}" type="sibTrans" cxnId="{F0277426-4920-43B5-B8B2-DD517AD211AC}">
      <dgm:prSet/>
      <dgm:spPr/>
      <dgm:t>
        <a:bodyPr/>
        <a:lstStyle/>
        <a:p>
          <a:endParaRPr lang="th-TH"/>
        </a:p>
      </dgm:t>
    </dgm:pt>
    <dgm:pt modelId="{7710EE56-062D-41B4-80EC-10BBF65AC2CB}">
      <dgm:prSet phldrT="[Text]"/>
      <dgm:spPr/>
      <dgm:t>
        <a:bodyPr/>
        <a:lstStyle/>
        <a:p>
          <a:r>
            <a:rPr lang="en-US" dirty="0" smtClean="0"/>
            <a:t>Sliding Window</a:t>
          </a:r>
          <a:endParaRPr lang="th-TH" dirty="0"/>
        </a:p>
      </dgm:t>
    </dgm:pt>
    <dgm:pt modelId="{820E277D-6C6C-44A1-B789-B02860B34A1B}" type="parTrans" cxnId="{61A50890-0F5E-407C-9EE2-7156F010E4F7}">
      <dgm:prSet/>
      <dgm:spPr/>
      <dgm:t>
        <a:bodyPr/>
        <a:lstStyle/>
        <a:p>
          <a:endParaRPr lang="th-TH"/>
        </a:p>
      </dgm:t>
    </dgm:pt>
    <dgm:pt modelId="{84A81D13-9CD4-47BC-A918-913F570814B9}" type="sibTrans" cxnId="{61A50890-0F5E-407C-9EE2-7156F010E4F7}">
      <dgm:prSet/>
      <dgm:spPr/>
      <dgm:t>
        <a:bodyPr/>
        <a:lstStyle/>
        <a:p>
          <a:endParaRPr lang="th-TH"/>
        </a:p>
      </dgm:t>
    </dgm:pt>
    <dgm:pt modelId="{796FDCA0-FEDD-4A5A-AA29-44D1488AD19F}" type="pres">
      <dgm:prSet presAssocID="{4D3F2779-DFE5-4B54-B8EE-A429085EBA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EF36ED-4575-432E-89A9-7B306B36E80F}" type="pres">
      <dgm:prSet presAssocID="{68872634-1497-4EA1-B9A0-F813190508C3}" presName="hierRoot1" presStyleCnt="0">
        <dgm:presLayoutVars>
          <dgm:hierBranch val="init"/>
        </dgm:presLayoutVars>
      </dgm:prSet>
      <dgm:spPr/>
    </dgm:pt>
    <dgm:pt modelId="{1AB2ED19-7EB1-440C-85DB-6A91FE285135}" type="pres">
      <dgm:prSet presAssocID="{68872634-1497-4EA1-B9A0-F813190508C3}" presName="rootComposite1" presStyleCnt="0"/>
      <dgm:spPr/>
    </dgm:pt>
    <dgm:pt modelId="{3EFEBB25-44D2-4BE0-89B1-5EE33B47A494}" type="pres">
      <dgm:prSet presAssocID="{68872634-1497-4EA1-B9A0-F813190508C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1ECC150F-591D-490B-879C-14FB5E339A3D}" type="pres">
      <dgm:prSet presAssocID="{68872634-1497-4EA1-B9A0-F813190508C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1DC40CB-CE48-4D5D-9521-855EE663AD49}" type="pres">
      <dgm:prSet presAssocID="{68872634-1497-4EA1-B9A0-F813190508C3}" presName="hierChild2" presStyleCnt="0"/>
      <dgm:spPr/>
    </dgm:pt>
    <dgm:pt modelId="{36F312BF-6B65-4138-99BA-B2B163671513}" type="pres">
      <dgm:prSet presAssocID="{EECB89A1-EB43-4B33-B0F7-6A295493B86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700E1065-8DEE-494A-B80B-13EC15CB873F}" type="pres">
      <dgm:prSet presAssocID="{76365F1C-444A-4B5F-BA7B-7DC7F85758B5}" presName="hierRoot2" presStyleCnt="0">
        <dgm:presLayoutVars>
          <dgm:hierBranch val="init"/>
        </dgm:presLayoutVars>
      </dgm:prSet>
      <dgm:spPr/>
    </dgm:pt>
    <dgm:pt modelId="{2B38ADB3-2B9D-4250-BA78-0C25DF1A53A7}" type="pres">
      <dgm:prSet presAssocID="{76365F1C-444A-4B5F-BA7B-7DC7F85758B5}" presName="rootComposite" presStyleCnt="0"/>
      <dgm:spPr/>
    </dgm:pt>
    <dgm:pt modelId="{B8AD8DC4-503D-46FE-A292-83AEAF761743}" type="pres">
      <dgm:prSet presAssocID="{76365F1C-444A-4B5F-BA7B-7DC7F85758B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E1BB6-6E1D-4D27-AC29-B218867B1D30}" type="pres">
      <dgm:prSet presAssocID="{76365F1C-444A-4B5F-BA7B-7DC7F85758B5}" presName="rootConnector" presStyleLbl="node2" presStyleIdx="0" presStyleCnt="2"/>
      <dgm:spPr/>
      <dgm:t>
        <a:bodyPr/>
        <a:lstStyle/>
        <a:p>
          <a:endParaRPr lang="en-US"/>
        </a:p>
      </dgm:t>
    </dgm:pt>
    <dgm:pt modelId="{4BDC0F15-C445-42BC-975F-77FDD1FBD571}" type="pres">
      <dgm:prSet presAssocID="{76365F1C-444A-4B5F-BA7B-7DC7F85758B5}" presName="hierChild4" presStyleCnt="0"/>
      <dgm:spPr/>
    </dgm:pt>
    <dgm:pt modelId="{8D2AD05B-1081-4A92-A443-ED8C0A5EB84B}" type="pres">
      <dgm:prSet presAssocID="{76365F1C-444A-4B5F-BA7B-7DC7F85758B5}" presName="hierChild5" presStyleCnt="0"/>
      <dgm:spPr/>
    </dgm:pt>
    <dgm:pt modelId="{99288B0C-E918-4037-AFC0-87F139A58E62}" type="pres">
      <dgm:prSet presAssocID="{820E277D-6C6C-44A1-B789-B02860B34A1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8AA7EADB-A204-481A-B736-4B2A86BDCEC4}" type="pres">
      <dgm:prSet presAssocID="{7710EE56-062D-41B4-80EC-10BBF65AC2CB}" presName="hierRoot2" presStyleCnt="0">
        <dgm:presLayoutVars>
          <dgm:hierBranch val="init"/>
        </dgm:presLayoutVars>
      </dgm:prSet>
      <dgm:spPr/>
    </dgm:pt>
    <dgm:pt modelId="{35856EF9-394F-43BE-9835-AA25E0C6C58B}" type="pres">
      <dgm:prSet presAssocID="{7710EE56-062D-41B4-80EC-10BBF65AC2CB}" presName="rootComposite" presStyleCnt="0"/>
      <dgm:spPr/>
    </dgm:pt>
    <dgm:pt modelId="{B7B5FB5E-1DC6-4427-9C38-673607346F1F}" type="pres">
      <dgm:prSet presAssocID="{7710EE56-062D-41B4-80EC-10BBF65AC2C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BA0AADF8-7F1D-450F-95D7-0C02B9CE1D51}" type="pres">
      <dgm:prSet presAssocID="{7710EE56-062D-41B4-80EC-10BBF65AC2CB}" presName="rootConnector" presStyleLbl="node2" presStyleIdx="1" presStyleCnt="2"/>
      <dgm:spPr/>
      <dgm:t>
        <a:bodyPr/>
        <a:lstStyle/>
        <a:p>
          <a:endParaRPr lang="en-US"/>
        </a:p>
      </dgm:t>
    </dgm:pt>
    <dgm:pt modelId="{E53D407B-98B5-4A92-87E3-05393ECEF5D2}" type="pres">
      <dgm:prSet presAssocID="{7710EE56-062D-41B4-80EC-10BBF65AC2CB}" presName="hierChild4" presStyleCnt="0"/>
      <dgm:spPr/>
    </dgm:pt>
    <dgm:pt modelId="{DE2C7A8F-32EA-4472-8F2F-5E46EF48CAEE}" type="pres">
      <dgm:prSet presAssocID="{7710EE56-062D-41B4-80EC-10BBF65AC2CB}" presName="hierChild5" presStyleCnt="0"/>
      <dgm:spPr/>
    </dgm:pt>
    <dgm:pt modelId="{F9836450-8699-4B33-B3F5-971A61383455}" type="pres">
      <dgm:prSet presAssocID="{68872634-1497-4EA1-B9A0-F813190508C3}" presName="hierChild3" presStyleCnt="0"/>
      <dgm:spPr/>
    </dgm:pt>
  </dgm:ptLst>
  <dgm:cxnLst>
    <dgm:cxn modelId="{9A17F7AD-D0A8-49A9-8DFB-32FF47549DD6}" type="presOf" srcId="{820E277D-6C6C-44A1-B789-B02860B34A1B}" destId="{99288B0C-E918-4037-AFC0-87F139A58E62}" srcOrd="0" destOrd="0" presId="urn:microsoft.com/office/officeart/2005/8/layout/orgChart1"/>
    <dgm:cxn modelId="{B6177DF3-3B53-4523-A469-898DFF825760}" type="presOf" srcId="{76365F1C-444A-4B5F-BA7B-7DC7F85758B5}" destId="{B8AD8DC4-503D-46FE-A292-83AEAF761743}" srcOrd="0" destOrd="0" presId="urn:microsoft.com/office/officeart/2005/8/layout/orgChart1"/>
    <dgm:cxn modelId="{61A50890-0F5E-407C-9EE2-7156F010E4F7}" srcId="{68872634-1497-4EA1-B9A0-F813190508C3}" destId="{7710EE56-062D-41B4-80EC-10BBF65AC2CB}" srcOrd="1" destOrd="0" parTransId="{820E277D-6C6C-44A1-B789-B02860B34A1B}" sibTransId="{84A81D13-9CD4-47BC-A918-913F570814B9}"/>
    <dgm:cxn modelId="{447931B0-C303-4788-86A9-29EF8FF95F30}" type="presOf" srcId="{4D3F2779-DFE5-4B54-B8EE-A429085EBAAE}" destId="{796FDCA0-FEDD-4A5A-AA29-44D1488AD19F}" srcOrd="0" destOrd="0" presId="urn:microsoft.com/office/officeart/2005/8/layout/orgChart1"/>
    <dgm:cxn modelId="{F0277426-4920-43B5-B8B2-DD517AD211AC}" srcId="{68872634-1497-4EA1-B9A0-F813190508C3}" destId="{76365F1C-444A-4B5F-BA7B-7DC7F85758B5}" srcOrd="0" destOrd="0" parTransId="{EECB89A1-EB43-4B33-B0F7-6A295493B863}" sibTransId="{8E474571-30B1-40E9-8ACE-C2F392BC827D}"/>
    <dgm:cxn modelId="{154A8928-70A6-431C-85E0-1749EC1DF9D4}" srcId="{4D3F2779-DFE5-4B54-B8EE-A429085EBAAE}" destId="{68872634-1497-4EA1-B9A0-F813190508C3}" srcOrd="0" destOrd="0" parTransId="{A9DF54E7-E76C-4894-8E80-908F98805445}" sibTransId="{A6AFCE50-A537-43FF-93F1-44F589323B7E}"/>
    <dgm:cxn modelId="{52A7275A-2651-4C68-AEDC-9420A4898A51}" type="presOf" srcId="{68872634-1497-4EA1-B9A0-F813190508C3}" destId="{1ECC150F-591D-490B-879C-14FB5E339A3D}" srcOrd="1" destOrd="0" presId="urn:microsoft.com/office/officeart/2005/8/layout/orgChart1"/>
    <dgm:cxn modelId="{FFA3791E-9CF5-4327-A812-1B7328AF5169}" type="presOf" srcId="{EECB89A1-EB43-4B33-B0F7-6A295493B863}" destId="{36F312BF-6B65-4138-99BA-B2B163671513}" srcOrd="0" destOrd="0" presId="urn:microsoft.com/office/officeart/2005/8/layout/orgChart1"/>
    <dgm:cxn modelId="{55BA61A4-1BD3-46B8-B1BF-B6AD7CBC85F8}" type="presOf" srcId="{7710EE56-062D-41B4-80EC-10BBF65AC2CB}" destId="{BA0AADF8-7F1D-450F-95D7-0C02B9CE1D51}" srcOrd="1" destOrd="0" presId="urn:microsoft.com/office/officeart/2005/8/layout/orgChart1"/>
    <dgm:cxn modelId="{6ECC5332-AD86-4DED-AF65-CE0C30997520}" type="presOf" srcId="{7710EE56-062D-41B4-80EC-10BBF65AC2CB}" destId="{B7B5FB5E-1DC6-4427-9C38-673607346F1F}" srcOrd="0" destOrd="0" presId="urn:microsoft.com/office/officeart/2005/8/layout/orgChart1"/>
    <dgm:cxn modelId="{0693B31F-D297-4B60-815F-7C9C4ED44ADB}" type="presOf" srcId="{68872634-1497-4EA1-B9A0-F813190508C3}" destId="{3EFEBB25-44D2-4BE0-89B1-5EE33B47A494}" srcOrd="0" destOrd="0" presId="urn:microsoft.com/office/officeart/2005/8/layout/orgChart1"/>
    <dgm:cxn modelId="{1A527EAE-761A-463B-9AC8-A9E8B332135A}" type="presOf" srcId="{76365F1C-444A-4B5F-BA7B-7DC7F85758B5}" destId="{08CE1BB6-6E1D-4D27-AC29-B218867B1D30}" srcOrd="1" destOrd="0" presId="urn:microsoft.com/office/officeart/2005/8/layout/orgChart1"/>
    <dgm:cxn modelId="{C4D06FD1-946D-4933-BC15-803EEE08E9A1}" type="presParOf" srcId="{796FDCA0-FEDD-4A5A-AA29-44D1488AD19F}" destId="{2DEF36ED-4575-432E-89A9-7B306B36E80F}" srcOrd="0" destOrd="0" presId="urn:microsoft.com/office/officeart/2005/8/layout/orgChart1"/>
    <dgm:cxn modelId="{874A65B8-924D-41E4-B706-C21C795C9C85}" type="presParOf" srcId="{2DEF36ED-4575-432E-89A9-7B306B36E80F}" destId="{1AB2ED19-7EB1-440C-85DB-6A91FE285135}" srcOrd="0" destOrd="0" presId="urn:microsoft.com/office/officeart/2005/8/layout/orgChart1"/>
    <dgm:cxn modelId="{3A8D8406-7360-453F-8A31-F69256F0628A}" type="presParOf" srcId="{1AB2ED19-7EB1-440C-85DB-6A91FE285135}" destId="{3EFEBB25-44D2-4BE0-89B1-5EE33B47A494}" srcOrd="0" destOrd="0" presId="urn:microsoft.com/office/officeart/2005/8/layout/orgChart1"/>
    <dgm:cxn modelId="{85A16D2B-3619-4DEF-B2AF-2C2F9EA17B5D}" type="presParOf" srcId="{1AB2ED19-7EB1-440C-85DB-6A91FE285135}" destId="{1ECC150F-591D-490B-879C-14FB5E339A3D}" srcOrd="1" destOrd="0" presId="urn:microsoft.com/office/officeart/2005/8/layout/orgChart1"/>
    <dgm:cxn modelId="{668692C6-0E3A-400F-B2D3-C7ED1B0E7482}" type="presParOf" srcId="{2DEF36ED-4575-432E-89A9-7B306B36E80F}" destId="{71DC40CB-CE48-4D5D-9521-855EE663AD49}" srcOrd="1" destOrd="0" presId="urn:microsoft.com/office/officeart/2005/8/layout/orgChart1"/>
    <dgm:cxn modelId="{2F0A1754-8DAE-4DE7-BC85-93449353DB9C}" type="presParOf" srcId="{71DC40CB-CE48-4D5D-9521-855EE663AD49}" destId="{36F312BF-6B65-4138-99BA-B2B163671513}" srcOrd="0" destOrd="0" presId="urn:microsoft.com/office/officeart/2005/8/layout/orgChart1"/>
    <dgm:cxn modelId="{718DD1F6-598B-4B44-8131-36DBBE93D5B2}" type="presParOf" srcId="{71DC40CB-CE48-4D5D-9521-855EE663AD49}" destId="{700E1065-8DEE-494A-B80B-13EC15CB873F}" srcOrd="1" destOrd="0" presId="urn:microsoft.com/office/officeart/2005/8/layout/orgChart1"/>
    <dgm:cxn modelId="{66982973-2CC4-43E1-84D3-C0645A0B5335}" type="presParOf" srcId="{700E1065-8DEE-494A-B80B-13EC15CB873F}" destId="{2B38ADB3-2B9D-4250-BA78-0C25DF1A53A7}" srcOrd="0" destOrd="0" presId="urn:microsoft.com/office/officeart/2005/8/layout/orgChart1"/>
    <dgm:cxn modelId="{DCEAFDE9-CAC0-4C30-9A5B-D20D78C76538}" type="presParOf" srcId="{2B38ADB3-2B9D-4250-BA78-0C25DF1A53A7}" destId="{B8AD8DC4-503D-46FE-A292-83AEAF761743}" srcOrd="0" destOrd="0" presId="urn:microsoft.com/office/officeart/2005/8/layout/orgChart1"/>
    <dgm:cxn modelId="{3CFB3E34-11E3-4BC2-A1DA-A08BD548AC99}" type="presParOf" srcId="{2B38ADB3-2B9D-4250-BA78-0C25DF1A53A7}" destId="{08CE1BB6-6E1D-4D27-AC29-B218867B1D30}" srcOrd="1" destOrd="0" presId="urn:microsoft.com/office/officeart/2005/8/layout/orgChart1"/>
    <dgm:cxn modelId="{D1FDC4E8-3E98-4020-BE94-4C1DADA306F0}" type="presParOf" srcId="{700E1065-8DEE-494A-B80B-13EC15CB873F}" destId="{4BDC0F15-C445-42BC-975F-77FDD1FBD571}" srcOrd="1" destOrd="0" presId="urn:microsoft.com/office/officeart/2005/8/layout/orgChart1"/>
    <dgm:cxn modelId="{E20D2E77-BC96-4FFA-BD7A-8269DB4C486F}" type="presParOf" srcId="{700E1065-8DEE-494A-B80B-13EC15CB873F}" destId="{8D2AD05B-1081-4A92-A443-ED8C0A5EB84B}" srcOrd="2" destOrd="0" presId="urn:microsoft.com/office/officeart/2005/8/layout/orgChart1"/>
    <dgm:cxn modelId="{C68ED607-BC03-4D2C-8DCA-A930557A566E}" type="presParOf" srcId="{71DC40CB-CE48-4D5D-9521-855EE663AD49}" destId="{99288B0C-E918-4037-AFC0-87F139A58E62}" srcOrd="2" destOrd="0" presId="urn:microsoft.com/office/officeart/2005/8/layout/orgChart1"/>
    <dgm:cxn modelId="{8B79E4E8-E858-4DA7-9A7B-CDC29C680CE4}" type="presParOf" srcId="{71DC40CB-CE48-4D5D-9521-855EE663AD49}" destId="{8AA7EADB-A204-481A-B736-4B2A86BDCEC4}" srcOrd="3" destOrd="0" presId="urn:microsoft.com/office/officeart/2005/8/layout/orgChart1"/>
    <dgm:cxn modelId="{52ADA5E8-8A15-454F-A929-3BE698D99051}" type="presParOf" srcId="{8AA7EADB-A204-481A-B736-4B2A86BDCEC4}" destId="{35856EF9-394F-43BE-9835-AA25E0C6C58B}" srcOrd="0" destOrd="0" presId="urn:microsoft.com/office/officeart/2005/8/layout/orgChart1"/>
    <dgm:cxn modelId="{8FDA4281-EE26-40C1-9E05-43FA33D454AC}" type="presParOf" srcId="{35856EF9-394F-43BE-9835-AA25E0C6C58B}" destId="{B7B5FB5E-1DC6-4427-9C38-673607346F1F}" srcOrd="0" destOrd="0" presId="urn:microsoft.com/office/officeart/2005/8/layout/orgChart1"/>
    <dgm:cxn modelId="{49FE3BCC-34A2-46E6-9751-0430DCEEB0AA}" type="presParOf" srcId="{35856EF9-394F-43BE-9835-AA25E0C6C58B}" destId="{BA0AADF8-7F1D-450F-95D7-0C02B9CE1D51}" srcOrd="1" destOrd="0" presId="urn:microsoft.com/office/officeart/2005/8/layout/orgChart1"/>
    <dgm:cxn modelId="{CA462F9C-04D7-40D8-B746-4BBFF09103DB}" type="presParOf" srcId="{8AA7EADB-A204-481A-B736-4B2A86BDCEC4}" destId="{E53D407B-98B5-4A92-87E3-05393ECEF5D2}" srcOrd="1" destOrd="0" presId="urn:microsoft.com/office/officeart/2005/8/layout/orgChart1"/>
    <dgm:cxn modelId="{58ECA97C-6258-43A0-83E3-5B8AF633EC18}" type="presParOf" srcId="{8AA7EADB-A204-481A-B736-4B2A86BDCEC4}" destId="{DE2C7A8F-32EA-4472-8F2F-5E46EF48CAEE}" srcOrd="2" destOrd="0" presId="urn:microsoft.com/office/officeart/2005/8/layout/orgChart1"/>
    <dgm:cxn modelId="{B468B25F-A2D1-442B-B7B0-6B498FA89791}" type="presParOf" srcId="{2DEF36ED-4575-432E-89A9-7B306B36E80F}" destId="{F9836450-8699-4B33-B3F5-971A613834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288B0C-E918-4037-AFC0-87F139A58E62}">
      <dsp:nvSpPr>
        <dsp:cNvPr id="0" name=""/>
        <dsp:cNvSpPr/>
      </dsp:nvSpPr>
      <dsp:spPr>
        <a:xfrm>
          <a:off x="4650581" y="1561279"/>
          <a:ext cx="1889014" cy="655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845"/>
              </a:lnTo>
              <a:lnTo>
                <a:pt x="1889014" y="327845"/>
              </a:lnTo>
              <a:lnTo>
                <a:pt x="1889014" y="65569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312BF-6B65-4138-99BA-B2B163671513}">
      <dsp:nvSpPr>
        <dsp:cNvPr id="0" name=""/>
        <dsp:cNvSpPr/>
      </dsp:nvSpPr>
      <dsp:spPr>
        <a:xfrm>
          <a:off x="2761566" y="1561279"/>
          <a:ext cx="1889014" cy="655691"/>
        </a:xfrm>
        <a:custGeom>
          <a:avLst/>
          <a:gdLst/>
          <a:ahLst/>
          <a:cxnLst/>
          <a:rect l="0" t="0" r="0" b="0"/>
          <a:pathLst>
            <a:path>
              <a:moveTo>
                <a:pt x="1889014" y="0"/>
              </a:moveTo>
              <a:lnTo>
                <a:pt x="1889014" y="327845"/>
              </a:lnTo>
              <a:lnTo>
                <a:pt x="0" y="327845"/>
              </a:lnTo>
              <a:lnTo>
                <a:pt x="0" y="65569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EBB25-44D2-4BE0-89B1-5EE33B47A494}">
      <dsp:nvSpPr>
        <dsp:cNvPr id="0" name=""/>
        <dsp:cNvSpPr/>
      </dsp:nvSpPr>
      <dsp:spPr>
        <a:xfrm>
          <a:off x="3089411" y="110"/>
          <a:ext cx="3122338" cy="1561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Flow Control</a:t>
          </a:r>
          <a:endParaRPr lang="th-TH" sz="5700" kern="1200" dirty="0"/>
        </a:p>
      </dsp:txBody>
      <dsp:txXfrm>
        <a:off x="3089411" y="110"/>
        <a:ext cx="3122338" cy="1561169"/>
      </dsp:txXfrm>
    </dsp:sp>
    <dsp:sp modelId="{B8AD8DC4-503D-46FE-A292-83AEAF761743}">
      <dsp:nvSpPr>
        <dsp:cNvPr id="0" name=""/>
        <dsp:cNvSpPr/>
      </dsp:nvSpPr>
      <dsp:spPr>
        <a:xfrm>
          <a:off x="1200397" y="2216970"/>
          <a:ext cx="3122338" cy="1561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Stop-and-Wait</a:t>
          </a:r>
          <a:endParaRPr lang="th-TH" sz="5700" kern="1200" dirty="0"/>
        </a:p>
      </dsp:txBody>
      <dsp:txXfrm>
        <a:off x="1200397" y="2216970"/>
        <a:ext cx="3122338" cy="1561169"/>
      </dsp:txXfrm>
    </dsp:sp>
    <dsp:sp modelId="{B7B5FB5E-1DC6-4427-9C38-673607346F1F}">
      <dsp:nvSpPr>
        <dsp:cNvPr id="0" name=""/>
        <dsp:cNvSpPr/>
      </dsp:nvSpPr>
      <dsp:spPr>
        <a:xfrm>
          <a:off x="4978426" y="2216970"/>
          <a:ext cx="3122338" cy="1561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Sliding Window</a:t>
          </a:r>
          <a:endParaRPr lang="th-TH" sz="5700" kern="1200" dirty="0"/>
        </a:p>
      </dsp:txBody>
      <dsp:txXfrm>
        <a:off x="4978426" y="2216970"/>
        <a:ext cx="3122338" cy="1561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09/08/60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481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80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0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0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6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0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74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234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97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1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5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30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6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14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9029764" cy="9763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168" y="1680465"/>
            <a:ext cx="608380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89212" y="1680465"/>
            <a:ext cx="283622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80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09/08/60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98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3138" y="2386013"/>
            <a:ext cx="9948862" cy="2686050"/>
          </a:xfrm>
        </p:spPr>
        <p:txBody>
          <a:bodyPr>
            <a:normAutofit/>
          </a:bodyPr>
          <a:lstStyle/>
          <a:p>
            <a:r>
              <a:rPr lang="th-TH" sz="4400" b="1" dirty="0" smtClean="0"/>
              <a:t>บทที่ </a:t>
            </a:r>
            <a:r>
              <a:rPr lang="en-US" sz="4400" b="1" dirty="0"/>
              <a:t>5</a:t>
            </a:r>
            <a:r>
              <a:rPr lang="en-US" sz="4400" b="1" smtClean="0"/>
              <a:t> </a:t>
            </a:r>
            <a:r>
              <a:rPr lang="en-US" sz="4400" b="1" dirty="0" smtClean="0"/>
              <a:t>: </a:t>
            </a:r>
            <a:r>
              <a:rPr lang="th-TH" sz="4400" b="1" dirty="0" smtClean="0"/>
              <a:t>การตรวจจับข้อผิดพลาด การควบคุมการไหลของข้อมูล และการควบคุมข้อผิดพลาด</a:t>
            </a:r>
            <a:r>
              <a:rPr lang="en-US" sz="4400" b="1" dirty="0"/>
              <a:t> </a:t>
            </a:r>
            <a:r>
              <a:rPr lang="en-US" sz="4400" b="1" dirty="0" smtClean="0"/>
              <a:t>Part1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th-TH" sz="4000" dirty="0" err="1" smtClean="0"/>
              <a:t>สธ</a:t>
            </a:r>
            <a:r>
              <a:rPr lang="en-US" sz="4000" dirty="0" smtClean="0"/>
              <a:t>313 </a:t>
            </a:r>
            <a:r>
              <a:rPr lang="th-TH" sz="4000" dirty="0"/>
              <a:t>การสื่อสารข้อมูลและเครือข่ายคอมพิวเตอร์ทางธุรกิจ</a:t>
            </a:r>
            <a:endParaRPr lang="th-TH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4539" y="5320304"/>
            <a:ext cx="8915399" cy="1266234"/>
          </a:xfrm>
        </p:spPr>
        <p:txBody>
          <a:bodyPr>
            <a:noAutofit/>
          </a:bodyPr>
          <a:lstStyle/>
          <a:p>
            <a:r>
              <a:rPr lang="th-TH" sz="3600" dirty="0"/>
              <a:t>อาจารย์อภิพงศ์  </a:t>
            </a:r>
            <a:r>
              <a:rPr lang="th-TH" sz="3600" dirty="0" err="1"/>
              <a:t>ปิง</a:t>
            </a:r>
            <a:r>
              <a:rPr lang="th-TH" sz="3600" dirty="0"/>
              <a:t>ยศ</a:t>
            </a:r>
          </a:p>
          <a:p>
            <a:r>
              <a:rPr lang="en-US" sz="3600" dirty="0"/>
              <a:t>apipong.ping@gmail.com</a:t>
            </a:r>
            <a:endParaRPr lang="th-TH" sz="3600" dirty="0"/>
          </a:p>
          <a:p>
            <a:endParaRPr lang="th-TH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211" y="128587"/>
            <a:ext cx="4736307" cy="3157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solidFill>
                  <a:schemeClr val="accent1"/>
                </a:solidFill>
              </a:rPr>
              <a:t>ตัวอย่างการตรวจสอบบิตภาวะคู่</a:t>
            </a:r>
            <a:endParaRPr lang="th-TH" sz="40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320414"/>
              </p:ext>
            </p:extLst>
          </p:nvPr>
        </p:nvGraphicFramePr>
        <p:xfrm>
          <a:off x="2157411" y="2133600"/>
          <a:ext cx="9744076" cy="3724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9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14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Original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Data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Sender Parity Bit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Transmitted Information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Receiver Calculated Parity Bit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Agree?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14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0100110</a:t>
                      </a:r>
                      <a:endParaRPr lang="th-TH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01001101</a:t>
                      </a:r>
                      <a:endParaRPr lang="th-TH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Yes</a:t>
                      </a:r>
                      <a:endParaRPr lang="th-TH" sz="2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14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0100110</a:t>
                      </a:r>
                      <a:endParaRPr lang="th-TH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01001</a:t>
                      </a:r>
                      <a:r>
                        <a:rPr lang="en-US" sz="2800" u="sng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800" dirty="0" smtClean="0"/>
                        <a:t>01</a:t>
                      </a:r>
                      <a:endParaRPr lang="th-TH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th-TH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</a:t>
                      </a:r>
                      <a:endParaRPr lang="th-TH" sz="2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3545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i="1" dirty="0" smtClean="0">
                <a:solidFill>
                  <a:schemeClr val="accent1"/>
                </a:solidFill>
              </a:rPr>
              <a:t>ข้อเสีย</a:t>
            </a:r>
            <a:r>
              <a:rPr lang="th-TH" sz="3600" b="0" i="1" dirty="0" smtClean="0">
                <a:solidFill>
                  <a:schemeClr val="accent1"/>
                </a:solidFill>
              </a:rPr>
              <a:t>คือหากมีข้อมูลหลายๆบิตมีการเปลี่ยนแปลงข้อมูลเป็นคู่ๆ             จะตรวจสอบข้อผิดพลาดไม่พบ</a:t>
            </a:r>
            <a:endParaRPr lang="th-TH" sz="3600" b="0" i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976600"/>
              </p:ext>
            </p:extLst>
          </p:nvPr>
        </p:nvGraphicFramePr>
        <p:xfrm>
          <a:off x="2074863" y="2062162"/>
          <a:ext cx="9744076" cy="3724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9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14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Original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Data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Sender Parity Bit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Transmitted Information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Receiver Calculated Parity Bit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Agree?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14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0100110</a:t>
                      </a:r>
                      <a:endParaRPr lang="th-TH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01001101</a:t>
                      </a:r>
                      <a:endParaRPr lang="th-TH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Yes</a:t>
                      </a:r>
                      <a:endParaRPr lang="th-TH" sz="2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14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0100110</a:t>
                      </a:r>
                      <a:endParaRPr lang="th-TH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0100</a:t>
                      </a:r>
                      <a:r>
                        <a:rPr lang="en-US" sz="2800" u="sng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r>
                        <a:rPr lang="en-US" sz="2800" dirty="0" smtClean="0"/>
                        <a:t>01</a:t>
                      </a:r>
                      <a:endParaRPr lang="th-TH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Yes</a:t>
                      </a:r>
                      <a:endParaRPr lang="th-TH" sz="2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04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วิธีการตรวจจับข้อผิดพลาด </a:t>
            </a:r>
            <a:r>
              <a:rPr lang="en-US" dirty="0" smtClean="0"/>
              <a:t>(Error Detection Methods)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/>
                </a:solidFill>
              </a:rPr>
              <a:t>: </a:t>
            </a:r>
            <a:r>
              <a:rPr lang="th-TH" sz="4000" dirty="0">
                <a:solidFill>
                  <a:schemeClr val="accent1"/>
                </a:solidFill>
              </a:rPr>
              <a:t>การหาผลรวม (</a:t>
            </a:r>
            <a:r>
              <a:rPr lang="en-US" sz="4000" dirty="0">
                <a:solidFill>
                  <a:schemeClr val="accent1"/>
                </a:solidFill>
              </a:rPr>
              <a:t>Checksum)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มีประสิทธิภาพสูงกว่าการใช้บิตตรวจสอบ แต่มีโอ</a:t>
            </a:r>
            <a:r>
              <a:rPr lang="th-TH" sz="3600" dirty="0" err="1" smtClean="0"/>
              <a:t>เวอร์เฮด</a:t>
            </a:r>
            <a:r>
              <a:rPr lang="th-TH" sz="3600" dirty="0" smtClean="0"/>
              <a:t>ที่มากกว่า</a:t>
            </a:r>
          </a:p>
          <a:p>
            <a:r>
              <a:rPr lang="th-TH" sz="3600" dirty="0" smtClean="0"/>
              <a:t>ฝั่งส่งจะคำนวณหาผลรวมข้อมูลและส่งไปพร้อมกับข้อมูล ฝั่งรับก็จะนำผลรวมไปตรวจสอบกับผลรวมของข้อมูลที่ได้รับเข้ามาว่าตรงกันหรือไม่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990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>
                <a:solidFill>
                  <a:schemeClr val="accent1"/>
                </a:solidFill>
              </a:rPr>
              <a:t>ตัวอย่างการหาผลรวม </a:t>
            </a:r>
            <a:r>
              <a:rPr lang="en-US" sz="4000" b="0" dirty="0" smtClean="0">
                <a:solidFill>
                  <a:schemeClr val="accent1"/>
                </a:solidFill>
              </a:rPr>
              <a:t>(Checksum) </a:t>
            </a:r>
            <a:r>
              <a:rPr lang="th-TH" sz="4000" b="0" dirty="0" smtClean="0">
                <a:solidFill>
                  <a:schemeClr val="accent1"/>
                </a:solidFill>
              </a:rPr>
              <a:t>โดยการแทนด้วยรหัส </a:t>
            </a:r>
            <a:r>
              <a:rPr lang="en-US" sz="4000" b="0" dirty="0" smtClean="0">
                <a:solidFill>
                  <a:schemeClr val="accent1"/>
                </a:solidFill>
              </a:rPr>
              <a:t>ASCII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164094"/>
              </p:ext>
            </p:extLst>
          </p:nvPr>
        </p:nvGraphicFramePr>
        <p:xfrm>
          <a:off x="1674813" y="2747961"/>
          <a:ext cx="10298115" cy="19669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4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4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4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42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42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42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8345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th-TH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th-TH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th-TH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th-TH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th-TH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th-TH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th-TH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th-TH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>
                          <a:solidFill>
                            <a:schemeClr val="tx1"/>
                          </a:solidFill>
                        </a:rPr>
                        <a:t>SUM</a:t>
                      </a:r>
                      <a:endParaRPr lang="th-TH" sz="32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45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4E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6F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6B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19DC1</a:t>
                      </a:r>
                      <a:endParaRPr lang="th-TH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4008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i="1" dirty="0" smtClean="0">
                <a:solidFill>
                  <a:schemeClr val="accent1"/>
                </a:solidFill>
              </a:rPr>
              <a:t>ข้อเสีย</a:t>
            </a:r>
            <a:r>
              <a:rPr lang="th-TH" sz="3600" b="0" i="1" dirty="0" smtClean="0">
                <a:solidFill>
                  <a:schemeClr val="accent1"/>
                </a:solidFill>
              </a:rPr>
              <a:t> คือ หากข้อมูลมีการเปลี่ยนแปลงหลายตัว แล้วบังเอิญมีผลรวมตรงกัน จะส่งผลให้ตรวจสอบไม่พบข้อผิดพลาด</a:t>
            </a:r>
            <a:endParaRPr lang="th-TH" sz="3600" b="0" i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27422"/>
              </p:ext>
            </p:extLst>
          </p:nvPr>
        </p:nvGraphicFramePr>
        <p:xfrm>
          <a:off x="1960561" y="2319335"/>
          <a:ext cx="3697288" cy="350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Value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0101</a:t>
                      </a:r>
                      <a:endParaRPr lang="th-TH" sz="2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th-TH" sz="2800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0110</a:t>
                      </a:r>
                      <a:endParaRPr lang="th-TH" sz="2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th-TH" sz="2800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0100</a:t>
                      </a:r>
                      <a:endParaRPr lang="th-TH" sz="2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th-TH" sz="2800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0001</a:t>
                      </a:r>
                      <a:endParaRPr lang="th-TH" sz="2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SUM</a:t>
                      </a:r>
                      <a:endParaRPr lang="th-TH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16</a:t>
                      </a:r>
                      <a:endParaRPr lang="th-TH" sz="28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807606"/>
              </p:ext>
            </p:extLst>
          </p:nvPr>
        </p:nvGraphicFramePr>
        <p:xfrm>
          <a:off x="7048768" y="2319335"/>
          <a:ext cx="3697288" cy="35099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48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Data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Value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</a:t>
                      </a:r>
                      <a:r>
                        <a:rPr lang="en-US" sz="2800" u="sng" dirty="0" smtClean="0"/>
                        <a:t>0</a:t>
                      </a:r>
                      <a:endParaRPr lang="th-TH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th-TH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011</a:t>
                      </a:r>
                      <a:r>
                        <a:rPr lang="en-US" sz="2800" u="sng" dirty="0" smtClean="0"/>
                        <a:t>1</a:t>
                      </a:r>
                      <a:endParaRPr lang="th-TH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th-TH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010</a:t>
                      </a:r>
                      <a:r>
                        <a:rPr lang="en-US" sz="2800" u="sng" dirty="0" smtClean="0"/>
                        <a:t>1</a:t>
                      </a:r>
                      <a:endParaRPr lang="th-TH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th-TH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000</a:t>
                      </a:r>
                      <a:r>
                        <a:rPr lang="en-US" sz="2800" u="sng" dirty="0" smtClean="0"/>
                        <a:t>0</a:t>
                      </a:r>
                      <a:endParaRPr lang="th-TH" sz="2800" u="sng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th-TH" sz="28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99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SUM</a:t>
                      </a:r>
                      <a:endParaRPr lang="th-TH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16</a:t>
                      </a:r>
                      <a:endParaRPr lang="th-TH" sz="28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8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วิธีการตรวจจับข้อผิดพลาด </a:t>
            </a:r>
            <a:r>
              <a:rPr lang="en-US" dirty="0"/>
              <a:t>(Error Detection Methods)</a:t>
            </a:r>
            <a:br>
              <a:rPr lang="en-US" dirty="0"/>
            </a:br>
            <a:r>
              <a:rPr lang="en-US" sz="4000" dirty="0">
                <a:solidFill>
                  <a:schemeClr val="accent1"/>
                </a:solidFill>
              </a:rPr>
              <a:t>: </a:t>
            </a:r>
            <a:r>
              <a:rPr lang="th-TH" sz="4000" dirty="0" smtClean="0">
                <a:solidFill>
                  <a:schemeClr val="accent1"/>
                </a:solidFill>
              </a:rPr>
              <a:t>การใช้วิธี </a:t>
            </a:r>
            <a:r>
              <a:rPr lang="en-US" sz="4000" dirty="0" smtClean="0">
                <a:solidFill>
                  <a:schemeClr val="accent1"/>
                </a:solidFill>
              </a:rPr>
              <a:t>CRC </a:t>
            </a:r>
            <a:r>
              <a:rPr lang="th-TH" sz="4000" dirty="0" smtClean="0">
                <a:solidFill>
                  <a:schemeClr val="accent1"/>
                </a:solidFill>
              </a:rPr>
              <a:t>(</a:t>
            </a:r>
            <a:r>
              <a:rPr lang="en-US" sz="4000" dirty="0" smtClean="0">
                <a:solidFill>
                  <a:schemeClr val="accent1"/>
                </a:solidFill>
              </a:rPr>
              <a:t>Cyclic Redundancy Checksum</a:t>
            </a:r>
            <a:r>
              <a:rPr lang="en-US" sz="4000" dirty="0">
                <a:solidFill>
                  <a:schemeClr val="accent1"/>
                </a:solidFill>
              </a:rPr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เป็นวิธีที่นิยมใช้งานบนเครือข่าย </a:t>
            </a:r>
            <a:r>
              <a:rPr lang="en-US" dirty="0" smtClean="0"/>
              <a:t>LAN</a:t>
            </a:r>
          </a:p>
          <a:p>
            <a:r>
              <a:rPr lang="th-TH" dirty="0" smtClean="0"/>
              <a:t>มีประสิทธิภาพสูงกว่า </a:t>
            </a:r>
            <a:r>
              <a:rPr lang="en-US" dirty="0" smtClean="0"/>
              <a:t>2 </a:t>
            </a:r>
            <a:r>
              <a:rPr lang="th-TH" dirty="0" smtClean="0"/>
              <a:t>วิธีแรก โดยเฉพาะ </a:t>
            </a:r>
            <a:r>
              <a:rPr lang="en-US" dirty="0" smtClean="0"/>
              <a:t>CRC-32 </a:t>
            </a:r>
            <a:r>
              <a:rPr lang="th-TH" dirty="0" smtClean="0"/>
              <a:t>บิต มีอัตราความแม่นยำในการตรวจจับข้อผิดพลาด</a:t>
            </a:r>
            <a:r>
              <a:rPr lang="th-TH" dirty="0" err="1" smtClean="0"/>
              <a:t>ได้มาก</a:t>
            </a:r>
            <a:r>
              <a:rPr lang="th-TH" dirty="0" smtClean="0"/>
              <a:t>ถึง </a:t>
            </a:r>
            <a:r>
              <a:rPr lang="en-US" dirty="0" smtClean="0"/>
              <a:t>99.99999998%</a:t>
            </a:r>
            <a:endParaRPr lang="th-TH" dirty="0" smtClean="0"/>
          </a:p>
          <a:p>
            <a:r>
              <a:rPr lang="th-TH" i="1" dirty="0" smtClean="0"/>
              <a:t>กระบวนการคำนวณ </a:t>
            </a:r>
            <a:r>
              <a:rPr lang="en-US" i="1" dirty="0" smtClean="0"/>
              <a:t>CRC </a:t>
            </a:r>
            <a:r>
              <a:rPr lang="th-TH" i="1" dirty="0" smtClean="0"/>
              <a:t>ค่อนข้างมีความซับซ้อน ดังนั้นจึงไม่ขอลงรายละเอียด</a:t>
            </a:r>
            <a:endParaRPr lang="th-TH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749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การควบคุมการไหลของข้อมูล </a:t>
            </a:r>
            <a:r>
              <a:rPr lang="en-US" dirty="0"/>
              <a:t>(Flow Control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สาเหตุที่ต้องมีการควบคุมการไหลของข้อมูลและการควบคุมข้อผิดพลาด คือ</a:t>
            </a:r>
          </a:p>
          <a:p>
            <a:r>
              <a:rPr lang="th-TH" dirty="0" smtClean="0"/>
              <a:t>กรณีที่ฝั่งส่งและรับสื่อสารบนความเร็วที่แตกต่างกัน</a:t>
            </a:r>
          </a:p>
          <a:p>
            <a:r>
              <a:rPr lang="th-TH" dirty="0" smtClean="0"/>
              <a:t>จะทำการโต้ตอบกันอย่างไร หากเฟรมข้อมูลเกิดเสียหาย หรือสูญเสีย</a:t>
            </a:r>
          </a:p>
          <a:p>
            <a:r>
              <a:rPr lang="th-TH" dirty="0" smtClean="0"/>
              <a:t>จะเกิดอะไรขึ้น หากฝั่งรับไม่รู้ว่ามีข้อมูลมาถึง</a:t>
            </a:r>
          </a:p>
          <a:p>
            <a:r>
              <a:rPr lang="th-TH" dirty="0" smtClean="0"/>
              <a:t>จะเกิดอะไรขึ้น ถ้าเฟรมข้อมูลฝั่งส่งเกิดความเสียหาย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2760662" y="5500688"/>
            <a:ext cx="85725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i="1" dirty="0" smtClean="0"/>
              <a:t>Note : </a:t>
            </a:r>
            <a:r>
              <a:rPr lang="th-TH" sz="3200" i="1" dirty="0" smtClean="0"/>
              <a:t>อุปกรณ์ฝั่งรับจะมีการจองหน่วยความจำที่เรียกว่า </a:t>
            </a:r>
            <a:r>
              <a:rPr lang="en-US" sz="3200" i="1" dirty="0" smtClean="0"/>
              <a:t>Buffer</a:t>
            </a:r>
            <a:r>
              <a:rPr lang="th-TH" sz="3200" i="1" dirty="0" smtClean="0"/>
              <a:t> เอาไว้สำหรับจัดเก็บข้อมูลที่หลั่งไหลเข้ามาจนกระทั่งประมวลผลเสร็จ</a:t>
            </a:r>
            <a:r>
              <a:rPr lang="en-US" sz="3200" i="1" dirty="0" smtClean="0"/>
              <a:t> </a:t>
            </a:r>
            <a:endParaRPr lang="th-TH" sz="3200" i="1" dirty="0"/>
          </a:p>
        </p:txBody>
      </p:sp>
    </p:spTree>
    <p:extLst>
      <p:ext uri="{BB962C8B-B14F-4D97-AF65-F5344CB8AC3E}">
        <p14:creationId xmlns:p14="http://schemas.microsoft.com/office/powerpoint/2010/main" val="29186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การควบคุมการไหลของข้อมูล </a:t>
            </a:r>
            <a:r>
              <a:rPr lang="en-US" dirty="0"/>
              <a:t>(Flow Control</a:t>
            </a:r>
            <a:r>
              <a:rPr lang="en-US" dirty="0" smtClean="0"/>
              <a:t>) [2]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307245"/>
              </p:ext>
            </p:extLst>
          </p:nvPr>
        </p:nvGraphicFramePr>
        <p:xfrm>
          <a:off x="2203450" y="1905000"/>
          <a:ext cx="9301162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3186113" y="5900738"/>
            <a:ext cx="331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 one frame at a time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7496175" y="5900738"/>
            <a:ext cx="361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 several frames at a time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344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การควบคุมการไหลของข้อมูล </a:t>
            </a:r>
            <a:r>
              <a:rPr lang="en-US" dirty="0"/>
              <a:t>(Flow Control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accent1"/>
                </a:solidFill>
              </a:rPr>
              <a:t>: Stop-and-Wait Flow Control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เป็นวิธีการพื้นฐาน ฝั่งส่งจะส่งข้อมูลให้หนึ่งเฟรมแล้วรอฝั่งรับตอบกลับมาจึงจะส่งข้อมูลในเฟรมถัดไป</a:t>
            </a:r>
          </a:p>
          <a:p>
            <a:r>
              <a:rPr lang="th-TH" sz="3600" dirty="0" smtClean="0"/>
              <a:t>ข้อเสียคือความล่าช้า โดยเฉพาะหากระยะทางระหว่างฝั่งส่งและฝั่งรับอยู่ไกลกัน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517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solidFill>
                  <a:schemeClr val="accent1"/>
                </a:solidFill>
              </a:rPr>
              <a:t>การทำงานของ </a:t>
            </a:r>
            <a:r>
              <a:rPr lang="en-US" sz="4000" dirty="0" smtClean="0">
                <a:solidFill>
                  <a:schemeClr val="accent1"/>
                </a:solidFill>
              </a:rPr>
              <a:t>Stop-and-Wait</a:t>
            </a:r>
            <a:r>
              <a:rPr lang="th-TH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Flow Control</a:t>
            </a:r>
            <a:endParaRPr lang="th-TH" sz="40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19</a:t>
            </a:fld>
            <a:endParaRPr lang="th-TH" dirty="0"/>
          </a:p>
        </p:txBody>
      </p:sp>
      <p:pic>
        <p:nvPicPr>
          <p:cNvPr id="1026" name="Picture 2" descr="http://image.slidesharecdn.com/module15-130302233912-phpapp02/95/module15-sliding-windows-protocol-and-error-control-24-638.jpg?cb=136226769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7"/>
          <a:stretch/>
        </p:blipFill>
        <p:spPr bwMode="auto">
          <a:xfrm>
            <a:off x="3101958" y="1443036"/>
            <a:ext cx="7853040" cy="541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46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425" y="1760600"/>
            <a:ext cx="9247187" cy="4829175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เกี่ยวกับชั้นสื่อสาร</a:t>
            </a:r>
            <a:r>
              <a:rPr lang="th-TH" sz="3600" dirty="0" err="1" smtClean="0"/>
              <a:t>ดาต้าลิงก์</a:t>
            </a:r>
            <a:endParaRPr lang="en-US" sz="3600" dirty="0" smtClean="0"/>
          </a:p>
          <a:p>
            <a:r>
              <a:rPr lang="th-TH" sz="3600" dirty="0" smtClean="0"/>
              <a:t>ชนิดของข้อผิดพลาด </a:t>
            </a:r>
            <a:r>
              <a:rPr lang="en-US" sz="3600" dirty="0" smtClean="0"/>
              <a:t>(Types of Errors)</a:t>
            </a:r>
          </a:p>
          <a:p>
            <a:r>
              <a:rPr lang="th-TH" sz="3600" dirty="0" smtClean="0"/>
              <a:t>วิธีการตรวจจับข้อผิดพลาด </a:t>
            </a:r>
            <a:r>
              <a:rPr lang="en-US" sz="3600" dirty="0" smtClean="0"/>
              <a:t>(Error Detection Methods)</a:t>
            </a:r>
          </a:p>
          <a:p>
            <a:r>
              <a:rPr lang="th-TH" sz="3600" dirty="0" smtClean="0"/>
              <a:t>การควบคุมการไหลของข้อมูล </a:t>
            </a:r>
            <a:r>
              <a:rPr lang="en-US" sz="3600" dirty="0" smtClean="0"/>
              <a:t>(Flow Control)</a:t>
            </a:r>
            <a:endParaRPr lang="en-US" sz="3200" dirty="0" smtClean="0"/>
          </a:p>
          <a:p>
            <a:endParaRPr lang="th-TH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71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การควบคุมการไหลของข้อมูล </a:t>
            </a:r>
            <a:r>
              <a:rPr lang="en-US" dirty="0"/>
              <a:t>(Flow Control)</a:t>
            </a:r>
            <a:br>
              <a:rPr lang="en-US" dirty="0"/>
            </a:br>
            <a:r>
              <a:rPr lang="en-US" sz="4000" dirty="0">
                <a:solidFill>
                  <a:schemeClr val="accent1"/>
                </a:solidFill>
              </a:rPr>
              <a:t>: </a:t>
            </a:r>
            <a:r>
              <a:rPr lang="en-US" sz="4000" dirty="0" smtClean="0">
                <a:solidFill>
                  <a:schemeClr val="accent1"/>
                </a:solidFill>
              </a:rPr>
              <a:t>Sliding-Window </a:t>
            </a:r>
            <a:r>
              <a:rPr lang="en-US" sz="4000" dirty="0">
                <a:solidFill>
                  <a:schemeClr val="accent1"/>
                </a:solidFill>
              </a:rPr>
              <a:t>Flow Control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วิธีการนี้ฝั่งส่งสามารถส่งเฟรมข้อมูลได้หลายๆเฟรมก่อนที่จะได้รับการตอบกลับ </a:t>
            </a:r>
          </a:p>
          <a:p>
            <a:r>
              <a:rPr lang="th-TH" sz="3600" dirty="0" smtClean="0"/>
              <a:t>การตอบกลับในหนึ่งครั้งจากฝั่งรับ จะหมายถึงการได้รับเฟรมมาแล้วหลายเฟรม</a:t>
            </a:r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740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1488" y="147337"/>
            <a:ext cx="8911687" cy="1280890"/>
          </a:xfrm>
        </p:spPr>
        <p:txBody>
          <a:bodyPr>
            <a:normAutofit/>
          </a:bodyPr>
          <a:lstStyle/>
          <a:p>
            <a:r>
              <a:rPr lang="th-TH" sz="3600" b="0" dirty="0" smtClean="0">
                <a:solidFill>
                  <a:schemeClr val="accent1"/>
                </a:solidFill>
              </a:rPr>
              <a:t>ตัวอย่างโปรโตคอล </a:t>
            </a:r>
            <a:r>
              <a:rPr lang="en-US" sz="3600" b="0" dirty="0" smtClean="0">
                <a:solidFill>
                  <a:schemeClr val="accent1"/>
                </a:solidFill>
              </a:rPr>
              <a:t>Sliding-Window</a:t>
            </a:r>
            <a:endParaRPr lang="th-TH" sz="36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21</a:t>
            </a:fld>
            <a:endParaRPr lang="th-TH" dirty="0"/>
          </a:p>
        </p:txBody>
      </p:sp>
      <p:pic>
        <p:nvPicPr>
          <p:cNvPr id="4098" name="Picture 2" descr="https://users.cs.jmu.edu/bernstdh/web/common/lectures/images/flow-control_sliding-window.gif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7"/>
          <a:stretch/>
        </p:blipFill>
        <p:spPr bwMode="auto">
          <a:xfrm>
            <a:off x="3158121" y="787782"/>
            <a:ext cx="6371642" cy="600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86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เกี่ยวกับชั้นสื่อสาร</a:t>
            </a:r>
            <a:r>
              <a:rPr lang="th-TH" dirty="0" err="1"/>
              <a:t>ดาต้า</a:t>
            </a:r>
            <a:r>
              <a:rPr lang="th-TH" dirty="0" err="1" smtClean="0"/>
              <a:t>ลิงก์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หน้าที่รับผิดชอบของชั้นสื่อสาร</a:t>
            </a:r>
            <a:r>
              <a:rPr lang="th-TH" dirty="0" err="1" smtClean="0"/>
              <a:t>ดาต้าลิงก์</a:t>
            </a:r>
            <a:r>
              <a:rPr lang="th-TH" dirty="0" smtClean="0"/>
              <a:t> ประกอบไปด้วย</a:t>
            </a:r>
          </a:p>
          <a:p>
            <a:r>
              <a:rPr lang="th-TH" dirty="0" smtClean="0"/>
              <a:t>การกำหนดเฟรมข้อมูล </a:t>
            </a:r>
            <a:r>
              <a:rPr lang="en-US" dirty="0" smtClean="0"/>
              <a:t>(Framing)</a:t>
            </a:r>
          </a:p>
          <a:p>
            <a:r>
              <a:rPr lang="th-TH" dirty="0" smtClean="0"/>
              <a:t>การกำหนดตำแหน่งที่อยู่ </a:t>
            </a:r>
            <a:r>
              <a:rPr lang="en-US" dirty="0" smtClean="0"/>
              <a:t>(Addressing)</a:t>
            </a:r>
          </a:p>
          <a:p>
            <a:r>
              <a:rPr lang="th-TH" dirty="0" smtClean="0"/>
              <a:t>การควบคุมการไหลของข้อมูล </a:t>
            </a:r>
            <a:r>
              <a:rPr lang="en-US" dirty="0" smtClean="0"/>
              <a:t>(Flow Control)</a:t>
            </a:r>
          </a:p>
          <a:p>
            <a:r>
              <a:rPr lang="th-TH" dirty="0" smtClean="0"/>
              <a:t>การควบคุมข้อผิดพลาด </a:t>
            </a:r>
            <a:r>
              <a:rPr lang="en-US" dirty="0" smtClean="0"/>
              <a:t>(Error Control)</a:t>
            </a:r>
          </a:p>
          <a:p>
            <a:r>
              <a:rPr lang="th-TH" dirty="0" smtClean="0"/>
              <a:t>การควบคุมการเข้าถึงสื่อกลาง </a:t>
            </a:r>
            <a:r>
              <a:rPr lang="en-US" dirty="0" smtClean="0"/>
              <a:t>(Media Access Control)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7464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ชนิดของข้อผิดพลาด </a:t>
            </a:r>
            <a:r>
              <a:rPr lang="en-US" dirty="0"/>
              <a:t>(Types of Errors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ในบทที่ผ่านๆมา ได้กล่าวถึงสัญญาณรบกวนที่เกิดขึ้นระหว่างการสื่อสาร รวมถึงการป้องกันด้วยการเลือกสื่อกลางที่มีคุณภาพ และอุปกรณ์ที่ช่วยลดสัญญาณรบกวน </a:t>
            </a:r>
            <a:r>
              <a:rPr lang="th-TH" i="1" dirty="0" smtClean="0"/>
              <a:t>แต่ไม่ได้หมายความว่าจะไม่เกิดข้อผิดพลาดขึ้น</a:t>
            </a:r>
          </a:p>
          <a:p>
            <a:r>
              <a:rPr lang="th-TH" dirty="0" smtClean="0"/>
              <a:t>ข้อผิดพลาดแบ่งออกเป็น </a:t>
            </a:r>
            <a:r>
              <a:rPr lang="en-US" dirty="0" smtClean="0"/>
              <a:t>2 </a:t>
            </a:r>
            <a:r>
              <a:rPr lang="th-TH" dirty="0" smtClean="0"/>
              <a:t>ชนิดคือ</a:t>
            </a:r>
          </a:p>
          <a:p>
            <a:pPr lvl="1"/>
            <a:r>
              <a:rPr lang="th-TH" b="1" dirty="0" smtClean="0"/>
              <a:t>ข้อผิดพลาดแบบบิตเดียว </a:t>
            </a:r>
            <a:r>
              <a:rPr lang="en-US" b="1" dirty="0" smtClean="0"/>
              <a:t>(Single-Bit Error)</a:t>
            </a:r>
          </a:p>
          <a:p>
            <a:pPr lvl="1"/>
            <a:r>
              <a:rPr lang="th-TH" b="1" dirty="0" smtClean="0"/>
              <a:t>ข้อผิดพลาดแบบหลายบิต </a:t>
            </a:r>
            <a:r>
              <a:rPr lang="en-US" b="1" dirty="0" smtClean="0"/>
              <a:t>(Burst Error)</a:t>
            </a:r>
            <a:endParaRPr lang="th-T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817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Single-Bit Error</a:t>
            </a:r>
            <a:endParaRPr lang="th-TH" sz="40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599" y="2338336"/>
            <a:ext cx="9438008" cy="1947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14588" y="4972050"/>
            <a:ext cx="8029575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/>
              <a:t>Note : </a:t>
            </a:r>
            <a:r>
              <a:rPr lang="th-TH" i="1" dirty="0" smtClean="0"/>
              <a:t>ข้อผิดพลาดแบบ </a:t>
            </a:r>
            <a:r>
              <a:rPr lang="en-US" i="1" dirty="0" smtClean="0"/>
              <a:t>Single-Bit </a:t>
            </a:r>
            <a:r>
              <a:rPr lang="th-TH" i="1" dirty="0" smtClean="0"/>
              <a:t>จะเกิดขึ้นได้บ่อยกว่าแบบ </a:t>
            </a:r>
            <a:r>
              <a:rPr lang="en-US" i="1" dirty="0" smtClean="0"/>
              <a:t>Burst Error </a:t>
            </a:r>
            <a:r>
              <a:rPr lang="th-TH" i="1" dirty="0" smtClean="0"/>
              <a:t>และข้อผิดพลาดแบบ </a:t>
            </a:r>
            <a:r>
              <a:rPr lang="en-US" i="1" dirty="0" smtClean="0"/>
              <a:t>Burst Error </a:t>
            </a:r>
            <a:r>
              <a:rPr lang="th-TH" i="1" dirty="0" smtClean="0"/>
              <a:t>จะตรวจจับได้ยากกว่าแบบ </a:t>
            </a:r>
            <a:r>
              <a:rPr lang="en-US" i="1" dirty="0" smtClean="0"/>
              <a:t>Single-Bit </a:t>
            </a:r>
            <a:r>
              <a:rPr lang="th-TH" i="1" dirty="0" smtClean="0"/>
              <a:t>การเลือกสื่อกลางที่มีประสิทธิภาพดี จะช่วยลดอัตราความผิดพลาดลงได้</a:t>
            </a:r>
            <a:r>
              <a:rPr lang="en-US" i="1" dirty="0" smtClean="0"/>
              <a:t> </a:t>
            </a:r>
            <a:endParaRPr lang="th-TH" i="1" dirty="0"/>
          </a:p>
        </p:txBody>
      </p:sp>
    </p:spTree>
    <p:extLst>
      <p:ext uri="{BB962C8B-B14F-4D97-AF65-F5344CB8AC3E}">
        <p14:creationId xmlns:p14="http://schemas.microsoft.com/office/powerpoint/2010/main" val="209741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Burst Error</a:t>
            </a:r>
            <a:endParaRPr lang="th-TH" sz="40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202" y="1764302"/>
            <a:ext cx="9397716" cy="453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89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วิธีการตรวจจับข้อผิดพลาด </a:t>
            </a:r>
            <a:r>
              <a:rPr lang="en-US" dirty="0"/>
              <a:t>(Error Detection Methods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ชั้น</a:t>
            </a:r>
            <a:r>
              <a:rPr lang="th-TH" dirty="0" err="1" smtClean="0"/>
              <a:t>ดาต้าลิงก์</a:t>
            </a:r>
            <a:r>
              <a:rPr lang="th-TH" dirty="0" smtClean="0"/>
              <a:t>และ</a:t>
            </a:r>
            <a:r>
              <a:rPr lang="th-TH" dirty="0" err="1" smtClean="0"/>
              <a:t>ชั้นท</a:t>
            </a:r>
            <a:r>
              <a:rPr lang="th-TH" dirty="0" smtClean="0"/>
              <a:t>รานสปอร์ตจะมีกระบวนการในการตรวจจับและแก้ไขข้อผิดพลาด </a:t>
            </a:r>
            <a:r>
              <a:rPr lang="en-US" dirty="0" smtClean="0"/>
              <a:t>(Error Detection and Correction)</a:t>
            </a:r>
            <a:endParaRPr lang="th-TH" dirty="0" smtClean="0"/>
          </a:p>
          <a:p>
            <a:r>
              <a:rPr lang="th-TH" dirty="0" smtClean="0"/>
              <a:t>การตรวจจับและแก้ไขข้อผิดพลาดในชั้น</a:t>
            </a:r>
            <a:r>
              <a:rPr lang="th-TH" dirty="0" err="1" smtClean="0"/>
              <a:t>ดาต้าลิงก์กับท</a:t>
            </a:r>
            <a:r>
              <a:rPr lang="th-TH" dirty="0" smtClean="0"/>
              <a:t>ราน</a:t>
            </a:r>
            <a:r>
              <a:rPr lang="th-TH" dirty="0" err="1" smtClean="0"/>
              <a:t>สปอร์ต</a:t>
            </a:r>
            <a:r>
              <a:rPr lang="th-TH" dirty="0" smtClean="0"/>
              <a:t> จะแตกต่างกันที่ข้อมูลใน</a:t>
            </a:r>
            <a:r>
              <a:rPr lang="th-TH" dirty="0" err="1" smtClean="0"/>
              <a:t>ชั้นท</a:t>
            </a:r>
            <a:r>
              <a:rPr lang="th-TH" dirty="0" smtClean="0"/>
              <a:t>รานสปอร์ตจะรับส่งกันแบบ </a:t>
            </a:r>
            <a:r>
              <a:rPr lang="en-US" dirty="0" smtClean="0"/>
              <a:t>Host-to-Host </a:t>
            </a:r>
            <a:r>
              <a:rPr lang="th-TH" dirty="0" smtClean="0"/>
              <a:t>ซึ่งแต่ละ</a:t>
            </a:r>
            <a:r>
              <a:rPr lang="th-TH" dirty="0" err="1" smtClean="0"/>
              <a:t>โฮสต์</a:t>
            </a:r>
            <a:r>
              <a:rPr lang="th-TH" dirty="0" smtClean="0"/>
              <a:t>อยู่ไกลกัน แต่ชั้น</a:t>
            </a:r>
            <a:r>
              <a:rPr lang="th-TH" dirty="0" err="1" smtClean="0"/>
              <a:t>ดาต้าลิงก์</a:t>
            </a:r>
            <a:r>
              <a:rPr lang="th-TH" dirty="0" smtClean="0"/>
              <a:t>จะเป็นลักษณะ </a:t>
            </a:r>
            <a:r>
              <a:rPr lang="en-US" dirty="0" smtClean="0"/>
              <a:t>Hop-to-Hop </a:t>
            </a:r>
            <a:r>
              <a:rPr lang="th-TH" dirty="0" smtClean="0"/>
              <a:t>ซึ่งอยู่บน</a:t>
            </a:r>
            <a:r>
              <a:rPr lang="th-TH" dirty="0" err="1" smtClean="0"/>
              <a:t>ลิงก์</a:t>
            </a:r>
            <a:r>
              <a:rPr lang="th-TH" dirty="0" smtClean="0"/>
              <a:t>เดียวกัน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1649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วิธีการตรวจจับข้อผิดพลาด </a:t>
            </a:r>
            <a:r>
              <a:rPr lang="en-US" dirty="0"/>
              <a:t>(Error Detection Methods</a:t>
            </a:r>
            <a:r>
              <a:rPr lang="en-US" dirty="0" smtClean="0"/>
              <a:t>)</a:t>
            </a:r>
            <a:r>
              <a:rPr lang="th-TH" dirty="0" smtClean="0"/>
              <a:t>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การตรวจจับข้อผิดพลาดมี </a:t>
            </a:r>
            <a:r>
              <a:rPr lang="en-US" sz="3600" dirty="0" smtClean="0"/>
              <a:t>3 </a:t>
            </a:r>
            <a:r>
              <a:rPr lang="th-TH" sz="3600" dirty="0" smtClean="0"/>
              <a:t>วิธี คือ</a:t>
            </a:r>
          </a:p>
          <a:p>
            <a:pPr lvl="1"/>
            <a:r>
              <a:rPr lang="th-TH" sz="3200" b="1" dirty="0" smtClean="0"/>
              <a:t>การใช้บิตตรวจสอบ </a:t>
            </a:r>
            <a:r>
              <a:rPr lang="en-US" sz="3200" b="1" dirty="0" smtClean="0"/>
              <a:t>(Parity Check)</a:t>
            </a:r>
          </a:p>
          <a:p>
            <a:pPr lvl="1"/>
            <a:r>
              <a:rPr lang="th-TH" sz="3200" b="1" dirty="0" smtClean="0"/>
              <a:t>การหาผลรวม </a:t>
            </a:r>
            <a:r>
              <a:rPr lang="en-US" sz="3200" b="1" dirty="0" smtClean="0"/>
              <a:t>(Checksum)</a:t>
            </a:r>
          </a:p>
          <a:p>
            <a:pPr lvl="1"/>
            <a:r>
              <a:rPr lang="th-TH" sz="3200" b="1" dirty="0" smtClean="0"/>
              <a:t>การใช้วิธี </a:t>
            </a:r>
            <a:r>
              <a:rPr lang="en-US" sz="3200" b="1" dirty="0" smtClean="0"/>
              <a:t>CRC (Cyclic Redundancy Checksum)</a:t>
            </a:r>
            <a:endParaRPr lang="th-TH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3362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วิธีการตรวจจับข้อผิดพลาด </a:t>
            </a:r>
            <a:r>
              <a:rPr lang="en-US" dirty="0"/>
              <a:t>(Error Detection Methods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/>
                </a:solidFill>
              </a:rPr>
              <a:t>: </a:t>
            </a:r>
            <a:r>
              <a:rPr lang="th-TH" sz="4000" dirty="0" smtClean="0">
                <a:solidFill>
                  <a:schemeClr val="accent1"/>
                </a:solidFill>
              </a:rPr>
              <a:t>การใช้บิตตรวจสอบ</a:t>
            </a:r>
            <a:endParaRPr lang="th-TH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เป็นวิธีที่ง่ายและเก่าแก่ ใช้บิตพา</a:t>
            </a:r>
            <a:r>
              <a:rPr lang="th-TH" dirty="0" err="1" smtClean="0"/>
              <a:t>ริตี้</a:t>
            </a:r>
            <a:r>
              <a:rPr lang="th-TH" dirty="0" smtClean="0"/>
              <a:t>ซึ่งประกอบไปด้วยบิต </a:t>
            </a:r>
            <a:r>
              <a:rPr lang="en-US" dirty="0" smtClean="0"/>
              <a:t>0 </a:t>
            </a:r>
            <a:r>
              <a:rPr lang="th-TH" dirty="0" smtClean="0"/>
              <a:t>หรือ </a:t>
            </a:r>
            <a:r>
              <a:rPr lang="en-US" dirty="0" smtClean="0"/>
              <a:t>1 </a:t>
            </a:r>
            <a:r>
              <a:rPr lang="th-TH" dirty="0" smtClean="0"/>
              <a:t>ปะท้ายเพิ่มเข้ามาเพื่อใช้ตรวจสอบ</a:t>
            </a:r>
          </a:p>
          <a:p>
            <a:r>
              <a:rPr lang="th-TH" dirty="0" smtClean="0"/>
              <a:t>มีอยู่ </a:t>
            </a:r>
            <a:r>
              <a:rPr lang="en-US" dirty="0" smtClean="0"/>
              <a:t>2 </a:t>
            </a:r>
            <a:r>
              <a:rPr lang="th-TH" dirty="0" smtClean="0"/>
              <a:t>วิธีคือ การตรวจสอบบิตภาวะคู่ </a:t>
            </a:r>
            <a:r>
              <a:rPr lang="en-US" dirty="0" smtClean="0"/>
              <a:t>(Even Parity) </a:t>
            </a:r>
            <a:r>
              <a:rPr lang="th-TH" dirty="0" smtClean="0"/>
              <a:t>และการตรวจสอบบิตภาวะคี่ </a:t>
            </a:r>
            <a:r>
              <a:rPr lang="en-US" dirty="0" smtClean="0"/>
              <a:t>(Odd Parity)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9485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SarabunPS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906</Words>
  <Application>Microsoft Office PowerPoint</Application>
  <PresentationFormat>Widescreen</PresentationFormat>
  <Paragraphs>159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Cordia New</vt:lpstr>
      <vt:lpstr>TH SarabunPSK</vt:lpstr>
      <vt:lpstr>Wingdings 3</vt:lpstr>
      <vt:lpstr>Wisp</vt:lpstr>
      <vt:lpstr>บทที่ 5 : การตรวจจับข้อผิดพลาด การควบคุมการไหลของข้อมูล และการควบคุมข้อผิดพลาด Part1 สธ313 การสื่อสารข้อมูลและเครือข่ายคอมพิวเตอร์ทางธุรกิจ</vt:lpstr>
      <vt:lpstr>Outline</vt:lpstr>
      <vt:lpstr>เกี่ยวกับชั้นสื่อสารดาต้าลิงก์</vt:lpstr>
      <vt:lpstr>ชนิดของข้อผิดพลาด (Types of Errors)</vt:lpstr>
      <vt:lpstr>Single-Bit Error</vt:lpstr>
      <vt:lpstr>Burst Error</vt:lpstr>
      <vt:lpstr>วิธีการตรวจจับข้อผิดพลาด (Error Detection Methods)</vt:lpstr>
      <vt:lpstr>วิธีการตรวจจับข้อผิดพลาด (Error Detection Methods) [2]</vt:lpstr>
      <vt:lpstr>วิธีการตรวจจับข้อผิดพลาด (Error Detection Methods) : การใช้บิตตรวจสอบ</vt:lpstr>
      <vt:lpstr>ตัวอย่างการตรวจสอบบิตภาวะคู่</vt:lpstr>
      <vt:lpstr>ข้อเสียคือหากมีข้อมูลหลายๆบิตมีการเปลี่ยนแปลงข้อมูลเป็นคู่ๆ             จะตรวจสอบข้อผิดพลาดไม่พบ</vt:lpstr>
      <vt:lpstr>วิธีการตรวจจับข้อผิดพลาด (Error Detection Methods) : การหาผลรวม (Checksum) </vt:lpstr>
      <vt:lpstr>ตัวอย่างการหาผลรวม (Checksum) โดยการแทนด้วยรหัส ASCII</vt:lpstr>
      <vt:lpstr>ข้อเสีย คือ หากข้อมูลมีการเปลี่ยนแปลงหลายตัว แล้วบังเอิญมีผลรวมตรงกัน จะส่งผลให้ตรวจสอบไม่พบข้อผิดพลาด</vt:lpstr>
      <vt:lpstr>วิธีการตรวจจับข้อผิดพลาด (Error Detection Methods) : การใช้วิธี CRC (Cyclic Redundancy Checksum)</vt:lpstr>
      <vt:lpstr>การควบคุมการไหลของข้อมูล (Flow Control)</vt:lpstr>
      <vt:lpstr>การควบคุมการไหลของข้อมูล (Flow Control) [2]</vt:lpstr>
      <vt:lpstr>การควบคุมการไหลของข้อมูล (Flow Control) : Stop-and-Wait Flow Control</vt:lpstr>
      <vt:lpstr>การทำงานของ Stop-and-Wait Flow Control</vt:lpstr>
      <vt:lpstr>การควบคุมการไหลของข้อมูล (Flow Control) : Sliding-Window Flow Control</vt:lpstr>
      <vt:lpstr>ตัวอย่างโปรโตคอล Sliding-Window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494</cp:revision>
  <dcterms:created xsi:type="dcterms:W3CDTF">2015-08-08T14:30:10Z</dcterms:created>
  <dcterms:modified xsi:type="dcterms:W3CDTF">2017-08-09T16:39:36Z</dcterms:modified>
</cp:coreProperties>
</file>