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CF7"/>
    <a:srgbClr val="00B0F0"/>
    <a:srgbClr val="0A1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0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16/07/61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48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80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0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0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74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23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97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5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3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6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14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9029764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168" y="1680465"/>
            <a:ext cx="608380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89212" y="1680465"/>
            <a:ext cx="283622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80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16/07/61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98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3138" y="2386013"/>
            <a:ext cx="9948862" cy="2686050"/>
          </a:xfrm>
        </p:spPr>
        <p:txBody>
          <a:bodyPr>
            <a:normAutofit fontScale="90000"/>
          </a:bodyPr>
          <a:lstStyle/>
          <a:p>
            <a:r>
              <a:rPr lang="th-TH" sz="4400" b="1" dirty="0" smtClean="0"/>
              <a:t>บทที่ </a:t>
            </a:r>
            <a:r>
              <a:rPr lang="en-US" sz="4400" b="1" dirty="0"/>
              <a:t>3</a:t>
            </a:r>
            <a:r>
              <a:rPr lang="en-US" sz="4400" b="1" dirty="0" smtClean="0"/>
              <a:t> : </a:t>
            </a:r>
            <a:r>
              <a:rPr lang="th-TH" sz="4400" b="1" dirty="0" smtClean="0"/>
              <a:t>รูปแบบการเชื่อมต่อเครือข่ายและส่วนประกอบ                           ของเครือข่ายท้องถิ่น</a:t>
            </a:r>
            <a:r>
              <a:rPr lang="en-US" sz="4400" b="1" dirty="0" smtClean="0"/>
              <a:t> (Topologies and LAN Components) Part1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th-TH" sz="4000" dirty="0" err="1" smtClean="0"/>
              <a:t>สธ</a:t>
            </a:r>
            <a:r>
              <a:rPr lang="en-US" sz="4000" dirty="0" smtClean="0"/>
              <a:t>313 </a:t>
            </a:r>
            <a:r>
              <a:rPr lang="th-TH" sz="4000" dirty="0"/>
              <a:t>การสื่อสารข้อมูลและเครือข่ายคอมพิวเตอร์ทางธุรกิจ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539" y="5320304"/>
            <a:ext cx="8915399" cy="1266234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1" y="128587"/>
            <a:ext cx="4736307" cy="3157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565" y="147337"/>
            <a:ext cx="8911687" cy="1280890"/>
          </a:xfrm>
        </p:spPr>
        <p:txBody>
          <a:bodyPr>
            <a:normAutofit/>
          </a:bodyPr>
          <a:lstStyle/>
          <a:p>
            <a:r>
              <a:rPr lang="th-TH" sz="4000" b="0" dirty="0">
                <a:solidFill>
                  <a:schemeClr val="accent1"/>
                </a:solidFill>
              </a:rPr>
              <a:t>โท</a:t>
            </a:r>
            <a:r>
              <a:rPr lang="th-TH" sz="4000" b="0" dirty="0" err="1">
                <a:solidFill>
                  <a:schemeClr val="accent1"/>
                </a:solidFill>
              </a:rPr>
              <a:t>โพโล</a:t>
            </a:r>
            <a:r>
              <a:rPr lang="th-TH" sz="4000" b="0" dirty="0">
                <a:solidFill>
                  <a:schemeClr val="accent1"/>
                </a:solidFill>
              </a:rPr>
              <a:t>ยีแบบดาว (</a:t>
            </a:r>
            <a:r>
              <a:rPr lang="en-US" sz="4000" b="0" dirty="0">
                <a:solidFill>
                  <a:schemeClr val="accent1"/>
                </a:solidFill>
              </a:rPr>
              <a:t>Star Topology)</a:t>
            </a:r>
            <a:endParaRPr lang="th-TH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695" y="1152907"/>
            <a:ext cx="10704053" cy="570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Image result for switching hu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497" y="-48006"/>
            <a:ext cx="3994503" cy="249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69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ภาพจำลองเส้นทางภายในของ </a:t>
            </a:r>
            <a:r>
              <a:rPr lang="en-US" dirty="0" smtClean="0"/>
              <a:t>Switching Hub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  <p:pic>
        <p:nvPicPr>
          <p:cNvPr id="2050" name="Picture 2" descr="Image result for switching hub architectu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1264554"/>
            <a:ext cx="7591104" cy="5593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16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ยีแบบดาว (</a:t>
            </a:r>
            <a:r>
              <a:rPr lang="en-US" sz="4000" dirty="0">
                <a:solidFill>
                  <a:schemeClr val="accent1"/>
                </a:solidFill>
              </a:rPr>
              <a:t>Star Topology</a:t>
            </a:r>
            <a:r>
              <a:rPr lang="en-US" sz="4000" dirty="0" smtClean="0">
                <a:solidFill>
                  <a:schemeClr val="accent1"/>
                </a:solidFill>
              </a:rPr>
              <a:t>)</a:t>
            </a:r>
            <a:r>
              <a:rPr lang="th-TH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[2]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269088"/>
              </p:ext>
            </p:extLst>
          </p:nvPr>
        </p:nvGraphicFramePr>
        <p:xfrm>
          <a:off x="-3" y="2019296"/>
          <a:ext cx="12192002" cy="4838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5929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/>
                          </a:solidFill>
                        </a:rPr>
                        <a:t>ข้อดี</a:t>
                      </a:r>
                      <a:endParaRPr lang="th-TH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/>
                          </a:solidFill>
                        </a:rPr>
                        <a:t>ข้อเสีย</a:t>
                      </a:r>
                      <a:endParaRPr lang="th-TH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9874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มีความคงทนสูง</a:t>
                      </a:r>
                      <a:r>
                        <a:rPr lang="th-TH" sz="3200" baseline="0" dirty="0" smtClean="0"/>
                        <a:t> หากเคเบิลเส้นใดชำรุด จะส่งผลกระทบกับ</a:t>
                      </a:r>
                      <a:r>
                        <a:rPr lang="th-TH" sz="3200" baseline="0" dirty="0" err="1" smtClean="0"/>
                        <a:t>โหนด</a:t>
                      </a:r>
                      <a:r>
                        <a:rPr lang="th-TH" sz="3200" baseline="0" dirty="0" smtClean="0"/>
                        <a:t>นั้นเท่านั้น </a:t>
                      </a:r>
                      <a:r>
                        <a:rPr lang="th-TH" sz="3200" baseline="0" dirty="0" err="1" smtClean="0"/>
                        <a:t>โหนด</a:t>
                      </a:r>
                      <a:r>
                        <a:rPr lang="th-TH" sz="3200" baseline="0" dirty="0" smtClean="0"/>
                        <a:t>อื่นๆยังใช้งานได้ตามปกติ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สิ้นเปลืองสายเคเบิล เพราะต้องใช้จำนวนสายเท่ากับเครื่องที่เชื่อมต่อ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9874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การดูแลรักษามีความสะดวก</a:t>
                      </a:r>
                      <a:r>
                        <a:rPr lang="th-TH" sz="3200" baseline="0" dirty="0" smtClean="0"/>
                        <a:t> เพราะมีจุดศูนย์กลางควบคุมอยู่ที่</a:t>
                      </a:r>
                      <a:r>
                        <a:rPr lang="th-TH" sz="3200" baseline="0" dirty="0" err="1" smtClean="0"/>
                        <a:t>ฮับ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กรณีต้องการเพิ่มโหนด</a:t>
                      </a:r>
                      <a:r>
                        <a:rPr lang="th-TH" sz="3200" baseline="0" dirty="0" smtClean="0"/>
                        <a:t> ฮับจะต้องมีพอร์ตว่างให้</a:t>
                      </a:r>
                      <a:r>
                        <a:rPr lang="th-TH" sz="3200" baseline="0" dirty="0" smtClean="0"/>
                        <a:t>เชื่อมต่อ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3026">
                <a:tc>
                  <a:txBody>
                    <a:bodyPr/>
                    <a:lstStyle/>
                    <a:p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i="1" dirty="0" smtClean="0"/>
                        <a:t>หาก</a:t>
                      </a:r>
                      <a:r>
                        <a:rPr lang="th-TH" sz="3200" i="1" dirty="0" err="1" smtClean="0"/>
                        <a:t>ฮับ</a:t>
                      </a:r>
                      <a:r>
                        <a:rPr lang="th-TH" sz="3200" i="1" dirty="0" smtClean="0"/>
                        <a:t>ชำรุด คอมพิวเตอร์ที่เชื่อมต่อเข้า</a:t>
                      </a:r>
                      <a:r>
                        <a:rPr lang="th-TH" sz="3200" i="1" dirty="0" err="1" smtClean="0"/>
                        <a:t>กับฮับ</a:t>
                      </a:r>
                      <a:r>
                        <a:rPr lang="th-TH" sz="3200" i="1" dirty="0" smtClean="0"/>
                        <a:t>จะใช้งานไม่ได้ทั้งหมด</a:t>
                      </a:r>
                      <a:endParaRPr lang="th-TH" sz="32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43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</a:t>
            </a:r>
            <a:r>
              <a:rPr lang="th-TH" sz="4000" dirty="0" smtClean="0">
                <a:solidFill>
                  <a:schemeClr val="accent1"/>
                </a:solidFill>
              </a:rPr>
              <a:t>แบบวงแหวน (</a:t>
            </a:r>
            <a:r>
              <a:rPr lang="en-US" sz="4000" dirty="0" smtClean="0">
                <a:solidFill>
                  <a:schemeClr val="accent1"/>
                </a:solidFill>
              </a:rPr>
              <a:t>Ring Topology)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โหนด</a:t>
            </a:r>
            <a:r>
              <a:rPr lang="th-TH" dirty="0" smtClean="0"/>
              <a:t>ต่างๆจะมีการเชื่อมต่อกันด้วยสายสัญญาณจาก</a:t>
            </a:r>
            <a:r>
              <a:rPr lang="th-TH" dirty="0" err="1" smtClean="0"/>
              <a:t>โหนด</a:t>
            </a:r>
            <a:r>
              <a:rPr lang="th-TH" dirty="0" smtClean="0"/>
              <a:t>หนึ่งไปยังอีก</a:t>
            </a:r>
            <a:r>
              <a:rPr lang="th-TH" dirty="0" err="1" smtClean="0"/>
              <a:t>โหนด</a:t>
            </a:r>
            <a:r>
              <a:rPr lang="th-TH" dirty="0" smtClean="0"/>
              <a:t>หนึ่งต่อกันไปเรื่อยๆ จนกระทั่ง</a:t>
            </a:r>
            <a:r>
              <a:rPr lang="th-TH" dirty="0" err="1" smtClean="0"/>
              <a:t>โหนด</a:t>
            </a:r>
            <a:r>
              <a:rPr lang="th-TH" dirty="0" smtClean="0"/>
              <a:t>แรกและ</a:t>
            </a:r>
            <a:r>
              <a:rPr lang="th-TH" dirty="0" err="1" smtClean="0"/>
              <a:t>โหนด</a:t>
            </a:r>
            <a:r>
              <a:rPr lang="th-TH" dirty="0" smtClean="0"/>
              <a:t>สุดท้ายได้เชื่อมโยงถึงกัน จึงเกิดเป็นลูปวงกลมหรือวงแหวนขึ้น </a:t>
            </a:r>
          </a:p>
          <a:p>
            <a:r>
              <a:rPr lang="th-TH" dirty="0" smtClean="0"/>
              <a:t>การส่งสัญญาณจะส่งในทิศทางเดียวกัน หาก</a:t>
            </a:r>
            <a:r>
              <a:rPr lang="th-TH" dirty="0" err="1" smtClean="0"/>
              <a:t>โหนด</a:t>
            </a:r>
            <a:r>
              <a:rPr lang="th-TH" dirty="0" smtClean="0"/>
              <a:t>ใดได้รับสัญญาณก็จะส่งไปยัง</a:t>
            </a:r>
            <a:r>
              <a:rPr lang="th-TH" dirty="0" err="1" smtClean="0"/>
              <a:t>โหนด</a:t>
            </a:r>
            <a:r>
              <a:rPr lang="th-TH" dirty="0" smtClean="0"/>
              <a:t>ถัดไปเรื่อยๆ เมื่อส่งข้อมูลถึงปลายทางแล้ว </a:t>
            </a:r>
            <a:r>
              <a:rPr lang="th-TH" dirty="0" err="1" smtClean="0"/>
              <a:t>โหนด</a:t>
            </a:r>
            <a:r>
              <a:rPr lang="th-TH" dirty="0" smtClean="0"/>
              <a:t>ปลายทางก็จะคัดลอกข้อมูลเก็บไว้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368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>
                <a:solidFill>
                  <a:schemeClr val="accent1"/>
                </a:solidFill>
              </a:rPr>
              <a:t>โท</a:t>
            </a:r>
            <a:r>
              <a:rPr lang="th-TH" sz="3600" b="0" dirty="0" err="1">
                <a:solidFill>
                  <a:schemeClr val="accent1"/>
                </a:solidFill>
              </a:rPr>
              <a:t>โพโล</a:t>
            </a:r>
            <a:r>
              <a:rPr lang="th-TH" sz="3600" b="0" dirty="0">
                <a:solidFill>
                  <a:schemeClr val="accent1"/>
                </a:solidFill>
              </a:rPr>
              <a:t>ยีแบบวงแหวน (</a:t>
            </a:r>
            <a:r>
              <a:rPr lang="en-US" sz="3600" b="0" dirty="0">
                <a:solidFill>
                  <a:schemeClr val="accent1"/>
                </a:solidFill>
              </a:rPr>
              <a:t>Ring Topology)</a:t>
            </a:r>
            <a:endParaRPr lang="th-TH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1415"/>
            <a:ext cx="12195098" cy="439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rc 8"/>
          <p:cNvSpPr/>
          <p:nvPr/>
        </p:nvSpPr>
        <p:spPr>
          <a:xfrm>
            <a:off x="1422400" y="2773680"/>
            <a:ext cx="3578225" cy="1630028"/>
          </a:xfrm>
          <a:prstGeom prst="arc">
            <a:avLst>
              <a:gd name="adj1" fmla="val 10168690"/>
              <a:gd name="adj2" fmla="val 19558964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632960" y="2891473"/>
            <a:ext cx="2937828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7945172" y="3893346"/>
            <a:ext cx="2732987" cy="1412927"/>
          </a:xfrm>
          <a:prstGeom prst="arc">
            <a:avLst>
              <a:gd name="adj1" fmla="val 21212438"/>
              <a:gd name="adj2" fmla="val 9579225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Arc 12"/>
          <p:cNvSpPr/>
          <p:nvPr/>
        </p:nvSpPr>
        <p:spPr>
          <a:xfrm>
            <a:off x="6969737" y="2605088"/>
            <a:ext cx="3708423" cy="2101040"/>
          </a:xfrm>
          <a:prstGeom prst="arc">
            <a:avLst>
              <a:gd name="adj1" fmla="val 13596074"/>
              <a:gd name="adj2" fmla="val 21559519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829384" y="5005388"/>
            <a:ext cx="2577256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1422398" y="3886200"/>
            <a:ext cx="3406985" cy="1412927"/>
          </a:xfrm>
          <a:prstGeom prst="arc">
            <a:avLst>
              <a:gd name="adj1" fmla="val 1404536"/>
              <a:gd name="adj2" fmla="val 1155912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964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ยีแบบวงแหวน (</a:t>
            </a:r>
            <a:r>
              <a:rPr lang="en-US" sz="4000" dirty="0">
                <a:solidFill>
                  <a:schemeClr val="accent1"/>
                </a:solidFill>
              </a:rPr>
              <a:t>Ring Topology</a:t>
            </a:r>
            <a:r>
              <a:rPr lang="en-US" sz="4000" dirty="0" smtClean="0">
                <a:solidFill>
                  <a:schemeClr val="accent1"/>
                </a:solidFill>
              </a:rPr>
              <a:t>)</a:t>
            </a:r>
            <a:r>
              <a:rPr lang="th-TH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[2]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018500"/>
              </p:ext>
            </p:extLst>
          </p:nvPr>
        </p:nvGraphicFramePr>
        <p:xfrm>
          <a:off x="-3" y="2133600"/>
          <a:ext cx="12192002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5515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chemeClr val="bg1"/>
                          </a:solidFill>
                        </a:rPr>
                        <a:t>ข้อดี</a:t>
                      </a:r>
                      <a:endParaRPr lang="th-TH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chemeClr val="bg1"/>
                          </a:solidFill>
                        </a:rPr>
                        <a:t>ข้อเสีย</a:t>
                      </a:r>
                      <a:endParaRPr lang="th-TH" sz="3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628"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แต่ละ</a:t>
                      </a:r>
                      <a:r>
                        <a:rPr lang="th-TH" sz="3600" dirty="0" err="1" smtClean="0"/>
                        <a:t>โหนด</a:t>
                      </a:r>
                      <a:r>
                        <a:rPr lang="th-TH" sz="3600" dirty="0" smtClean="0"/>
                        <a:t>ในวงแหวนมีโอกาสส่งข้อมูลได้เท่าเทียมกัน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หาก</a:t>
                      </a:r>
                      <a:r>
                        <a:rPr lang="th-TH" sz="3600" dirty="0" err="1" smtClean="0"/>
                        <a:t>ลิงก์</a:t>
                      </a:r>
                      <a:r>
                        <a:rPr lang="th-TH" sz="3600" dirty="0" smtClean="0"/>
                        <a:t>ในวงแหวนชำรุดที่จุดใดจุดหนึ่ง จะส่งผลกระทบต่อระบบทั้งหมด</a:t>
                      </a:r>
                      <a:endParaRPr lang="th-T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9628"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ประหยัดสายสัญญาณ โดยใช้สายสัญญาณเท่ากับจำนวน</a:t>
                      </a:r>
                      <a:r>
                        <a:rPr lang="th-TH" sz="3600" dirty="0" err="1" smtClean="0"/>
                        <a:t>โหนด</a:t>
                      </a:r>
                      <a:r>
                        <a:rPr lang="th-TH" sz="3600" dirty="0" smtClean="0"/>
                        <a:t>ที่เชื่อมต่อ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ตรวจสอบได้ยาก</a:t>
                      </a:r>
                      <a:r>
                        <a:rPr lang="th-TH" sz="3600" baseline="0" dirty="0" smtClean="0"/>
                        <a:t> ในกรณีที่มี</a:t>
                      </a:r>
                      <a:r>
                        <a:rPr lang="th-TH" sz="3600" baseline="0" dirty="0" err="1" smtClean="0"/>
                        <a:t>โหนด</a:t>
                      </a:r>
                      <a:r>
                        <a:rPr lang="th-TH" sz="3600" baseline="0" dirty="0" smtClean="0"/>
                        <a:t>ใด</a:t>
                      </a:r>
                      <a:r>
                        <a:rPr lang="th-TH" sz="3600" baseline="0" dirty="0" err="1" smtClean="0"/>
                        <a:t>โหนด</a:t>
                      </a:r>
                      <a:r>
                        <a:rPr lang="th-TH" sz="3600" baseline="0" dirty="0" smtClean="0"/>
                        <a:t>หนึ่งขัดข้อง เนื่องจากต้องตรวจสอบทีละจุด</a:t>
                      </a:r>
                      <a:endParaRPr lang="th-T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9628">
                <a:tc>
                  <a:txBody>
                    <a:bodyPr/>
                    <a:lstStyle/>
                    <a:p>
                      <a:r>
                        <a:rPr lang="th-TH" sz="3600" dirty="0" smtClean="0"/>
                        <a:t>ง่ายต่อการติดตั้ง และการเพิ่ม</a:t>
                      </a:r>
                      <a:r>
                        <a:rPr lang="en-US" sz="3600" dirty="0" smtClean="0"/>
                        <a:t>-</a:t>
                      </a:r>
                      <a:r>
                        <a:rPr lang="th-TH" sz="3600" dirty="0" smtClean="0"/>
                        <a:t>ลบจำนวน</a:t>
                      </a:r>
                      <a:r>
                        <a:rPr lang="th-TH" sz="3600" dirty="0" err="1" smtClean="0"/>
                        <a:t>โหนด</a:t>
                      </a:r>
                      <a:endParaRPr lang="th-TH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8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</a:t>
            </a:r>
            <a:r>
              <a:rPr lang="th-TH" sz="4000" dirty="0" smtClean="0">
                <a:solidFill>
                  <a:schemeClr val="accent1"/>
                </a:solidFill>
              </a:rPr>
              <a:t>แบบ</a:t>
            </a:r>
            <a:r>
              <a:rPr lang="th-TH" sz="4000" dirty="0" err="1" smtClean="0">
                <a:solidFill>
                  <a:schemeClr val="accent1"/>
                </a:solidFill>
              </a:rPr>
              <a:t>เมช</a:t>
            </a:r>
            <a:r>
              <a:rPr lang="th-TH" sz="4000" dirty="0" smtClean="0">
                <a:solidFill>
                  <a:schemeClr val="accent1"/>
                </a:solidFill>
              </a:rPr>
              <a:t> (</a:t>
            </a:r>
            <a:r>
              <a:rPr lang="en-US" sz="4000" dirty="0" smtClean="0">
                <a:solidFill>
                  <a:schemeClr val="accent1"/>
                </a:solidFill>
              </a:rPr>
              <a:t>Mesh </a:t>
            </a:r>
            <a:r>
              <a:rPr lang="en-US" sz="4000" dirty="0">
                <a:solidFill>
                  <a:schemeClr val="accent1"/>
                </a:solidFill>
              </a:rPr>
              <a:t>Topology)</a:t>
            </a:r>
            <a:endParaRPr lang="th-TH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h-TH" dirty="0" smtClean="0"/>
                  <a:t>เป็นการเชื่อมต่อแบบจุดต่อจุดอย่างแท้จริง แต่ละโหนดจะมีลิงก์สื่อสารระหว่างกันเป็นของ</a:t>
                </a:r>
                <a:r>
                  <a:rPr lang="th-TH" dirty="0" smtClean="0"/>
                  <a:t>ตนเอง</a:t>
                </a:r>
                <a:r>
                  <a:rPr lang="en-US" dirty="0" smtClean="0"/>
                  <a:t> </a:t>
                </a:r>
              </a:p>
              <a:p>
                <a:r>
                  <a:rPr lang="th-TH" dirty="0" smtClean="0"/>
                  <a:t>สำหรับจำนวนสายสัญญาณที่จะต้องใช้ทั้งหมดในโทโพโลยีแบบฟูลเมช (</a:t>
                </a:r>
                <a:r>
                  <a:rPr lang="en-US" dirty="0" smtClean="0"/>
                  <a:t>Full Mesh</a:t>
                </a:r>
                <a:r>
                  <a:rPr lang="th-TH" dirty="0" smtClean="0"/>
                  <a:t>) </a:t>
                </a:r>
                <a:r>
                  <a:rPr lang="th-TH" dirty="0" smtClean="0"/>
                  <a:t>สามารถคำนวณได้จากสมการ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𝑜𝑛𝑛𝑒𝑐𝑡𝑖𝑜𝑛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th-TH" dirty="0" smtClean="0"/>
                  <a:t>โดยที่ </a:t>
                </a:r>
                <a:r>
                  <a:rPr lang="en-US" dirty="0" smtClean="0"/>
                  <a:t>N </a:t>
                </a:r>
                <a:r>
                  <a:rPr lang="th-TH" dirty="0" smtClean="0"/>
                  <a:t>คือจำนวนของ</a:t>
                </a:r>
                <a:r>
                  <a:rPr lang="th-TH" dirty="0" err="1" smtClean="0"/>
                  <a:t>โหนด</a:t>
                </a:r>
                <a:r>
                  <a:rPr lang="th-TH" dirty="0" smtClean="0"/>
                  <a:t>ในเครือข่าย</a:t>
                </a:r>
                <a:endParaRPr lang="th-TH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42" t="-2097" b="-2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996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>
                <a:solidFill>
                  <a:schemeClr val="accent1"/>
                </a:solidFill>
              </a:rPr>
              <a:t>โท</a:t>
            </a:r>
            <a:r>
              <a:rPr lang="th-TH" sz="4000" b="0" dirty="0" err="1">
                <a:solidFill>
                  <a:schemeClr val="accent1"/>
                </a:solidFill>
              </a:rPr>
              <a:t>โพโล</a:t>
            </a:r>
            <a:r>
              <a:rPr lang="th-TH" sz="4000" b="0" dirty="0">
                <a:solidFill>
                  <a:schemeClr val="accent1"/>
                </a:solidFill>
              </a:rPr>
              <a:t>ยีแบบ</a:t>
            </a:r>
            <a:r>
              <a:rPr lang="th-TH" sz="4000" b="0" dirty="0" err="1">
                <a:solidFill>
                  <a:schemeClr val="accent1"/>
                </a:solidFill>
              </a:rPr>
              <a:t>เมช</a:t>
            </a:r>
            <a:r>
              <a:rPr lang="th-TH" sz="4000" b="0" dirty="0">
                <a:solidFill>
                  <a:schemeClr val="accent1"/>
                </a:solidFill>
              </a:rPr>
              <a:t> (</a:t>
            </a:r>
            <a:r>
              <a:rPr lang="en-US" sz="4000" b="0" dirty="0">
                <a:solidFill>
                  <a:schemeClr val="accent1"/>
                </a:solidFill>
              </a:rPr>
              <a:t>Mesh Topology)</a:t>
            </a:r>
            <a:endParaRPr lang="th-TH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5" y="1366520"/>
            <a:ext cx="7394918" cy="549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56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ยีแบบ</a:t>
            </a:r>
            <a:r>
              <a:rPr lang="th-TH" sz="4000" dirty="0" err="1">
                <a:solidFill>
                  <a:schemeClr val="accent1"/>
                </a:solidFill>
              </a:rPr>
              <a:t>เมช</a:t>
            </a:r>
            <a:r>
              <a:rPr lang="th-TH" sz="4000" dirty="0">
                <a:solidFill>
                  <a:schemeClr val="accent1"/>
                </a:solidFill>
              </a:rPr>
              <a:t> (</a:t>
            </a:r>
            <a:r>
              <a:rPr lang="en-US" sz="4000" dirty="0">
                <a:solidFill>
                  <a:schemeClr val="accent1"/>
                </a:solidFill>
              </a:rPr>
              <a:t>Mesh Topology</a:t>
            </a:r>
            <a:r>
              <a:rPr lang="en-US" sz="4000" dirty="0" smtClean="0">
                <a:solidFill>
                  <a:schemeClr val="accent1"/>
                </a:solidFill>
              </a:rPr>
              <a:t>)</a:t>
            </a:r>
            <a:r>
              <a:rPr lang="th-TH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[2]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944423"/>
              </p:ext>
            </p:extLst>
          </p:nvPr>
        </p:nvGraphicFramePr>
        <p:xfrm>
          <a:off x="-3" y="2133600"/>
          <a:ext cx="12192002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2938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/>
                          </a:solidFill>
                        </a:rPr>
                        <a:t>ข้อดี</a:t>
                      </a:r>
                      <a:endParaRPr lang="th-TH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/>
                          </a:solidFill>
                        </a:rPr>
                        <a:t>ข้อเสีย</a:t>
                      </a:r>
                      <a:endParaRPr lang="th-TH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470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เนื่องจากเป็นการเชื่อมต่อโดยตรงระหว่าง</a:t>
                      </a:r>
                      <a:r>
                        <a:rPr lang="th-TH" sz="3200" dirty="0" err="1" smtClean="0"/>
                        <a:t>โหนด</a:t>
                      </a:r>
                      <a:r>
                        <a:rPr lang="th-TH" sz="3200" baseline="0" dirty="0" smtClean="0"/>
                        <a:t> ดังนั้นจึงใช้</a:t>
                      </a:r>
                      <a:r>
                        <a:rPr lang="th-TH" sz="3200" baseline="0" dirty="0" err="1" smtClean="0"/>
                        <a:t>แบนด์วิดธ์</a:t>
                      </a:r>
                      <a:r>
                        <a:rPr lang="th-TH" sz="3200" baseline="0" dirty="0" smtClean="0"/>
                        <a:t>ได้เต็มที่ ไม่มี</a:t>
                      </a:r>
                      <a:r>
                        <a:rPr lang="th-TH" sz="3200" baseline="0" dirty="0" err="1" smtClean="0"/>
                        <a:t>โหนด</a:t>
                      </a:r>
                      <a:r>
                        <a:rPr lang="th-TH" sz="3200" baseline="0" dirty="0" smtClean="0"/>
                        <a:t>ใดมาแชร์การใช้งาน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เป็นรูปแบบที่สิ้นเปลืองสายสื่อสารมากที่สุด ส่งผลให้สิ้นเปลืองค่าใช้จ่ายเป็นจำนวนมาก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439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มีความปลอดภัยและเป็นส่วนตัวในข้อมูลที่สื่อสารระหว่าง</a:t>
                      </a:r>
                      <a:r>
                        <a:rPr lang="th-TH" sz="3200" dirty="0" err="1" smtClean="0"/>
                        <a:t>โหนด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สิ้นเปลืองอินเตอร์</a:t>
                      </a:r>
                      <a:r>
                        <a:rPr lang="th-TH" sz="3200" smtClean="0"/>
                        <a:t>เฟซของอุปกรณ์เครือข่ายอย่าง</a:t>
                      </a:r>
                      <a:r>
                        <a:rPr lang="th-TH" sz="3200" dirty="0" smtClean="0"/>
                        <a:t>มาก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553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ระบบมีความคงทนต่อความผิดพลาด </a:t>
                      </a:r>
                      <a:r>
                        <a:rPr lang="en-US" sz="3200" dirty="0" smtClean="0"/>
                        <a:t>(Fault-Tolerant) </a:t>
                      </a:r>
                      <a:r>
                        <a:rPr lang="th-TH" sz="3200" dirty="0" smtClean="0"/>
                        <a:t>เพราะหากมี</a:t>
                      </a:r>
                      <a:r>
                        <a:rPr lang="th-TH" sz="3200" dirty="0" err="1" smtClean="0"/>
                        <a:t>ลิงก์</a:t>
                      </a:r>
                      <a:r>
                        <a:rPr lang="th-TH" sz="3200" dirty="0" smtClean="0"/>
                        <a:t>ใดเสียหาย</a:t>
                      </a:r>
                      <a:r>
                        <a:rPr lang="th-TH" sz="3200" baseline="0" dirty="0" smtClean="0"/>
                        <a:t> จะสามารถเลี่ยงไปใช้</a:t>
                      </a:r>
                      <a:r>
                        <a:rPr lang="th-TH" sz="3200" baseline="0" dirty="0" err="1" smtClean="0"/>
                        <a:t>ลิงก์</a:t>
                      </a:r>
                      <a:r>
                        <a:rPr lang="th-TH" sz="3200" baseline="0" dirty="0" smtClean="0"/>
                        <a:t>อื่นได้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92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เครือข่ายที่มีหลายโทโพโลยีมาเชื่อมต่อร่วมกัน                เรียกว่า “ไฮบริดโทโพโลยี” </a:t>
            </a:r>
            <a:r>
              <a:rPr lang="en-US" dirty="0" smtClean="0"/>
              <a:t>(Hybrid Topology)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19</a:t>
            </a:fld>
            <a:endParaRPr lang="th-TH" dirty="0"/>
          </a:p>
        </p:txBody>
      </p:sp>
      <p:pic>
        <p:nvPicPr>
          <p:cNvPr id="1026" name="Picture 2" descr="http://3.bp.blogspot.com/-vM1EzTiR2wU/UFvouMU56bI/AAAAAAAAAE4/18kQf4MnsII/s400/Hybrid-Topolog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1905000"/>
            <a:ext cx="6673849" cy="475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2486025" y="5143500"/>
            <a:ext cx="1098550" cy="9286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Ring</a:t>
            </a:r>
            <a:endParaRPr lang="th-TH" dirty="0"/>
          </a:p>
        </p:txBody>
      </p:sp>
      <p:sp>
        <p:nvSpPr>
          <p:cNvPr id="9" name="Oval 8"/>
          <p:cNvSpPr/>
          <p:nvPr/>
        </p:nvSpPr>
        <p:spPr>
          <a:xfrm>
            <a:off x="2486025" y="3059906"/>
            <a:ext cx="1098550" cy="9286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</a:t>
            </a:r>
            <a:endParaRPr lang="th-TH" dirty="0"/>
          </a:p>
        </p:txBody>
      </p:sp>
      <p:sp>
        <p:nvSpPr>
          <p:cNvPr id="10" name="Oval 9"/>
          <p:cNvSpPr/>
          <p:nvPr/>
        </p:nvSpPr>
        <p:spPr>
          <a:xfrm>
            <a:off x="6372224" y="2257202"/>
            <a:ext cx="1098550" cy="9286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</a:t>
            </a:r>
            <a:endParaRPr lang="th-TH" dirty="0"/>
          </a:p>
        </p:txBody>
      </p:sp>
      <p:sp>
        <p:nvSpPr>
          <p:cNvPr id="11" name="Oval 10"/>
          <p:cNvSpPr/>
          <p:nvPr/>
        </p:nvSpPr>
        <p:spPr>
          <a:xfrm>
            <a:off x="10151524" y="2552477"/>
            <a:ext cx="1098550" cy="9286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</a:t>
            </a:r>
            <a:endParaRPr lang="th-TH" dirty="0"/>
          </a:p>
        </p:txBody>
      </p:sp>
      <p:sp>
        <p:nvSpPr>
          <p:cNvPr id="12" name="Oval 11"/>
          <p:cNvSpPr/>
          <p:nvPr/>
        </p:nvSpPr>
        <p:spPr>
          <a:xfrm>
            <a:off x="9996488" y="5607844"/>
            <a:ext cx="1098550" cy="9286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451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425" y="1500188"/>
            <a:ext cx="9247187" cy="5243512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การเชื่อมต่อเครือข่าย </a:t>
            </a:r>
            <a:r>
              <a:rPr lang="en-US" sz="3600" b="1" dirty="0" smtClean="0"/>
              <a:t>(Line Configuration)</a:t>
            </a:r>
          </a:p>
          <a:p>
            <a:r>
              <a:rPr lang="th-TH" sz="3600" b="1" dirty="0" smtClean="0"/>
              <a:t>รูปแบบการเชื่อมต่อเครือข่าย </a:t>
            </a:r>
            <a:r>
              <a:rPr lang="en-US" sz="3600" b="1" dirty="0" smtClean="0"/>
              <a:t>(Topologies)</a:t>
            </a:r>
          </a:p>
          <a:p>
            <a:endParaRPr lang="th-TH" sz="3600" b="1" dirty="0" smtClean="0"/>
          </a:p>
          <a:p>
            <a:endParaRPr lang="en-US" sz="3600" b="1" dirty="0"/>
          </a:p>
          <a:p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  <p:pic>
        <p:nvPicPr>
          <p:cNvPr id="3074" name="Picture 2" descr="Image result for network top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800" y="2886074"/>
            <a:ext cx="706120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network top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56008"/>
            <a:ext cx="4978400" cy="210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การเชื่อมต่อเครือข่าย </a:t>
            </a:r>
            <a:r>
              <a:rPr lang="en-US" dirty="0"/>
              <a:t>(Line Configuration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หมายถึงความสัมพันธ์ระหว่างอุปกรณ์สื่อสารที่สื่อสารไปตามแนวเส้นทาง หรือที่เรียกว่า “</a:t>
            </a:r>
            <a:r>
              <a:rPr lang="th-TH" dirty="0" err="1" smtClean="0"/>
              <a:t>ลิงก์</a:t>
            </a:r>
            <a:r>
              <a:rPr lang="th-TH" dirty="0" smtClean="0"/>
              <a:t>” </a:t>
            </a:r>
            <a:r>
              <a:rPr lang="en-US" dirty="0" smtClean="0"/>
              <a:t>(Link)</a:t>
            </a:r>
            <a:endParaRPr lang="th-TH" dirty="0" smtClean="0"/>
          </a:p>
          <a:p>
            <a:r>
              <a:rPr lang="th-TH" dirty="0" err="1" smtClean="0"/>
              <a:t>ลิงก์</a:t>
            </a:r>
            <a:r>
              <a:rPr lang="th-TH" dirty="0" smtClean="0"/>
              <a:t>หมายถึงเส้นทางการสื่อสารเพื่อถ่ายโอนข้อมูลจากอุปกรณ์หนึ่งไปยังอุปกรณ์หนึ่ง</a:t>
            </a:r>
          </a:p>
          <a:p>
            <a:r>
              <a:rPr lang="th-TH" dirty="0" smtClean="0"/>
              <a:t>มี </a:t>
            </a:r>
            <a:r>
              <a:rPr lang="en-US" dirty="0" smtClean="0"/>
              <a:t>2 </a:t>
            </a:r>
            <a:r>
              <a:rPr lang="th-TH" dirty="0" smtClean="0"/>
              <a:t>รูปแบบ คือ</a:t>
            </a:r>
          </a:p>
          <a:p>
            <a:pPr lvl="1"/>
            <a:r>
              <a:rPr lang="en-US" b="1" dirty="0" smtClean="0"/>
              <a:t>1) </a:t>
            </a:r>
            <a:r>
              <a:rPr lang="th-TH" b="1" dirty="0" smtClean="0"/>
              <a:t>การเชื่อมต่อแบบจุดต่อจุด </a:t>
            </a:r>
            <a:r>
              <a:rPr lang="en-US" b="1" dirty="0" smtClean="0"/>
              <a:t>(Point-to-Point)</a:t>
            </a:r>
          </a:p>
          <a:p>
            <a:pPr lvl="1"/>
            <a:r>
              <a:rPr lang="en-US" b="1" dirty="0" smtClean="0"/>
              <a:t>2) </a:t>
            </a:r>
            <a:r>
              <a:rPr lang="th-TH" b="1" dirty="0" smtClean="0"/>
              <a:t>การเชื่อมต่อแบบหลายจุด </a:t>
            </a:r>
            <a:r>
              <a:rPr lang="en-US" b="1" dirty="0" smtClean="0"/>
              <a:t>(Multi-Point/Multi-Drop)</a:t>
            </a:r>
            <a:endParaRPr lang="th-T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048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การเชื่อมต่อเครือข่าย </a:t>
            </a:r>
            <a:r>
              <a:rPr lang="en-US" dirty="0" smtClean="0"/>
              <a:t>(Line Configuration) : 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th-TH" sz="4000" dirty="0">
                <a:solidFill>
                  <a:schemeClr val="accent1"/>
                </a:solidFill>
              </a:rPr>
              <a:t>การเชื่อมต่อแบบจุดต่อจุด (</a:t>
            </a:r>
            <a:r>
              <a:rPr lang="en-US" sz="4000" dirty="0">
                <a:solidFill>
                  <a:schemeClr val="accent1"/>
                </a:solidFill>
              </a:rPr>
              <a:t>Point-to-Point)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เป็นการเชื่อมต่อระหว่างอุปกรณ์สองตัว โดยช่องทางถูกจับจองไว้เพื่อการสื่อสารระหว่างสองอุปกรณ์เท่านั้น อาจเป็นระบบใช้สาย หรือไร้สายก็ได้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091"/>
          <a:stretch/>
        </p:blipFill>
        <p:spPr bwMode="auto">
          <a:xfrm>
            <a:off x="160655" y="3802380"/>
            <a:ext cx="12067944" cy="246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47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การเชื่อมต่อเครือข่าย </a:t>
            </a:r>
            <a:r>
              <a:rPr lang="en-US" dirty="0"/>
              <a:t>(Line Configuration) : </a:t>
            </a:r>
            <a:br>
              <a:rPr lang="en-US" dirty="0"/>
            </a:b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th-TH" sz="4000" dirty="0">
                <a:solidFill>
                  <a:schemeClr val="accent1"/>
                </a:solidFill>
              </a:rPr>
              <a:t>การ</a:t>
            </a:r>
            <a:r>
              <a:rPr lang="th-TH" sz="4000" dirty="0" smtClean="0">
                <a:solidFill>
                  <a:schemeClr val="accent1"/>
                </a:solidFill>
              </a:rPr>
              <a:t>เชื่อมต่อแบบหลายจุด (</a:t>
            </a:r>
            <a:r>
              <a:rPr lang="en-US" sz="4000" dirty="0">
                <a:solidFill>
                  <a:schemeClr val="accent1"/>
                </a:solidFill>
              </a:rPr>
              <a:t>Multi-Point/Multi-Drop)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มีอุปกรณ์มากกว่าหนึ่งอุปกรณ์ที่สามารถใช้</a:t>
            </a:r>
            <a:r>
              <a:rPr lang="th-TH" dirty="0" err="1" smtClean="0"/>
              <a:t>ลิงก์</a:t>
            </a:r>
            <a:r>
              <a:rPr lang="th-TH" dirty="0" smtClean="0"/>
              <a:t>ร่วมกันเพื่อการสื่อสารได้</a:t>
            </a:r>
          </a:p>
          <a:p>
            <a:r>
              <a:rPr lang="th-TH" dirty="0" smtClean="0"/>
              <a:t>วิธีการเชื่อมต่อแบบหลายจุดทำให้ประหยัดสายสื่อสารได้ แต่ต้องควบคุมการรับส่งข้อมูลไม่ให้ชนกันได้</a:t>
            </a:r>
          </a:p>
          <a:p>
            <a:r>
              <a:rPr lang="th-TH" dirty="0" smtClean="0"/>
              <a:t>เป็นวิธีการที่ใช้ในเครือข่ายส่วนใหญ่ในปัจจุบัน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20"/>
          <a:stretch/>
        </p:blipFill>
        <p:spPr bwMode="auto">
          <a:xfrm>
            <a:off x="5743979" y="4442803"/>
            <a:ext cx="6448021" cy="2415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Image result for star topolog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4" y="4246873"/>
            <a:ext cx="4208146" cy="261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87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10038"/>
          </a:xfrm>
        </p:spPr>
        <p:txBody>
          <a:bodyPr/>
          <a:lstStyle/>
          <a:p>
            <a:r>
              <a:rPr lang="th-TH" dirty="0" smtClean="0"/>
              <a:t>เป็นการเชื่อมต่อเครือข่ายในลักษณะกายภาพ </a:t>
            </a:r>
            <a:r>
              <a:rPr lang="en-US" dirty="0" smtClean="0"/>
              <a:t>(Physical Topology) </a:t>
            </a:r>
            <a:r>
              <a:rPr lang="th-TH" dirty="0" smtClean="0"/>
              <a:t>สามารถแบ่งออกเป็น </a:t>
            </a:r>
            <a:r>
              <a:rPr lang="en-US" dirty="0" smtClean="0"/>
              <a:t>4 </a:t>
            </a:r>
            <a:r>
              <a:rPr lang="th-TH" dirty="0" smtClean="0"/>
              <a:t>รูปแบบ คือ</a:t>
            </a:r>
          </a:p>
          <a:p>
            <a:pPr lvl="1"/>
            <a:r>
              <a:rPr lang="th-TH" b="1" dirty="0" smtClean="0"/>
              <a:t>โท</a:t>
            </a:r>
            <a:r>
              <a:rPr lang="th-TH" b="1" dirty="0" err="1" smtClean="0"/>
              <a:t>โพ</a:t>
            </a:r>
            <a:r>
              <a:rPr lang="th-TH" b="1" dirty="0" err="1"/>
              <a:t>โ</a:t>
            </a:r>
            <a:r>
              <a:rPr lang="th-TH" b="1" dirty="0" err="1" smtClean="0"/>
              <a:t>ล</a:t>
            </a:r>
            <a:r>
              <a:rPr lang="th-TH" b="1" dirty="0" smtClean="0"/>
              <a:t>ยีแบบบัส </a:t>
            </a:r>
            <a:r>
              <a:rPr lang="en-US" b="1" dirty="0" smtClean="0"/>
              <a:t>(Bus Topology)</a:t>
            </a:r>
          </a:p>
          <a:p>
            <a:pPr lvl="1"/>
            <a:r>
              <a:rPr lang="th-TH" b="1" dirty="0" smtClean="0"/>
              <a:t>โท</a:t>
            </a:r>
            <a:r>
              <a:rPr lang="th-TH" b="1" dirty="0" err="1" smtClean="0"/>
              <a:t>โพโล</a:t>
            </a:r>
            <a:r>
              <a:rPr lang="th-TH" b="1" dirty="0" smtClean="0"/>
              <a:t>ยีแบบดาว </a:t>
            </a:r>
            <a:r>
              <a:rPr lang="en-US" b="1" dirty="0" smtClean="0"/>
              <a:t>(Star Topology)</a:t>
            </a:r>
          </a:p>
          <a:p>
            <a:pPr lvl="1"/>
            <a:r>
              <a:rPr lang="th-TH" b="1" dirty="0"/>
              <a:t>โท</a:t>
            </a:r>
            <a:r>
              <a:rPr lang="th-TH" b="1" dirty="0" err="1"/>
              <a:t>โพโล</a:t>
            </a:r>
            <a:r>
              <a:rPr lang="th-TH" b="1" dirty="0"/>
              <a:t>ยี</a:t>
            </a:r>
            <a:r>
              <a:rPr lang="th-TH" b="1" dirty="0" smtClean="0"/>
              <a:t>แบบวงแหวน </a:t>
            </a:r>
            <a:r>
              <a:rPr lang="en-US" b="1" dirty="0" smtClean="0"/>
              <a:t>(Ring </a:t>
            </a:r>
            <a:r>
              <a:rPr lang="en-US" b="1" dirty="0"/>
              <a:t>Topology</a:t>
            </a:r>
            <a:r>
              <a:rPr lang="en-US" b="1" dirty="0" smtClean="0"/>
              <a:t>)</a:t>
            </a:r>
          </a:p>
          <a:p>
            <a:pPr lvl="1"/>
            <a:r>
              <a:rPr lang="th-TH" b="1" dirty="0"/>
              <a:t>โท</a:t>
            </a:r>
            <a:r>
              <a:rPr lang="th-TH" b="1" dirty="0" err="1"/>
              <a:t>โพโล</a:t>
            </a:r>
            <a:r>
              <a:rPr lang="th-TH" b="1" dirty="0"/>
              <a:t>ยี</a:t>
            </a:r>
            <a:r>
              <a:rPr lang="th-TH" b="1" dirty="0" smtClean="0"/>
              <a:t>แบบ</a:t>
            </a:r>
            <a:r>
              <a:rPr lang="th-TH" b="1" dirty="0" err="1" smtClean="0"/>
              <a:t>เมช</a:t>
            </a:r>
            <a:r>
              <a:rPr lang="th-TH" b="1" dirty="0" smtClean="0"/>
              <a:t> </a:t>
            </a:r>
            <a:r>
              <a:rPr lang="en-US" b="1" dirty="0" smtClean="0"/>
              <a:t>(Mesh Topology)</a:t>
            </a:r>
            <a:endParaRPr lang="en-US" b="1" dirty="0"/>
          </a:p>
          <a:p>
            <a:pPr lvl="1"/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627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</a:t>
            </a:r>
            <a:r>
              <a:rPr lang="en-US" dirty="0" smtClean="0"/>
              <a:t>) :</a:t>
            </a:r>
            <a:br>
              <a:rPr lang="en-US" dirty="0" smtClean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ยีแบบบัส (</a:t>
            </a:r>
            <a:r>
              <a:rPr lang="en-US" sz="4000" dirty="0">
                <a:solidFill>
                  <a:schemeClr val="accent1"/>
                </a:solidFill>
              </a:rPr>
              <a:t>Bus Topology)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เป็นรูปแบบที่ง่าย ประกอบด้วยเคเบิลเส้นหนึ่งที่ใช้เป็นสายแกนหลักที่เปรียบเสมือนกระดูกสันหลัง </a:t>
            </a:r>
            <a:r>
              <a:rPr lang="en-US" dirty="0" smtClean="0"/>
              <a:t>(Backbone) </a:t>
            </a:r>
            <a:r>
              <a:rPr lang="th-TH" dirty="0" smtClean="0"/>
              <a:t>ทุกๆ</a:t>
            </a:r>
            <a:r>
              <a:rPr lang="th-TH" dirty="0" err="1" smtClean="0"/>
              <a:t>โหนด</a:t>
            </a:r>
            <a:r>
              <a:rPr lang="th-TH" dirty="0" smtClean="0"/>
              <a:t>บนเครือข่ายจะต้องเชื่อมต่อเข้ากับเคเบิลเส้นนี้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7" r="10505"/>
          <a:stretch/>
        </p:blipFill>
        <p:spPr bwMode="auto">
          <a:xfrm>
            <a:off x="2174874" y="4022411"/>
            <a:ext cx="8753111" cy="234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507" y="5197318"/>
            <a:ext cx="1492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Terminator</a:t>
            </a:r>
            <a:endParaRPr lang="th-TH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426057" y="5197318"/>
            <a:ext cx="1492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Terminator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67864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ยีแบบบัส (</a:t>
            </a:r>
            <a:r>
              <a:rPr lang="en-US" sz="4000" dirty="0">
                <a:solidFill>
                  <a:schemeClr val="accent1"/>
                </a:solidFill>
              </a:rPr>
              <a:t>Bus Topology</a:t>
            </a:r>
            <a:r>
              <a:rPr lang="en-US" sz="4000" dirty="0" smtClean="0">
                <a:solidFill>
                  <a:schemeClr val="accent1"/>
                </a:solidFill>
              </a:rPr>
              <a:t>)</a:t>
            </a:r>
            <a:r>
              <a:rPr lang="th-TH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[2]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921876"/>
              </p:ext>
            </p:extLst>
          </p:nvPr>
        </p:nvGraphicFramePr>
        <p:xfrm>
          <a:off x="-3" y="2133597"/>
          <a:ext cx="12192002" cy="4724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809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/>
                          </a:solidFill>
                        </a:rPr>
                        <a:t>ข้อดี</a:t>
                      </a:r>
                      <a:endParaRPr lang="th-TH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bg1"/>
                          </a:solidFill>
                        </a:rPr>
                        <a:t>ข้อเสีย</a:t>
                      </a:r>
                      <a:endParaRPr lang="th-TH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9387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มีรูปโครงสร้างที่ไม่ซับซ้อน</a:t>
                      </a:r>
                      <a:r>
                        <a:rPr lang="th-TH" sz="3200" baseline="0" dirty="0" smtClean="0"/>
                        <a:t> ติดตั้งง่าย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หากสายเคเบิลที่เป็นแกนหลักชำรุดเสียหาย เครือข่ายจะหยุดชะงักในทันที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4821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เพิ่มจำนวน</a:t>
                      </a:r>
                      <a:r>
                        <a:rPr lang="th-TH" sz="3200" dirty="0" err="1" smtClean="0"/>
                        <a:t>โหนด</a:t>
                      </a:r>
                      <a:r>
                        <a:rPr lang="th-TH" sz="3200" dirty="0" smtClean="0"/>
                        <a:t>ได้ง่าย โดยสามารถเชื่อมต่อเข้ากับสายแกนหลักได้ทันที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กรณีเกิดข้อผิดพลาดบนเครือข่าย จะค้นหาจุดผิดพลาดได้ยาก เนื่องจากทุกอุปกรณ์เชื่อมโยงเข้ากับสายแกนหลักทั้งหมด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9387"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ประหยัดสายสื่อสาร</a:t>
                      </a:r>
                      <a:r>
                        <a:rPr lang="th-TH" sz="3200" baseline="0" dirty="0" smtClean="0"/>
                        <a:t> เนื่องจากใช้สายแกนหลักเพียงเส้นเดียว</a:t>
                      </a:r>
                      <a:endParaRPr lang="th-TH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dirty="0" smtClean="0"/>
                        <a:t>ระหว่าง</a:t>
                      </a:r>
                      <a:r>
                        <a:rPr lang="th-TH" sz="3200" dirty="0" err="1" smtClean="0"/>
                        <a:t>โหนด</a:t>
                      </a:r>
                      <a:r>
                        <a:rPr lang="th-TH" sz="3200" dirty="0" smtClean="0"/>
                        <a:t>แต่ละ</a:t>
                      </a:r>
                      <a:r>
                        <a:rPr lang="th-TH" sz="3200" dirty="0" err="1" smtClean="0"/>
                        <a:t>โหนด</a:t>
                      </a:r>
                      <a:r>
                        <a:rPr lang="th-TH" sz="3200" dirty="0" smtClean="0"/>
                        <a:t>จะต้องมีระยะห่างตามข้อกำหนด</a:t>
                      </a:r>
                      <a:endParaRPr lang="th-TH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079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</a:t>
            </a:r>
            <a:r>
              <a:rPr lang="th-TH" sz="4000" dirty="0" smtClean="0">
                <a:solidFill>
                  <a:schemeClr val="accent1"/>
                </a:solidFill>
              </a:rPr>
              <a:t>แบบดาว (</a:t>
            </a:r>
            <a:r>
              <a:rPr lang="en-US" sz="4000" dirty="0" smtClean="0">
                <a:solidFill>
                  <a:schemeClr val="accent1"/>
                </a:solidFill>
              </a:rPr>
              <a:t>Star Topology)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24338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จุดเริ่มต้นของโท</a:t>
            </a:r>
            <a:r>
              <a:rPr lang="th-TH" dirty="0" err="1" smtClean="0"/>
              <a:t>โพโล</a:t>
            </a:r>
            <a:r>
              <a:rPr lang="th-TH" dirty="0" smtClean="0"/>
              <a:t>ยีแบบดาวมาจากการเชื่อมต่อเทอร์มินัลกับเมนเฟรมคอมพิวเตอร์</a:t>
            </a:r>
          </a:p>
          <a:p>
            <a:r>
              <a:rPr lang="th-TH" dirty="0" smtClean="0"/>
              <a:t>ปัจจุบันอุปกรณ์ที่นิยมนำมาใช้เป็นศูนย์กลางการควบคุมของสายสื่อสารทั้งหมดคือ </a:t>
            </a:r>
            <a:r>
              <a:rPr lang="th-TH" dirty="0" err="1" smtClean="0"/>
              <a:t>ฮับ</a:t>
            </a:r>
            <a:r>
              <a:rPr lang="th-TH" dirty="0" smtClean="0"/>
              <a:t> </a:t>
            </a:r>
            <a:r>
              <a:rPr lang="en-US" dirty="0" smtClean="0"/>
              <a:t>(Hub) </a:t>
            </a:r>
            <a:r>
              <a:rPr lang="th-TH" dirty="0" smtClean="0"/>
              <a:t>โดยทุกๆ</a:t>
            </a:r>
            <a:r>
              <a:rPr lang="th-TH" dirty="0" err="1" smtClean="0"/>
              <a:t>โหนด</a:t>
            </a:r>
            <a:r>
              <a:rPr lang="th-TH" dirty="0" smtClean="0"/>
              <a:t>บนเครือข่ายจะต้องเชื่อมโยงผ่าน</a:t>
            </a:r>
            <a:r>
              <a:rPr lang="th-TH" dirty="0" err="1" smtClean="0"/>
              <a:t>ฮับ</a:t>
            </a:r>
            <a:r>
              <a:rPr lang="th-TH" dirty="0" smtClean="0"/>
              <a:t>ทั้งสิ้น</a:t>
            </a:r>
          </a:p>
          <a:p>
            <a:r>
              <a:rPr lang="th-TH" dirty="0" smtClean="0"/>
              <a:t>แก้ปัญหาจากการเชื่อมต่อแบบบัส เพื่อให้ระบบมีความคงทนมากยิ่งขึ้น แต่การกระจายของข้อมูลยังทำงานเช่นเดียวกับแบบบัส เพราะพอร์ตทุกพอร์ตบนฮับเชื่อมต่อเข้ากับบัสเส้นเดียวกัน</a:t>
            </a:r>
          </a:p>
          <a:p>
            <a:r>
              <a:rPr lang="th-TH" b="1" dirty="0" smtClean="0"/>
              <a:t>เป็นรูปแบบที่ได้รับความนิยมมากที่สุดในปัจจุบัน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692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938</Words>
  <Application>Microsoft Office PowerPoint</Application>
  <PresentationFormat>Widescreen</PresentationFormat>
  <Paragraphs>104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Cordia New</vt:lpstr>
      <vt:lpstr>TH SarabunPSK</vt:lpstr>
      <vt:lpstr>Wingdings 3</vt:lpstr>
      <vt:lpstr>Wisp</vt:lpstr>
      <vt:lpstr>บทที่ 3 : รูปแบบการเชื่อมต่อเครือข่ายและส่วนประกอบ                           ของเครือข่ายท้องถิ่น (Topologies and LAN Components) Part1 สธ313 การสื่อสารข้อมูลและเครือข่ายคอมพิวเตอร์ทางธุรกิจ</vt:lpstr>
      <vt:lpstr>Outline</vt:lpstr>
      <vt:lpstr>การเชื่อมต่อเครือข่าย (Line Configuration)</vt:lpstr>
      <vt:lpstr>การเชื่อมต่อเครือข่าย (Line Configuration) :   การเชื่อมต่อแบบจุดต่อจุด (Point-to-Point) </vt:lpstr>
      <vt:lpstr>การเชื่อมต่อเครือข่าย (Line Configuration) :   การเชื่อมต่อแบบหลายจุด (Multi-Point/Multi-Drop)</vt:lpstr>
      <vt:lpstr>รูปแบบการเชื่อมต่อเครือข่าย (Topologies)</vt:lpstr>
      <vt:lpstr>รูปแบบการเชื่อมต่อเครือข่าย (Topologies) : โทโพโลยีแบบบัส (Bus Topology) </vt:lpstr>
      <vt:lpstr>รูปแบบการเชื่อมต่อเครือข่าย (Topologies) : โทโพโลยีแบบบัส (Bus Topology) [2]</vt:lpstr>
      <vt:lpstr>รูปแบบการเชื่อมต่อเครือข่าย (Topologies) : โทโพโลยีแบบดาว (Star Topology)</vt:lpstr>
      <vt:lpstr>โทโพโลยีแบบดาว (Star Topology)</vt:lpstr>
      <vt:lpstr>ภาพจำลองเส้นทางภายในของ Switching Hub</vt:lpstr>
      <vt:lpstr>รูปแบบการเชื่อมต่อเครือข่าย (Topologies) : โทโพโลยีแบบดาว (Star Topology) [2]</vt:lpstr>
      <vt:lpstr>รูปแบบการเชื่อมต่อเครือข่าย (Topologies) : โทโพโลยีแบบวงแหวน (Ring Topology)</vt:lpstr>
      <vt:lpstr>โทโพโลยีแบบวงแหวน (Ring Topology)</vt:lpstr>
      <vt:lpstr>รูปแบบการเชื่อมต่อเครือข่าย (Topologies) : โทโพโลยีแบบวงแหวน (Ring Topology) [2]</vt:lpstr>
      <vt:lpstr>รูปแบบการเชื่อมต่อเครือข่าย (Topologies) : โทโพโลยีแบบเมช (Mesh Topology)</vt:lpstr>
      <vt:lpstr>โทโพโลยีแบบเมช (Mesh Topology)</vt:lpstr>
      <vt:lpstr>รูปแบบการเชื่อมต่อเครือข่าย (Topologies) : โทโพโลยีแบบเมช (Mesh Topology) [2]</vt:lpstr>
      <vt:lpstr>เครือข่ายที่มีหลายโทโพโลยีมาเชื่อมต่อร่วมกัน                เรียกว่า “ไฮบริดโทโพโลยี” (Hybrid Topology)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279</cp:revision>
  <dcterms:created xsi:type="dcterms:W3CDTF">2015-08-08T14:30:10Z</dcterms:created>
  <dcterms:modified xsi:type="dcterms:W3CDTF">2018-07-16T08:21:14Z</dcterms:modified>
</cp:coreProperties>
</file>