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9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81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5E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6BCD0-1BB0-4BB0-A0EB-89AD4DFACFD8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54BAD6A9-A583-4E17-B325-44F2D6B159FD}">
      <dgm:prSet phldrT="[Text]"/>
      <dgm:spPr/>
      <dgm:t>
        <a:bodyPr/>
        <a:lstStyle/>
        <a:p>
          <a:r>
            <a:rPr lang="th-TH" dirty="0" smtClean="0"/>
            <a:t>การเริ่มสนทนา</a:t>
          </a:r>
          <a:endParaRPr lang="th-TH" dirty="0"/>
        </a:p>
      </dgm:t>
    </dgm:pt>
    <dgm:pt modelId="{8B71E99A-2168-49DE-8DAA-A5904CE02703}" type="parTrans" cxnId="{173B8319-1309-43B2-8A60-BD7218FF7D15}">
      <dgm:prSet/>
      <dgm:spPr/>
      <dgm:t>
        <a:bodyPr/>
        <a:lstStyle/>
        <a:p>
          <a:endParaRPr lang="th-TH"/>
        </a:p>
      </dgm:t>
    </dgm:pt>
    <dgm:pt modelId="{18D24DA2-2656-4B5A-B735-86A8509F9AC0}" type="sibTrans" cxnId="{173B8319-1309-43B2-8A60-BD7218FF7D15}">
      <dgm:prSet/>
      <dgm:spPr/>
      <dgm:t>
        <a:bodyPr/>
        <a:lstStyle/>
        <a:p>
          <a:endParaRPr lang="th-TH"/>
        </a:p>
      </dgm:t>
    </dgm:pt>
    <dgm:pt modelId="{14A62DF3-B822-4E9C-9ECC-8B3B4BF5095F}">
      <dgm:prSet phldrT="[Text]"/>
      <dgm:spPr/>
      <dgm:t>
        <a:bodyPr/>
        <a:lstStyle/>
        <a:p>
          <a:r>
            <a:rPr lang="th-TH" dirty="0" smtClean="0"/>
            <a:t>การสนทนาแลกเปลี่ยนข้อมูล</a:t>
          </a:r>
          <a:endParaRPr lang="th-TH" dirty="0"/>
        </a:p>
      </dgm:t>
    </dgm:pt>
    <dgm:pt modelId="{60D8F2F1-38C5-4D03-B6AF-77A58832E0BD}" type="parTrans" cxnId="{68747A0D-1159-43D7-98B4-172870FFCE3D}">
      <dgm:prSet/>
      <dgm:spPr/>
      <dgm:t>
        <a:bodyPr/>
        <a:lstStyle/>
        <a:p>
          <a:endParaRPr lang="th-TH"/>
        </a:p>
      </dgm:t>
    </dgm:pt>
    <dgm:pt modelId="{3B65DAD4-C463-4196-AD8C-A5633EC861C1}" type="sibTrans" cxnId="{68747A0D-1159-43D7-98B4-172870FFCE3D}">
      <dgm:prSet/>
      <dgm:spPr/>
      <dgm:t>
        <a:bodyPr/>
        <a:lstStyle/>
        <a:p>
          <a:endParaRPr lang="th-TH"/>
        </a:p>
      </dgm:t>
    </dgm:pt>
    <dgm:pt modelId="{1E928D96-B075-48A1-9E46-6A37641752F2}">
      <dgm:prSet phldrT="[Text]"/>
      <dgm:spPr/>
      <dgm:t>
        <a:bodyPr/>
        <a:lstStyle/>
        <a:p>
          <a:r>
            <a:rPr lang="th-TH" dirty="0" smtClean="0"/>
            <a:t>การจบการสนทนา</a:t>
          </a:r>
          <a:endParaRPr lang="th-TH" dirty="0"/>
        </a:p>
      </dgm:t>
    </dgm:pt>
    <dgm:pt modelId="{50FC3AAE-369F-4B6C-9C4E-D0105EC7ECAE}" type="parTrans" cxnId="{D09D7C1A-43F9-4631-AFCD-B4F724FA5F87}">
      <dgm:prSet/>
      <dgm:spPr/>
      <dgm:t>
        <a:bodyPr/>
        <a:lstStyle/>
        <a:p>
          <a:endParaRPr lang="th-TH"/>
        </a:p>
      </dgm:t>
    </dgm:pt>
    <dgm:pt modelId="{9C3716E3-600B-4BCE-97E1-A82225C67B7E}" type="sibTrans" cxnId="{D09D7C1A-43F9-4631-AFCD-B4F724FA5F87}">
      <dgm:prSet/>
      <dgm:spPr/>
      <dgm:t>
        <a:bodyPr/>
        <a:lstStyle/>
        <a:p>
          <a:endParaRPr lang="th-TH"/>
        </a:p>
      </dgm:t>
    </dgm:pt>
    <dgm:pt modelId="{0BDBBCC0-F86B-465A-8E28-43C94A6ABB44}" type="pres">
      <dgm:prSet presAssocID="{0706BCD0-1BB0-4BB0-A0EB-89AD4DFACFD8}" presName="Name0" presStyleCnt="0">
        <dgm:presLayoutVars>
          <dgm:dir/>
          <dgm:resizeHandles val="exact"/>
        </dgm:presLayoutVars>
      </dgm:prSet>
      <dgm:spPr/>
    </dgm:pt>
    <dgm:pt modelId="{085448F2-F1FE-4F18-A6FB-D491500DF46D}" type="pres">
      <dgm:prSet presAssocID="{54BAD6A9-A583-4E17-B325-44F2D6B159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5819F-0A6D-4E25-B565-D53FBA450549}" type="pres">
      <dgm:prSet presAssocID="{18D24DA2-2656-4B5A-B735-86A8509F9AC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5A2D9FB-7A4F-4B96-8A5B-9A7DA984126A}" type="pres">
      <dgm:prSet presAssocID="{18D24DA2-2656-4B5A-B735-86A8509F9AC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DE32107-009E-4E6B-944A-A1EFB334AFFE}" type="pres">
      <dgm:prSet presAssocID="{14A62DF3-B822-4E9C-9ECC-8B3B4BF509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F59BE-E217-4784-9C5C-301F655BD4B7}" type="pres">
      <dgm:prSet presAssocID="{3B65DAD4-C463-4196-AD8C-A5633EC861C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15D791F-74BD-4B13-8092-B80808CCC844}" type="pres">
      <dgm:prSet presAssocID="{3B65DAD4-C463-4196-AD8C-A5633EC861C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A6CFEC6-B60C-41AC-9A5F-04DE895A8BD0}" type="pres">
      <dgm:prSet presAssocID="{1E928D96-B075-48A1-9E46-6A37641752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09E17-3EDC-4AC9-8789-9A7DAB2F3C48}" type="presOf" srcId="{0706BCD0-1BB0-4BB0-A0EB-89AD4DFACFD8}" destId="{0BDBBCC0-F86B-465A-8E28-43C94A6ABB44}" srcOrd="0" destOrd="0" presId="urn:microsoft.com/office/officeart/2005/8/layout/process1"/>
    <dgm:cxn modelId="{68747A0D-1159-43D7-98B4-172870FFCE3D}" srcId="{0706BCD0-1BB0-4BB0-A0EB-89AD4DFACFD8}" destId="{14A62DF3-B822-4E9C-9ECC-8B3B4BF5095F}" srcOrd="1" destOrd="0" parTransId="{60D8F2F1-38C5-4D03-B6AF-77A58832E0BD}" sibTransId="{3B65DAD4-C463-4196-AD8C-A5633EC861C1}"/>
    <dgm:cxn modelId="{2A86A7E8-205D-4A57-BEBE-80D6E92FE151}" type="presOf" srcId="{14A62DF3-B822-4E9C-9ECC-8B3B4BF5095F}" destId="{ADE32107-009E-4E6B-944A-A1EFB334AFFE}" srcOrd="0" destOrd="0" presId="urn:microsoft.com/office/officeart/2005/8/layout/process1"/>
    <dgm:cxn modelId="{4B446067-1BEA-4F1E-A760-286A3C39CA59}" type="presOf" srcId="{1E928D96-B075-48A1-9E46-6A37641752F2}" destId="{EA6CFEC6-B60C-41AC-9A5F-04DE895A8BD0}" srcOrd="0" destOrd="0" presId="urn:microsoft.com/office/officeart/2005/8/layout/process1"/>
    <dgm:cxn modelId="{40611390-C4DF-4933-A4E3-B446DFC525EB}" type="presOf" srcId="{3B65DAD4-C463-4196-AD8C-A5633EC861C1}" destId="{615D791F-74BD-4B13-8092-B80808CCC844}" srcOrd="1" destOrd="0" presId="urn:microsoft.com/office/officeart/2005/8/layout/process1"/>
    <dgm:cxn modelId="{2312BEBA-602E-4782-AE3A-8EE062AD1FEF}" type="presOf" srcId="{54BAD6A9-A583-4E17-B325-44F2D6B159FD}" destId="{085448F2-F1FE-4F18-A6FB-D491500DF46D}" srcOrd="0" destOrd="0" presId="urn:microsoft.com/office/officeart/2005/8/layout/process1"/>
    <dgm:cxn modelId="{173B8319-1309-43B2-8A60-BD7218FF7D15}" srcId="{0706BCD0-1BB0-4BB0-A0EB-89AD4DFACFD8}" destId="{54BAD6A9-A583-4E17-B325-44F2D6B159FD}" srcOrd="0" destOrd="0" parTransId="{8B71E99A-2168-49DE-8DAA-A5904CE02703}" sibTransId="{18D24DA2-2656-4B5A-B735-86A8509F9AC0}"/>
    <dgm:cxn modelId="{D09D7C1A-43F9-4631-AFCD-B4F724FA5F87}" srcId="{0706BCD0-1BB0-4BB0-A0EB-89AD4DFACFD8}" destId="{1E928D96-B075-48A1-9E46-6A37641752F2}" srcOrd="2" destOrd="0" parTransId="{50FC3AAE-369F-4B6C-9C4E-D0105EC7ECAE}" sibTransId="{9C3716E3-600B-4BCE-97E1-A82225C67B7E}"/>
    <dgm:cxn modelId="{585CAD46-1D45-4537-85A6-5470445DB147}" type="presOf" srcId="{3B65DAD4-C463-4196-AD8C-A5633EC861C1}" destId="{664F59BE-E217-4784-9C5C-301F655BD4B7}" srcOrd="0" destOrd="0" presId="urn:microsoft.com/office/officeart/2005/8/layout/process1"/>
    <dgm:cxn modelId="{02B8C4E1-669E-4D82-9029-939BFEE2A63E}" type="presOf" srcId="{18D24DA2-2656-4B5A-B735-86A8509F9AC0}" destId="{E4A5819F-0A6D-4E25-B565-D53FBA450549}" srcOrd="0" destOrd="0" presId="urn:microsoft.com/office/officeart/2005/8/layout/process1"/>
    <dgm:cxn modelId="{EC221CAA-77B9-4BD0-B1A5-C49AB19745F8}" type="presOf" srcId="{18D24DA2-2656-4B5A-B735-86A8509F9AC0}" destId="{B5A2D9FB-7A4F-4B96-8A5B-9A7DA984126A}" srcOrd="1" destOrd="0" presId="urn:microsoft.com/office/officeart/2005/8/layout/process1"/>
    <dgm:cxn modelId="{2CA62E39-5D2E-4D6D-8BB1-4CC6FCE719DC}" type="presParOf" srcId="{0BDBBCC0-F86B-465A-8E28-43C94A6ABB44}" destId="{085448F2-F1FE-4F18-A6FB-D491500DF46D}" srcOrd="0" destOrd="0" presId="urn:microsoft.com/office/officeart/2005/8/layout/process1"/>
    <dgm:cxn modelId="{B2841D9B-48A9-41B9-A36F-40D942D3BD9C}" type="presParOf" srcId="{0BDBBCC0-F86B-465A-8E28-43C94A6ABB44}" destId="{E4A5819F-0A6D-4E25-B565-D53FBA450549}" srcOrd="1" destOrd="0" presId="urn:microsoft.com/office/officeart/2005/8/layout/process1"/>
    <dgm:cxn modelId="{EF01A72F-2734-4B6E-8DE9-33FCA071FA49}" type="presParOf" srcId="{E4A5819F-0A6D-4E25-B565-D53FBA450549}" destId="{B5A2D9FB-7A4F-4B96-8A5B-9A7DA984126A}" srcOrd="0" destOrd="0" presId="urn:microsoft.com/office/officeart/2005/8/layout/process1"/>
    <dgm:cxn modelId="{D801609B-7368-4DDD-94C0-C797FAC9EE00}" type="presParOf" srcId="{0BDBBCC0-F86B-465A-8E28-43C94A6ABB44}" destId="{ADE32107-009E-4E6B-944A-A1EFB334AFFE}" srcOrd="2" destOrd="0" presId="urn:microsoft.com/office/officeart/2005/8/layout/process1"/>
    <dgm:cxn modelId="{EC0C83C6-4B6B-4EB6-A54F-5ACC7B92390F}" type="presParOf" srcId="{0BDBBCC0-F86B-465A-8E28-43C94A6ABB44}" destId="{664F59BE-E217-4784-9C5C-301F655BD4B7}" srcOrd="3" destOrd="0" presId="urn:microsoft.com/office/officeart/2005/8/layout/process1"/>
    <dgm:cxn modelId="{0B000475-2D3A-4D26-988A-4193C97499EA}" type="presParOf" srcId="{664F59BE-E217-4784-9C5C-301F655BD4B7}" destId="{615D791F-74BD-4B13-8092-B80808CCC844}" srcOrd="0" destOrd="0" presId="urn:microsoft.com/office/officeart/2005/8/layout/process1"/>
    <dgm:cxn modelId="{ACC3C054-DE7A-4CAD-BFB3-77BF54D955CC}" type="presParOf" srcId="{0BDBBCC0-F86B-465A-8E28-43C94A6ABB44}" destId="{EA6CFEC6-B60C-41AC-9A5F-04DE895A8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48F2-F1FE-4F18-A6FB-D491500DF46D}">
      <dsp:nvSpPr>
        <dsp:cNvPr id="0" name=""/>
        <dsp:cNvSpPr/>
      </dsp:nvSpPr>
      <dsp:spPr>
        <a:xfrm>
          <a:off x="7143" y="9525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การเริ่มสนทนา</a:t>
          </a:r>
          <a:endParaRPr lang="th-TH" sz="3100" kern="1200" dirty="0"/>
        </a:p>
      </dsp:txBody>
      <dsp:txXfrm>
        <a:off x="44665" y="47047"/>
        <a:ext cx="2060143" cy="1206068"/>
      </dsp:txXfrm>
    </dsp:sp>
    <dsp:sp modelId="{E4A5819F-0A6D-4E25-B565-D53FBA450549}">
      <dsp:nvSpPr>
        <dsp:cNvPr id="0" name=""/>
        <dsp:cNvSpPr/>
      </dsp:nvSpPr>
      <dsp:spPr>
        <a:xfrm>
          <a:off x="2355850" y="38531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355850" y="491223"/>
        <a:ext cx="316861" cy="317716"/>
      </dsp:txXfrm>
    </dsp:sp>
    <dsp:sp modelId="{ADE32107-009E-4E6B-944A-A1EFB334AFFE}">
      <dsp:nvSpPr>
        <dsp:cNvPr id="0" name=""/>
        <dsp:cNvSpPr/>
      </dsp:nvSpPr>
      <dsp:spPr>
        <a:xfrm>
          <a:off x="2996406" y="9525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การสนทนาแลกเปลี่ยนข้อมูล</a:t>
          </a:r>
          <a:endParaRPr lang="th-TH" sz="3100" kern="1200" dirty="0"/>
        </a:p>
      </dsp:txBody>
      <dsp:txXfrm>
        <a:off x="3033928" y="47047"/>
        <a:ext cx="2060143" cy="1206068"/>
      </dsp:txXfrm>
    </dsp:sp>
    <dsp:sp modelId="{664F59BE-E217-4784-9C5C-301F655BD4B7}">
      <dsp:nvSpPr>
        <dsp:cNvPr id="0" name=""/>
        <dsp:cNvSpPr/>
      </dsp:nvSpPr>
      <dsp:spPr>
        <a:xfrm>
          <a:off x="5345112" y="38531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5345112" y="491223"/>
        <a:ext cx="316861" cy="317716"/>
      </dsp:txXfrm>
    </dsp:sp>
    <dsp:sp modelId="{EA6CFEC6-B60C-41AC-9A5F-04DE895A8BD0}">
      <dsp:nvSpPr>
        <dsp:cNvPr id="0" name=""/>
        <dsp:cNvSpPr/>
      </dsp:nvSpPr>
      <dsp:spPr>
        <a:xfrm>
          <a:off x="5985668" y="9525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การจบการสนทนา</a:t>
          </a:r>
          <a:endParaRPr lang="th-TH" sz="3100" kern="1200" dirty="0"/>
        </a:p>
      </dsp:txBody>
      <dsp:txXfrm>
        <a:off x="6023190" y="47047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09/07/61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3014662"/>
            <a:ext cx="9948862" cy="2057401"/>
          </a:xfrm>
        </p:spPr>
        <p:txBody>
          <a:bodyPr>
            <a:normAutofit fontScale="90000"/>
          </a:bodyPr>
          <a:lstStyle/>
          <a:p>
            <a:r>
              <a:rPr lang="th-TH" sz="5300" b="1" dirty="0" smtClean="0"/>
              <a:t>บทที่ </a:t>
            </a:r>
            <a:r>
              <a:rPr lang="en-US" sz="5300" b="1" dirty="0"/>
              <a:t>2</a:t>
            </a:r>
            <a:r>
              <a:rPr lang="en-US" sz="5300" b="1" dirty="0" smtClean="0"/>
              <a:t> : </a:t>
            </a:r>
            <a:r>
              <a:rPr lang="th-TH" sz="5300" b="1" dirty="0" smtClean="0"/>
              <a:t>แบบจำลองเครือข่าย </a:t>
            </a:r>
            <a:r>
              <a:rPr lang="en-US" sz="5300" b="1" dirty="0" smtClean="0"/>
              <a:t>(Network Models)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576" y="329900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ชั้นสื่อสารเน็ตเวิร์ค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07"/>
            <a:ext cx="12179260" cy="40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9574" y="5400675"/>
            <a:ext cx="9958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th-TH" dirty="0" smtClean="0"/>
              <a:t>ชั้นสื่อสารเน็ตเวิร์คจะใช้ </a:t>
            </a:r>
            <a:r>
              <a:rPr lang="en-US" dirty="0" smtClean="0"/>
              <a:t>Logical Address </a:t>
            </a:r>
            <a:r>
              <a:rPr lang="th-TH" dirty="0" smtClean="0"/>
              <a:t>หรือที่รู้จักกันดีก็คือ </a:t>
            </a:r>
            <a:r>
              <a:rPr lang="en-US" dirty="0" smtClean="0"/>
              <a:t>IP Address </a:t>
            </a:r>
            <a:r>
              <a:rPr lang="th-TH" dirty="0" smtClean="0"/>
              <a:t>ในการระบุตำแหน่งอุปกรณ์</a:t>
            </a:r>
          </a:p>
          <a:p>
            <a:r>
              <a:rPr lang="en-US" dirty="0" smtClean="0"/>
              <a:t>- </a:t>
            </a:r>
            <a:r>
              <a:rPr lang="th-TH" dirty="0" smtClean="0"/>
              <a:t>มีการเลือกเส้นทาง </a:t>
            </a:r>
            <a:r>
              <a:rPr lang="en-US" dirty="0" smtClean="0"/>
              <a:t>(Routing) </a:t>
            </a:r>
            <a:r>
              <a:rPr lang="th-TH" dirty="0"/>
              <a:t>ใ</a:t>
            </a:r>
            <a:r>
              <a:rPr lang="th-TH" dirty="0" smtClean="0"/>
              <a:t>นการส่งข้อมูลที่เหมาะสมที่สุด เพื่อให้ข้อมูลไปถึงปลายทางได้อย่างรวดเร็ว โดยใช้อุปกรณ์ </a:t>
            </a:r>
            <a:r>
              <a:rPr lang="en-US" dirty="0" smtClean="0"/>
              <a:t>Router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27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1" y="-1"/>
            <a:ext cx="8442960" cy="68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230376" cy="579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b="0" dirty="0" smtClean="0"/>
              <a:t>การส่งข้อมูลแบบ </a:t>
            </a:r>
            <a:r>
              <a:rPr lang="en-US" sz="2800" b="0" dirty="0" smtClean="0"/>
              <a:t>Source-to-Destination</a:t>
            </a:r>
            <a:endParaRPr lang="th-TH" sz="28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4492780" y="2506958"/>
            <a:ext cx="6398740" cy="518817"/>
            <a:chOff x="3400425" y="2710158"/>
            <a:chExt cx="4986338" cy="51881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400425" y="2710158"/>
              <a:ext cx="18430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>
              <a:off x="5386388" y="2710158"/>
              <a:ext cx="1314450" cy="518817"/>
            </a:xfrm>
            <a:prstGeom prst="bentConnector3">
              <a:avLst>
                <a:gd name="adj1" fmla="val 1087"/>
              </a:avLst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63056" y="3228975"/>
              <a:ext cx="13237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2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ชั้น</a:t>
            </a:r>
            <a:r>
              <a:rPr lang="th-TH" dirty="0" err="1" smtClean="0"/>
              <a:t>สื่อสารท</a:t>
            </a:r>
            <a:r>
              <a:rPr lang="th-TH" dirty="0" smtClean="0"/>
              <a:t>ราน</a:t>
            </a:r>
            <a:r>
              <a:rPr lang="th-TH" dirty="0" err="1" smtClean="0"/>
              <a:t>สปอร์ต</a:t>
            </a:r>
            <a:r>
              <a:rPr lang="th-TH" dirty="0" smtClean="0"/>
              <a:t> </a:t>
            </a:r>
            <a:r>
              <a:rPr lang="en-US" dirty="0" smtClean="0"/>
              <a:t>(Transport Layer</a:t>
            </a:r>
            <a:r>
              <a:rPr lang="en-US" dirty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3777622"/>
          </a:xfrm>
        </p:spPr>
        <p:txBody>
          <a:bodyPr/>
          <a:lstStyle/>
          <a:p>
            <a:r>
              <a:rPr lang="th-TH" dirty="0" smtClean="0"/>
              <a:t>ทำหน้าที่ส่งมอบข้อมูลที่เรียกว่าเซกเมนต์ </a:t>
            </a:r>
            <a:r>
              <a:rPr lang="en-US" dirty="0" smtClean="0"/>
              <a:t>(Segment) </a:t>
            </a:r>
            <a:r>
              <a:rPr lang="th-TH" dirty="0" smtClean="0"/>
              <a:t>ในลักษณะ </a:t>
            </a:r>
            <a:r>
              <a:rPr lang="en-US" dirty="0" smtClean="0"/>
              <a:t>                  </a:t>
            </a:r>
            <a:r>
              <a:rPr lang="en-US" b="1" dirty="0" smtClean="0"/>
              <a:t>Process-to-Process </a:t>
            </a:r>
            <a:endParaRPr lang="th-TH" b="1" dirty="0" smtClean="0"/>
          </a:p>
          <a:p>
            <a:r>
              <a:rPr lang="th-TH" dirty="0" smtClean="0"/>
              <a:t>โปรเซส </a:t>
            </a:r>
            <a:r>
              <a:rPr lang="en-US" dirty="0" smtClean="0"/>
              <a:t>(Process) </a:t>
            </a:r>
            <a:r>
              <a:rPr lang="th-TH" dirty="0" smtClean="0"/>
              <a:t>คือโปรแกรมประยุกต์ใด</a:t>
            </a:r>
            <a:r>
              <a:rPr lang="en-US" dirty="0" smtClean="0"/>
              <a:t> </a:t>
            </a:r>
            <a:r>
              <a:rPr lang="th-TH" dirty="0" smtClean="0"/>
              <a:t>ๆ</a:t>
            </a:r>
            <a:r>
              <a:rPr lang="en-US" dirty="0" smtClean="0"/>
              <a:t> </a:t>
            </a:r>
            <a:r>
              <a:rPr lang="th-TH" dirty="0" smtClean="0"/>
              <a:t>ที่รันอยู่บนเครื่องโฮสต์ </a:t>
            </a:r>
            <a:r>
              <a:rPr lang="en-US" dirty="0" smtClean="0"/>
              <a:t>        </a:t>
            </a:r>
            <a:r>
              <a:rPr lang="th-TH" dirty="0" smtClean="0"/>
              <a:t>หากมีหลายโปรแกรมรันอยู่แสดงว่ามีหลายโปรเซสรันอยู่ในขณะนั้น</a:t>
            </a:r>
            <a:r>
              <a:rPr lang="en-US" dirty="0" smtClean="0"/>
              <a:t> </a:t>
            </a:r>
            <a:r>
              <a:rPr lang="th-TH" dirty="0" smtClean="0"/>
              <a:t>ซึ่งจะใช้ </a:t>
            </a:r>
            <a:r>
              <a:rPr lang="en-US" dirty="0" smtClean="0"/>
              <a:t>Port ID </a:t>
            </a:r>
            <a:r>
              <a:rPr lang="th-TH" dirty="0" smtClean="0"/>
              <a:t>ในการแบ่งแยกแต่ละ </a:t>
            </a:r>
            <a:r>
              <a:rPr lang="en-US" dirty="0" smtClean="0"/>
              <a:t>Process</a:t>
            </a:r>
            <a:endParaRPr lang="th-TH" dirty="0" smtClean="0"/>
          </a:p>
          <a:p>
            <a:r>
              <a:rPr lang="th-TH" i="1" dirty="0" smtClean="0"/>
              <a:t>ภาระหน้าที่ของชั้นสื่อสารทราน</a:t>
            </a:r>
            <a:r>
              <a:rPr lang="th-TH" i="1" dirty="0" err="1" smtClean="0"/>
              <a:t>สปอร์ต</a:t>
            </a:r>
            <a:r>
              <a:rPr lang="th-TH" i="1" dirty="0" smtClean="0"/>
              <a:t>คือการส่งมอบข่าวสารจากโปรเซส         ต้นทางไปยังโปรเซสปลายทาง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389" y="5842000"/>
            <a:ext cx="1220838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005" y="70772"/>
            <a:ext cx="3909475" cy="7170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0" dirty="0" smtClean="0"/>
              <a:t>ตัวอย่าง </a:t>
            </a:r>
            <a:r>
              <a:rPr lang="en-US" sz="3200" b="0" dirty="0" smtClean="0"/>
              <a:t>Process </a:t>
            </a:r>
            <a:r>
              <a:rPr lang="th-TH" sz="3200" b="0" dirty="0" smtClean="0"/>
              <a:t>บน </a:t>
            </a:r>
            <a:r>
              <a:rPr lang="en-US" sz="3200" b="0" dirty="0" smtClean="0"/>
              <a:t>Windows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5" y="787782"/>
            <a:ext cx="6793188" cy="6070218"/>
          </a:xfrm>
        </p:spPr>
      </p:pic>
    </p:spTree>
    <p:extLst>
      <p:ext uri="{BB962C8B-B14F-4D97-AF65-F5344CB8AC3E}">
        <p14:creationId xmlns:p14="http://schemas.microsoft.com/office/powerpoint/2010/main" val="11933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ชั้นสื่อสารทราน</a:t>
            </a:r>
            <a:r>
              <a:rPr lang="th-TH" sz="3600" b="0" dirty="0" err="1" smtClean="0"/>
              <a:t>สปอร์ต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787"/>
            <a:ext cx="12204843" cy="424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การส่งข่าวสารในรูปแบบ </a:t>
            </a:r>
            <a:r>
              <a:rPr lang="en-US" sz="3600" b="0" dirty="0" smtClean="0"/>
              <a:t>Process-to-Process </a:t>
            </a:r>
            <a:r>
              <a:rPr lang="th-TH" sz="3600" b="0" dirty="0" smtClean="0"/>
              <a:t>เพื่อให้แน่ใจว่า</a:t>
            </a:r>
            <a:r>
              <a:rPr lang="th-TH" sz="3600" b="0" dirty="0" smtClean="0"/>
              <a:t>ข้อมูล</a:t>
            </a:r>
            <a:r>
              <a:rPr lang="en-US" sz="3600" b="0" dirty="0" smtClean="0"/>
              <a:t>    </a:t>
            </a:r>
            <a:r>
              <a:rPr lang="th-TH" sz="3600" b="0" dirty="0" smtClean="0"/>
              <a:t>จะ</a:t>
            </a:r>
            <a:r>
              <a:rPr lang="th-TH" sz="3600" b="0" dirty="0" smtClean="0"/>
              <a:t>ถูกส่งไปยังโปรเซสที่ถูกต้อง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610789"/>
            <a:ext cx="8915400" cy="366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7450" y="5514975"/>
            <a:ext cx="830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แต่ละ</a:t>
            </a:r>
            <a:r>
              <a:rPr lang="th-TH" sz="3200" dirty="0" smtClean="0"/>
              <a:t>โหนดอาจมี</a:t>
            </a:r>
            <a:r>
              <a:rPr lang="th-TH" sz="3200" dirty="0" smtClean="0"/>
              <a:t>โปรเซสมากกว่า</a:t>
            </a:r>
            <a:r>
              <a:rPr lang="th-TH" sz="3200" dirty="0" smtClean="0"/>
              <a:t>หนึ่ง</a:t>
            </a:r>
            <a:r>
              <a:rPr lang="th-TH" sz="3200" dirty="0" smtClean="0"/>
              <a:t>โปรเซส</a:t>
            </a:r>
            <a:r>
              <a:rPr lang="th-TH" sz="3200" dirty="0" smtClean="0"/>
              <a:t>ที่ทำ</a:t>
            </a:r>
            <a:r>
              <a:rPr lang="th-TH" sz="3200" dirty="0" smtClean="0"/>
              <a:t>งานพร้อม</a:t>
            </a:r>
            <a:r>
              <a:rPr lang="th-TH" sz="3200" dirty="0" smtClean="0"/>
              <a:t>กัน </a:t>
            </a:r>
            <a:r>
              <a:rPr lang="th-TH" sz="3200" dirty="0" smtClean="0"/>
              <a:t>ดังนั้นจึงต้องมีหมายเลขพอร์ต </a:t>
            </a:r>
            <a:r>
              <a:rPr lang="en-US" sz="3200" dirty="0" smtClean="0"/>
              <a:t>(Port)</a:t>
            </a:r>
            <a:r>
              <a:rPr lang="th-TH" sz="3200" dirty="0" smtClean="0"/>
              <a:t> ต่างๆ ไว้คอยบริการ</a:t>
            </a:r>
            <a:r>
              <a:rPr lang="th-TH" sz="3200" dirty="0" smtClean="0"/>
              <a:t>ให้กับ</a:t>
            </a:r>
            <a:r>
              <a:rPr lang="th-TH" sz="3200" dirty="0" smtClean="0"/>
              <a:t>โปรเซส</a:t>
            </a:r>
            <a:r>
              <a:rPr lang="th-TH" sz="3200" dirty="0"/>
              <a:t>แต่</a:t>
            </a:r>
            <a:r>
              <a:rPr lang="th-TH" sz="3200" dirty="0" smtClean="0"/>
              <a:t>ละประเภท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9304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ชั้นสื่อสาร</a:t>
            </a:r>
            <a:r>
              <a:rPr lang="th-TH" dirty="0" err="1"/>
              <a:t>เซสชั่น</a:t>
            </a:r>
            <a:r>
              <a:rPr lang="th-TH" dirty="0"/>
              <a:t> </a:t>
            </a:r>
            <a:r>
              <a:rPr lang="en-US" dirty="0"/>
              <a:t>(Session 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8116"/>
            <a:ext cx="8915400" cy="3777622"/>
          </a:xfrm>
        </p:spPr>
        <p:txBody>
          <a:bodyPr/>
          <a:lstStyle/>
          <a:p>
            <a:r>
              <a:rPr lang="th-TH" dirty="0" smtClean="0"/>
              <a:t>มีหน้าที่</a:t>
            </a:r>
            <a:r>
              <a:rPr lang="th-TH" dirty="0" smtClean="0"/>
              <a:t>คือควบคุม</a:t>
            </a:r>
            <a:r>
              <a:rPr lang="th-TH" dirty="0" smtClean="0"/>
              <a:t>การสื่อสารและการซิงโครไนซ์</a:t>
            </a:r>
          </a:p>
          <a:p>
            <a:r>
              <a:rPr lang="th-TH" dirty="0" smtClean="0"/>
              <a:t>การสื่อสารที่กำลังดำเนินการอยู่ ณ ขณะใดขณะหนึ่งจะเรียกว่า </a:t>
            </a:r>
            <a:r>
              <a:rPr lang="th-TH" b="1" dirty="0" smtClean="0"/>
              <a:t>“</a:t>
            </a:r>
            <a:r>
              <a:rPr lang="th-TH" b="1" dirty="0" err="1" smtClean="0"/>
              <a:t>เซสชั่น</a:t>
            </a:r>
            <a:r>
              <a:rPr lang="th-TH" b="1" dirty="0" smtClean="0"/>
              <a:t>” </a:t>
            </a:r>
          </a:p>
          <a:p>
            <a:r>
              <a:rPr lang="th-TH" dirty="0" smtClean="0"/>
              <a:t>เช่น </a:t>
            </a:r>
            <a:r>
              <a:rPr lang="th-TH" dirty="0" err="1" smtClean="0"/>
              <a:t>เซสชั่น</a:t>
            </a:r>
            <a:r>
              <a:rPr lang="th-TH" dirty="0" smtClean="0"/>
              <a:t>ของการสนทนาที่ประกอบด้วยขั้นตอนดังนี้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9901878"/>
              </p:ext>
            </p:extLst>
          </p:nvPr>
        </p:nvGraphicFramePr>
        <p:xfrm>
          <a:off x="2589212" y="3347304"/>
          <a:ext cx="8128000" cy="130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6843" y="4688498"/>
            <a:ext cx="992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หลังจากที่สร้าง</a:t>
            </a:r>
            <a:r>
              <a:rPr lang="th-TH" sz="3200" dirty="0" err="1" smtClean="0"/>
              <a:t>เซสชั่น</a:t>
            </a:r>
            <a:r>
              <a:rPr lang="th-TH" sz="3200" dirty="0" smtClean="0"/>
              <a:t>เรียบร้อยแล้ว การรับส่งข้อมูลจะเป็นหน้าที่ของชั้นสื่อสารทราน</a:t>
            </a:r>
            <a:r>
              <a:rPr lang="th-TH" sz="3200" dirty="0" err="1" smtClean="0"/>
              <a:t>สปอร์ต</a:t>
            </a:r>
            <a:endParaRPr lang="th-TH" sz="3200" dirty="0"/>
          </a:p>
        </p:txBody>
      </p:sp>
      <p:pic>
        <p:nvPicPr>
          <p:cNvPr id="7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33" y="5744308"/>
            <a:ext cx="12166367" cy="11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460" y="197390"/>
            <a:ext cx="6286915" cy="8287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0" dirty="0" smtClean="0"/>
              <a:t>ตัวอย่าง </a:t>
            </a:r>
            <a:r>
              <a:rPr lang="en-US" sz="3600" b="0" dirty="0" smtClean="0"/>
              <a:t>Session Timeout Warning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5122" name="Picture 2" descr="Image result for session time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60" y="1026160"/>
            <a:ext cx="9930913" cy="54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7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การซิงโครไนซ์ </a:t>
            </a:r>
            <a:r>
              <a:rPr lang="en-US" sz="3600" b="0" dirty="0" smtClean="0"/>
              <a:t>(Synchronize)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53" y="787781"/>
            <a:ext cx="9866060" cy="458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853" y="5343525"/>
            <a:ext cx="9866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เป็นการเพิ่มจุดตรวจสอบเพื่อให้สามารถตรวจสอบข้อมูลได้ง่ายขึ้น เช่น สมมุติว่ามีการส่งไฟล์จำนวน </a:t>
            </a:r>
            <a:r>
              <a:rPr lang="en-US" dirty="0" smtClean="0"/>
              <a:t>2,000 Bytes</a:t>
            </a:r>
            <a:r>
              <a:rPr lang="th-TH" dirty="0" smtClean="0"/>
              <a:t> และมีการแทรกจุดตรวจสอบไปทุกๆ </a:t>
            </a:r>
            <a:r>
              <a:rPr lang="en-US" dirty="0" smtClean="0"/>
              <a:t>100 Bytes</a:t>
            </a:r>
            <a:r>
              <a:rPr lang="th-TH" dirty="0" smtClean="0"/>
              <a:t> หากระบบส่งข้อมูลล้มเหลวในการส่งไฟล์ในไบต์ที่</a:t>
            </a:r>
            <a:r>
              <a:rPr lang="en-US" dirty="0" smtClean="0"/>
              <a:t>523 </a:t>
            </a:r>
            <a:r>
              <a:rPr lang="th-TH" dirty="0" smtClean="0"/>
              <a:t> การกู้คืนจะเปิดเซสชั่นใหม่เพื่อส่งข้อมูลที่ผิดพลาดเท่านั้น ซึ่งก็คือไบต์ที่ </a:t>
            </a:r>
            <a:r>
              <a:rPr lang="en-US" dirty="0" smtClean="0"/>
              <a:t>501-600</a:t>
            </a:r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97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ชั้น</a:t>
            </a:r>
            <a:r>
              <a:rPr lang="th-TH" dirty="0" err="1"/>
              <a:t>สื่อสารพ</a:t>
            </a:r>
            <a:r>
              <a:rPr lang="th-TH" dirty="0"/>
              <a:t>รีเซน</a:t>
            </a:r>
            <a:r>
              <a:rPr lang="th-TH" dirty="0" err="1"/>
              <a:t>เตชั่น</a:t>
            </a:r>
            <a:r>
              <a:rPr lang="th-TH" dirty="0"/>
              <a:t> </a:t>
            </a:r>
            <a:r>
              <a:rPr lang="en-US" dirty="0"/>
              <a:t>(Presentation 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032" y="1494693"/>
            <a:ext cx="9993922" cy="4452938"/>
          </a:xfrm>
        </p:spPr>
        <p:txBody>
          <a:bodyPr>
            <a:normAutofit/>
          </a:bodyPr>
          <a:lstStyle/>
          <a:p>
            <a:r>
              <a:rPr lang="th-TH" i="1" dirty="0" smtClean="0"/>
              <a:t>มีหน้าที่คือ การแปลงข้อมูล การเข้ารหัสข้อมูล และการบีบอัดข้อมูล</a:t>
            </a:r>
          </a:p>
          <a:p>
            <a:r>
              <a:rPr lang="th-TH" b="1" dirty="0" smtClean="0"/>
              <a:t>แปลงข้อมูล </a:t>
            </a:r>
            <a:r>
              <a:rPr lang="en-US" b="1" dirty="0" smtClean="0"/>
              <a:t>(Encoding)</a:t>
            </a:r>
            <a:r>
              <a:rPr lang="th-TH" b="1" dirty="0" smtClean="0"/>
              <a:t> </a:t>
            </a:r>
            <a:r>
              <a:rPr lang="th-TH" dirty="0" smtClean="0"/>
              <a:t>ให้มีรูปแบบและความหมายเดียวกัน เช่น </a:t>
            </a:r>
            <a:r>
              <a:rPr lang="en-US" dirty="0" smtClean="0"/>
              <a:t>ASCII,  UNICODE</a:t>
            </a:r>
            <a:endParaRPr lang="th-TH" dirty="0" smtClean="0"/>
          </a:p>
          <a:p>
            <a:r>
              <a:rPr lang="th-TH" b="1" dirty="0" smtClean="0"/>
              <a:t>การเข้ารหัส </a:t>
            </a:r>
            <a:r>
              <a:rPr lang="en-US" b="1" dirty="0" smtClean="0"/>
              <a:t>(Encryption) </a:t>
            </a:r>
            <a:r>
              <a:rPr lang="th-TH" dirty="0" smtClean="0"/>
              <a:t>คือการเข้ารหัสเพื่อความปลอดภัยก่อนที่จะส่งไปยังเครือข่าย เมื่อข้อมูลถึงปลายทางก็จะมีการถอดรหัส </a:t>
            </a:r>
            <a:r>
              <a:rPr lang="en-US" dirty="0" smtClean="0"/>
              <a:t>(Decryption) </a:t>
            </a:r>
            <a:r>
              <a:rPr lang="th-TH" dirty="0" smtClean="0"/>
              <a:t>กลับมาเป็นข้อมูลเดิม</a:t>
            </a:r>
          </a:p>
          <a:p>
            <a:r>
              <a:rPr lang="th-TH" b="1" dirty="0" smtClean="0"/>
              <a:t>การบีบอัดข้อมูล </a:t>
            </a:r>
            <a:r>
              <a:rPr lang="en-US" b="1" dirty="0" smtClean="0"/>
              <a:t>(Compression) </a:t>
            </a:r>
            <a:r>
              <a:rPr lang="th-TH" dirty="0" smtClean="0"/>
              <a:t>เพื่อให้ข้อมูลมีขนาดเล็กลง ส่งผลดีต่อความรวดเร็วในการสื่อสาร และลด</a:t>
            </a:r>
            <a:r>
              <a:rPr lang="th-TH" dirty="0" err="1" smtClean="0"/>
              <a:t>แบนด์วิดธ์</a:t>
            </a:r>
            <a:r>
              <a:rPr lang="th-TH" dirty="0" smtClean="0"/>
              <a:t>ในการสื่อสารลง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5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5651059"/>
            <a:ext cx="12192000" cy="12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ชั้นสื่อสารในแบบจำลอง </a:t>
            </a:r>
            <a:r>
              <a:rPr lang="en-US" dirty="0" smtClean="0"/>
              <a:t>OSI </a:t>
            </a:r>
            <a:r>
              <a:rPr lang="th-TH" dirty="0" smtClean="0"/>
              <a:t>(</a:t>
            </a:r>
            <a:r>
              <a:rPr lang="en-US" dirty="0" smtClean="0"/>
              <a:t>Layers in The OSI Model 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00188"/>
            <a:ext cx="9247187" cy="5243512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ชั้น</a:t>
            </a:r>
            <a:r>
              <a:rPr lang="th-TH" sz="3600" b="1" dirty="0" err="1" smtClean="0"/>
              <a:t>สื่อสารฟิ</a:t>
            </a:r>
            <a:r>
              <a:rPr lang="th-TH" sz="3600" b="1" dirty="0" smtClean="0"/>
              <a:t>สิคัล </a:t>
            </a:r>
            <a:r>
              <a:rPr lang="en-US" sz="3600" b="1" dirty="0" smtClean="0"/>
              <a:t>(Physical Layer)</a:t>
            </a:r>
            <a:endParaRPr lang="th-TH" sz="3600" b="1" dirty="0" smtClean="0"/>
          </a:p>
          <a:p>
            <a:r>
              <a:rPr lang="th-TH" sz="3600" b="1" dirty="0" smtClean="0"/>
              <a:t>ชั้นสื่อสาร</a:t>
            </a:r>
            <a:r>
              <a:rPr lang="th-TH" sz="3600" b="1" dirty="0" err="1" smtClean="0"/>
              <a:t>ดาต้าลิงก์</a:t>
            </a:r>
            <a:r>
              <a:rPr lang="th-TH" sz="3600" b="1" dirty="0" smtClean="0"/>
              <a:t> </a:t>
            </a:r>
            <a:r>
              <a:rPr lang="en-US" sz="3600" b="1" dirty="0" smtClean="0"/>
              <a:t>(Data Link Layer)</a:t>
            </a:r>
          </a:p>
          <a:p>
            <a:r>
              <a:rPr lang="th-TH" sz="3600" b="1" dirty="0" smtClean="0"/>
              <a:t>ชั้นสื่อสารเน็ตเวิร์ค </a:t>
            </a:r>
            <a:r>
              <a:rPr lang="en-US" sz="3600" b="1" dirty="0" smtClean="0"/>
              <a:t>(Network Layer)</a:t>
            </a:r>
          </a:p>
          <a:p>
            <a:r>
              <a:rPr lang="th-TH" sz="3600" b="1" dirty="0" smtClean="0"/>
              <a:t>ชั้นสื่อสารทราน</a:t>
            </a:r>
            <a:r>
              <a:rPr lang="th-TH" sz="3600" b="1" dirty="0" err="1" smtClean="0"/>
              <a:t>สปอร์ต</a:t>
            </a:r>
            <a:r>
              <a:rPr lang="th-TH" sz="3600" b="1" dirty="0" smtClean="0"/>
              <a:t> </a:t>
            </a:r>
            <a:r>
              <a:rPr lang="en-US" sz="3600" b="1" dirty="0" smtClean="0"/>
              <a:t>(Transport Layer)</a:t>
            </a:r>
          </a:p>
          <a:p>
            <a:r>
              <a:rPr lang="th-TH" sz="3600" b="1" dirty="0" smtClean="0"/>
              <a:t>ชั้นสื่อสาร</a:t>
            </a:r>
            <a:r>
              <a:rPr lang="th-TH" sz="3600" b="1" dirty="0" err="1" smtClean="0"/>
              <a:t>เซสชั่น</a:t>
            </a:r>
            <a:r>
              <a:rPr lang="th-TH" sz="3600" b="1" dirty="0" smtClean="0"/>
              <a:t> </a:t>
            </a:r>
            <a:r>
              <a:rPr lang="en-US" sz="3600" b="1" dirty="0" smtClean="0"/>
              <a:t>(Session Layer)</a:t>
            </a:r>
            <a:endParaRPr lang="th-TH" sz="3600" b="1" dirty="0" smtClean="0"/>
          </a:p>
          <a:p>
            <a:r>
              <a:rPr lang="th-TH" sz="3600" b="1" dirty="0" smtClean="0"/>
              <a:t>ชั้น</a:t>
            </a:r>
            <a:r>
              <a:rPr lang="th-TH" sz="3600" b="1" dirty="0" err="1" smtClean="0"/>
              <a:t>สื่อสารพ</a:t>
            </a:r>
            <a:r>
              <a:rPr lang="th-TH" sz="3600" b="1" dirty="0" smtClean="0"/>
              <a:t>รีเซน</a:t>
            </a:r>
            <a:r>
              <a:rPr lang="th-TH" sz="3600" b="1" dirty="0" err="1" smtClean="0"/>
              <a:t>เตชั่น</a:t>
            </a:r>
            <a:r>
              <a:rPr lang="th-TH" sz="3600" b="1" dirty="0" smtClean="0"/>
              <a:t> </a:t>
            </a:r>
            <a:r>
              <a:rPr lang="en-US" sz="3600" b="1" dirty="0" smtClean="0"/>
              <a:t>(Presentation Layer)</a:t>
            </a:r>
            <a:endParaRPr lang="th-TH" sz="3600" b="1" dirty="0" smtClean="0"/>
          </a:p>
          <a:p>
            <a:r>
              <a:rPr lang="th-TH" sz="3600" b="1" dirty="0" smtClean="0"/>
              <a:t>ชั้นสื่อสารแอปพลิเคชั่น </a:t>
            </a:r>
            <a:r>
              <a:rPr lang="en-US" sz="3600" b="1" dirty="0" smtClean="0"/>
              <a:t>(Application Layer)</a:t>
            </a:r>
          </a:p>
          <a:p>
            <a:endParaRPr lang="th-TH" sz="3600" b="1" dirty="0" smtClean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0" y="1443989"/>
            <a:ext cx="3972560" cy="22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ชั้น</a:t>
            </a:r>
            <a:r>
              <a:rPr lang="th-TH" sz="3600" b="0" dirty="0" err="1" smtClean="0"/>
              <a:t>สื่อสารพ</a:t>
            </a:r>
            <a:r>
              <a:rPr lang="th-TH" sz="3600" b="0" dirty="0" smtClean="0"/>
              <a:t>รีเซ็น</a:t>
            </a:r>
            <a:r>
              <a:rPr lang="th-TH" sz="3600" b="0" dirty="0" err="1" smtClean="0"/>
              <a:t>เตชั่น</a:t>
            </a:r>
            <a:r>
              <a:rPr lang="th-TH" sz="3600" b="0" dirty="0" smtClean="0"/>
              <a:t> 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1" b="22411"/>
          <a:stretch/>
        </p:blipFill>
        <p:spPr bwMode="auto">
          <a:xfrm>
            <a:off x="-1" y="1264555"/>
            <a:ext cx="12213937" cy="52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5" y="0"/>
            <a:ext cx="8911687" cy="1280890"/>
          </a:xfrm>
        </p:spPr>
        <p:txBody>
          <a:bodyPr/>
          <a:lstStyle/>
          <a:p>
            <a:r>
              <a:rPr lang="en-US" dirty="0" smtClean="0"/>
              <a:t>Encode - Decode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5" y="640445"/>
            <a:ext cx="7699155" cy="6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523897">
            <a:off x="4099725" y="3142113"/>
            <a:ext cx="1540759" cy="83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ชั้นสื่อสารแอปพลิเคชั่น </a:t>
            </a:r>
            <a:r>
              <a:rPr lang="en-US" dirty="0"/>
              <a:t>(Application 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เป็นชั้นสื่อสารที่เน้นการติดต่อกับผู้ใช้ และอนุญาตให้ผู้ใช้ซึ่งอาจเป็นบุคคลหรือซอฟต์แวร์สามารถเข้าถึงเครือข่ายได้ </a:t>
            </a:r>
          </a:p>
          <a:p>
            <a:r>
              <a:rPr lang="th-TH" dirty="0" smtClean="0"/>
              <a:t>ชั้นแอพพลิเคชั่นมี </a:t>
            </a:r>
            <a:r>
              <a:rPr lang="en-US" dirty="0" smtClean="0"/>
              <a:t>User Interface </a:t>
            </a:r>
            <a:r>
              <a:rPr lang="th-TH" dirty="0" smtClean="0"/>
              <a:t>เพื่อสนับสนุนงานบริการต่างๆให้กับผู้ใช้        </a:t>
            </a:r>
            <a:r>
              <a:rPr lang="en-US" dirty="0" smtClean="0"/>
              <a:t> </a:t>
            </a:r>
            <a:r>
              <a:rPr lang="th-TH" dirty="0" smtClean="0"/>
              <a:t>ทั้งการรับข้อมูลจากผู้ใช้และการแสดงผล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319"/>
            <a:ext cx="2589212" cy="16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" y="4405812"/>
            <a:ext cx="6375728" cy="2159111"/>
          </a:xfrm>
          <a:prstGeom prst="rect">
            <a:avLst/>
          </a:prstGeom>
        </p:spPr>
      </p:pic>
      <p:pic>
        <p:nvPicPr>
          <p:cNvPr id="7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t="10409" r="16007" b="79478"/>
          <a:stretch/>
        </p:blipFill>
        <p:spPr bwMode="auto">
          <a:xfrm>
            <a:off x="52755" y="5885886"/>
            <a:ext cx="12109760" cy="9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/>
              <a:t>ชั้นสื่อสารแอปพลิเคชั่น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1" y="1219200"/>
            <a:ext cx="1115148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สรุปการทำงานของแบบจำลอง </a:t>
            </a:r>
            <a:r>
              <a:rPr lang="en-US" sz="3600" b="0" dirty="0" smtClean="0"/>
              <a:t>OSI </a:t>
            </a:r>
            <a:r>
              <a:rPr lang="th-TH" sz="3600" b="0" dirty="0" smtClean="0"/>
              <a:t>ทั้ง </a:t>
            </a:r>
            <a:r>
              <a:rPr lang="en-US" sz="3600" b="0" dirty="0" smtClean="0"/>
              <a:t>7 </a:t>
            </a:r>
            <a:r>
              <a:rPr lang="th-TH" sz="3600" b="0" dirty="0" smtClean="0"/>
              <a:t>ชั้นสื่อสาร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249315"/>
            <a:ext cx="12111460" cy="556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8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1026" name="Picture 2" descr="http://gargasz.info/OSI-model/OSI_2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7840"/>
            <a:ext cx="12219613" cy="60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gargasz.info/OSI-model/OSI_20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/>
          <a:stretch/>
        </p:blipFill>
        <p:spPr bwMode="auto">
          <a:xfrm>
            <a:off x="-50799" y="497840"/>
            <a:ext cx="12270412" cy="60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ชั้น</a:t>
            </a:r>
            <a:r>
              <a:rPr lang="th-TH" dirty="0" err="1"/>
              <a:t>สื่อสารฟิ</a:t>
            </a:r>
            <a:r>
              <a:rPr lang="th-TH" dirty="0"/>
              <a:t>สิคัล </a:t>
            </a:r>
            <a:r>
              <a:rPr lang="en-US" dirty="0"/>
              <a:t>(Physical 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40176"/>
            <a:ext cx="8915400" cy="3777622"/>
          </a:xfrm>
        </p:spPr>
        <p:txBody>
          <a:bodyPr/>
          <a:lstStyle/>
          <a:p>
            <a:r>
              <a:rPr lang="th-TH" dirty="0" smtClean="0"/>
              <a:t>ทำหน้าที่ประสานงานในการส่งกระแสบิต </a:t>
            </a:r>
            <a:r>
              <a:rPr lang="en-US" dirty="0" smtClean="0"/>
              <a:t>(Bit Stream) </a:t>
            </a:r>
            <a:r>
              <a:rPr lang="th-TH" dirty="0" smtClean="0"/>
              <a:t>บนสื่อกลางที่เกี่ยวข้องกับข้อกำหนดทางกลไกและทางไฟฟ้า</a:t>
            </a:r>
          </a:p>
          <a:p>
            <a:r>
              <a:rPr lang="th-TH" i="1" dirty="0" smtClean="0"/>
              <a:t>ภาระหน้าที่ของชั้น</a:t>
            </a:r>
            <a:r>
              <a:rPr lang="th-TH" i="1" dirty="0"/>
              <a:t>สื่อสารฟิสิ</a:t>
            </a:r>
            <a:r>
              <a:rPr lang="th-TH" i="1" dirty="0" smtClean="0"/>
              <a:t>คัลคือการเคลื่อนย้าย</a:t>
            </a:r>
            <a:r>
              <a:rPr lang="th-TH" b="1" i="1" dirty="0" smtClean="0"/>
              <a:t>ข้อมูลระดับบิต                     </a:t>
            </a:r>
            <a:r>
              <a:rPr lang="th-TH" i="1" dirty="0" smtClean="0"/>
              <a:t>จากโหนด</a:t>
            </a:r>
            <a:r>
              <a:rPr lang="th-TH" i="1" dirty="0"/>
              <a:t>หนึ่ง</a:t>
            </a:r>
            <a:r>
              <a:rPr lang="th-TH" i="1" dirty="0" smtClean="0"/>
              <a:t> </a:t>
            </a:r>
            <a:r>
              <a:rPr lang="en-US" i="1" dirty="0" smtClean="0"/>
              <a:t>(Node or Hop)</a:t>
            </a:r>
            <a:r>
              <a:rPr lang="th-TH" i="1" dirty="0" smtClean="0"/>
              <a:t> ไปยังโหนดถัดไป </a:t>
            </a:r>
            <a:r>
              <a:rPr lang="en-US" i="1" dirty="0" smtClean="0"/>
              <a:t>                                  (Hop-to-Hop or Node-to-Node)</a:t>
            </a:r>
            <a:endParaRPr lang="th-TH" i="1" dirty="0" smtClean="0"/>
          </a:p>
          <a:p>
            <a:r>
              <a:rPr lang="th-TH" dirty="0" smtClean="0"/>
              <a:t>ชั้นสื่อสารฟิสิคัลจะทำงานเกี่ยวข้องกับสื่อส่งข้อมูล </a:t>
            </a:r>
            <a:r>
              <a:rPr lang="en-US" dirty="0" smtClean="0"/>
              <a:t>(Transmission Medium)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6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85104"/>
            <a:ext cx="12192000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osi model physical 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36"/>
            <a:ext cx="9895840" cy="21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ชั้น</a:t>
            </a:r>
            <a:r>
              <a:rPr lang="th-TH" sz="4000" b="0" dirty="0" err="1" smtClean="0"/>
              <a:t>สื่อสารฟิ</a:t>
            </a:r>
            <a:r>
              <a:rPr lang="th-TH" sz="4000" b="0" dirty="0" smtClean="0"/>
              <a:t>สิคัล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0" y="1498346"/>
            <a:ext cx="12231320" cy="390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ชั้น</a:t>
            </a:r>
            <a:r>
              <a:rPr lang="th-TH" dirty="0" smtClean="0"/>
              <a:t>สื่อสาร</a:t>
            </a:r>
            <a:r>
              <a:rPr lang="th-TH" dirty="0" err="1" smtClean="0"/>
              <a:t>ดาต้าลิงก์</a:t>
            </a:r>
            <a:r>
              <a:rPr lang="th-TH" dirty="0" smtClean="0"/>
              <a:t> </a:t>
            </a:r>
            <a:r>
              <a:rPr lang="en-US" dirty="0" smtClean="0"/>
              <a:t>(Data Link </a:t>
            </a:r>
            <a:r>
              <a:rPr lang="en-US" dirty="0"/>
              <a:t>Layer)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หน่วยของข้อมูลในชั้นนี้จะจัดเก็บในรูปแบบของเฟรม </a:t>
            </a:r>
            <a:r>
              <a:rPr lang="en-US" dirty="0"/>
              <a:t>(Frame)</a:t>
            </a:r>
          </a:p>
          <a:p>
            <a:r>
              <a:rPr lang="th-TH" b="1" i="1" dirty="0" smtClean="0"/>
              <a:t>ภาระหน้าที่คือการเคลื่อนย้ายเฟรมจาก</a:t>
            </a:r>
            <a:r>
              <a:rPr lang="th-TH" b="1" i="1" dirty="0" err="1" smtClean="0"/>
              <a:t>โหนด</a:t>
            </a:r>
            <a:r>
              <a:rPr lang="th-TH" b="1" i="1" dirty="0"/>
              <a:t>หนึ่ง </a:t>
            </a:r>
            <a:r>
              <a:rPr lang="en-US" b="1" i="1" dirty="0"/>
              <a:t>(Node or Hop)</a:t>
            </a:r>
            <a:r>
              <a:rPr lang="th-TH" b="1" i="1" dirty="0"/>
              <a:t> ไปยังโหนด</a:t>
            </a:r>
            <a:r>
              <a:rPr lang="th-TH" b="1" i="1" dirty="0" smtClean="0"/>
              <a:t>ถัดไป </a:t>
            </a:r>
            <a:r>
              <a:rPr lang="en-US" b="1" i="1" dirty="0" smtClean="0"/>
              <a:t>(Hop-to-Hop </a:t>
            </a:r>
            <a:r>
              <a:rPr lang="th-TH" b="1" i="1" dirty="0" smtClean="0"/>
              <a:t>หรือ </a:t>
            </a:r>
            <a:r>
              <a:rPr lang="en-US" b="1" i="1" dirty="0" smtClean="0"/>
              <a:t>Node-to-Node )</a:t>
            </a:r>
          </a:p>
          <a:p>
            <a:r>
              <a:rPr lang="th-TH" dirty="0" smtClean="0"/>
              <a:t>ใช้ </a:t>
            </a:r>
            <a:r>
              <a:rPr lang="en-US" b="1" dirty="0" smtClean="0"/>
              <a:t>MAC Address </a:t>
            </a:r>
            <a:r>
              <a:rPr lang="th-TH" dirty="0" smtClean="0"/>
              <a:t>ในการระบุตำแหน่งของโหนด</a:t>
            </a:r>
            <a:endParaRPr lang="en-US" dirty="0" smtClean="0"/>
          </a:p>
          <a:p>
            <a:r>
              <a:rPr lang="th-TH" dirty="0" smtClean="0"/>
              <a:t>มีกระบวนการตรวจจับและแก้ไขข้อผิดพลาดของเฟรมเพื่อความน่าเชื่อถือของการสื่อสารข้อมูล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7231" y="5791200"/>
            <a:ext cx="1230923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45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ชั้นสื่อสาร</a:t>
            </a:r>
            <a:r>
              <a:rPr lang="th-TH" sz="3600" b="0" dirty="0" err="1" smtClean="0"/>
              <a:t>ดาต้าลิงก์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2907"/>
            <a:ext cx="12191731" cy="40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4812" y="5618624"/>
            <a:ext cx="1008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th-TH" dirty="0" smtClean="0"/>
              <a:t>มีการใส่ </a:t>
            </a:r>
            <a:r>
              <a:rPr lang="en-US" dirty="0" smtClean="0"/>
              <a:t>Header (H) </a:t>
            </a:r>
            <a:r>
              <a:rPr lang="th-TH" dirty="0" smtClean="0"/>
              <a:t>เพื่อระบุตำแหน่งของผู้ส่ง </a:t>
            </a:r>
            <a:r>
              <a:rPr lang="en-US" dirty="0" smtClean="0"/>
              <a:t>(Source)</a:t>
            </a:r>
            <a:r>
              <a:rPr lang="th-TH" dirty="0" smtClean="0"/>
              <a:t> และผู้รับ </a:t>
            </a:r>
            <a:r>
              <a:rPr lang="en-US" dirty="0" smtClean="0"/>
              <a:t>(Destination) </a:t>
            </a:r>
            <a:r>
              <a:rPr lang="th-TH" dirty="0" smtClean="0"/>
              <a:t>โดยใช้ </a:t>
            </a:r>
            <a:r>
              <a:rPr lang="en-US" dirty="0" smtClean="0"/>
              <a:t>MAC Address</a:t>
            </a:r>
          </a:p>
          <a:p>
            <a:r>
              <a:rPr lang="en-US" dirty="0" smtClean="0"/>
              <a:t>- </a:t>
            </a:r>
            <a:r>
              <a:rPr lang="th-TH" dirty="0" smtClean="0"/>
              <a:t>ใส่ </a:t>
            </a:r>
            <a:r>
              <a:rPr lang="en-US" dirty="0" smtClean="0"/>
              <a:t>Trailer (T) </a:t>
            </a:r>
            <a:r>
              <a:rPr lang="th-TH" dirty="0" smtClean="0"/>
              <a:t>เพื่อให้ฝั่งรับข้อมูลนำไปใช้</a:t>
            </a:r>
            <a:r>
              <a:rPr lang="th-TH" dirty="0" smtClean="0"/>
              <a:t>ในการควบคุมข้อผิดพลาด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28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การส่งข้อมูลแบบ </a:t>
            </a:r>
            <a:r>
              <a:rPr lang="en-US" sz="3600" b="0" dirty="0" smtClean="0"/>
              <a:t>Hop-to-Hop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970344"/>
            <a:ext cx="7740316" cy="570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14713" y="3271838"/>
            <a:ext cx="184308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724776" y="4081463"/>
            <a:ext cx="184308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5472113" y="3271838"/>
            <a:ext cx="1700212" cy="809625"/>
          </a:xfrm>
          <a:prstGeom prst="bentConnector3">
            <a:avLst>
              <a:gd name="adj1" fmla="val 42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ชั้นสื่อสารเน็ตเวิร์ค </a:t>
            </a:r>
            <a:r>
              <a:rPr lang="en-US" dirty="0"/>
              <a:t>(Network 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5920"/>
            <a:ext cx="8915400" cy="4265302"/>
          </a:xfrm>
        </p:spPr>
        <p:txBody>
          <a:bodyPr>
            <a:normAutofit/>
          </a:bodyPr>
          <a:lstStyle/>
          <a:p>
            <a:r>
              <a:rPr lang="th-TH" dirty="0" smtClean="0"/>
              <a:t>ส่ง</a:t>
            </a:r>
            <a:r>
              <a:rPr lang="th-TH" b="1" dirty="0" smtClean="0"/>
              <a:t>แพ็คเก็ต </a:t>
            </a:r>
            <a:r>
              <a:rPr lang="en-US" b="1" dirty="0" smtClean="0"/>
              <a:t>(Packet) </a:t>
            </a:r>
            <a:r>
              <a:rPr lang="th-TH" dirty="0" smtClean="0"/>
              <a:t>จาก</a:t>
            </a:r>
            <a:r>
              <a:rPr lang="th-TH" b="1" dirty="0" smtClean="0"/>
              <a:t>ต้นทางไปยังปลายทาง</a:t>
            </a:r>
            <a:r>
              <a:rPr lang="th-TH" dirty="0" smtClean="0"/>
              <a:t>ผ่านเครือข่ายหลายๆเครือข่ายที่มีลิงก์เชื่อมต่อมากมาย โดยการ</a:t>
            </a:r>
            <a:r>
              <a:rPr lang="th-TH" b="1" dirty="0" smtClean="0"/>
              <a:t>หาเส้นทางที่เหมาะสมที่สุด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แตกต่าง</a:t>
            </a:r>
            <a:r>
              <a:rPr lang="th-TH" dirty="0" smtClean="0"/>
              <a:t>กับชั้นสื่อสารดาต้าลิงก์ที่จัดส่งไปยังโหนดปลายทางภายในลิงก์เดียวกันเท่านั้น เช่น เครือข่าย </a:t>
            </a:r>
            <a:r>
              <a:rPr lang="en-US" dirty="0" smtClean="0"/>
              <a:t>LAN </a:t>
            </a:r>
            <a:endParaRPr lang="th-TH" dirty="0" smtClean="0"/>
          </a:p>
          <a:p>
            <a:r>
              <a:rPr lang="th-TH" dirty="0" smtClean="0"/>
              <a:t>ข้อมูลแพ็คเก็ตจะถูกแบ่งออกเป็นส่วนๆ เพื่อส่งไปยังปลายทาง</a:t>
            </a:r>
          </a:p>
          <a:p>
            <a:r>
              <a:rPr lang="th-TH" dirty="0" smtClean="0"/>
              <a:t>หากเครือข่ายสองระบบเป็นเครือข่ายต่างชนิดกัน จำเป็นต้องใช้อุปกรณ์ที่ทำงานภายใต้ชั้นสื่อสารเน็ตเวิร์ค ซึ่งปกติเป็น</a:t>
            </a:r>
            <a:r>
              <a:rPr lang="th-TH" b="1" dirty="0" smtClean="0"/>
              <a:t>เรา</a:t>
            </a:r>
            <a:r>
              <a:rPr lang="th-TH" b="1" dirty="0" err="1" smtClean="0"/>
              <a:t>เตอร์</a:t>
            </a:r>
            <a:r>
              <a:rPr lang="th-TH" b="1" dirty="0" smtClean="0"/>
              <a:t> </a:t>
            </a:r>
            <a:r>
              <a:rPr lang="en-US" b="1" dirty="0" smtClean="0"/>
              <a:t>(Router)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3074" name="Picture 2" descr="Image result for router ci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04" y="0"/>
            <a:ext cx="2933896" cy="18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argasz.info/OSI-model/OSI_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583" y="5730239"/>
            <a:ext cx="12225583" cy="11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914</Words>
  <Application>Microsoft Office PowerPoint</Application>
  <PresentationFormat>Widescreen</PresentationFormat>
  <Paragraphs>92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Cordia New</vt:lpstr>
      <vt:lpstr>TH SarabunPSK</vt:lpstr>
      <vt:lpstr>Wingdings 3</vt:lpstr>
      <vt:lpstr>Wisp</vt:lpstr>
      <vt:lpstr>บทที่ 2 : แบบจำลองเครือข่าย (Network Models) Part2 สธ313 การสื่อสารข้อมูลและเครือข่ายคอมพิวเตอร์ทางธุรกิจ</vt:lpstr>
      <vt:lpstr>ชั้นสื่อสารในแบบจำลอง OSI (Layers in The OSI Model ) </vt:lpstr>
      <vt:lpstr>PowerPoint Presentation</vt:lpstr>
      <vt:lpstr>ชั้นสื่อสารฟิสิคัล (Physical Layer)</vt:lpstr>
      <vt:lpstr>ชั้นสื่อสารฟิสิคัล</vt:lpstr>
      <vt:lpstr>ชั้นสื่อสารดาต้าลิงก์ (Data Link Layer)</vt:lpstr>
      <vt:lpstr>ชั้นสื่อสารดาต้าลิงก์</vt:lpstr>
      <vt:lpstr>การส่งข้อมูลแบบ Hop-to-Hop</vt:lpstr>
      <vt:lpstr>ชั้นสื่อสารเน็ตเวิร์ค (Network Layer)</vt:lpstr>
      <vt:lpstr>ชั้นสื่อสารเน็ตเวิร์ค</vt:lpstr>
      <vt:lpstr>การส่งข้อมูลแบบ Source-to-Destination</vt:lpstr>
      <vt:lpstr>ชั้นสื่อสารทรานสปอร์ต (Transport Layer)</vt:lpstr>
      <vt:lpstr>ตัวอย่าง Process บน Windows</vt:lpstr>
      <vt:lpstr>ชั้นสื่อสารทรานสปอร์ต</vt:lpstr>
      <vt:lpstr>การส่งข่าวสารในรูปแบบ Process-to-Process เพื่อให้แน่ใจว่าข้อมูล    จะถูกส่งไปยังโปรเซสที่ถูกต้อง</vt:lpstr>
      <vt:lpstr>ชั้นสื่อสารเซสชั่น (Session Layer)</vt:lpstr>
      <vt:lpstr>ตัวอย่าง Session Timeout Warning</vt:lpstr>
      <vt:lpstr>การซิงโครไนซ์ (Synchronize)</vt:lpstr>
      <vt:lpstr>ชั้นสื่อสารพรีเซนเตชั่น (Presentation Layer)</vt:lpstr>
      <vt:lpstr>ชั้นสื่อสารพรีเซ็นเตชั่น </vt:lpstr>
      <vt:lpstr>Encode - Decode</vt:lpstr>
      <vt:lpstr>ชั้นสื่อสารแอปพลิเคชั่น (Application Layer)</vt:lpstr>
      <vt:lpstr>ชั้นสื่อสารแอปพลิเคชั่น </vt:lpstr>
      <vt:lpstr>สรุปการทำงานของแบบจำลอง OSI ทั้ง 7 ชั้นสื่อสาร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216</cp:revision>
  <dcterms:created xsi:type="dcterms:W3CDTF">2015-08-08T14:30:10Z</dcterms:created>
  <dcterms:modified xsi:type="dcterms:W3CDTF">2018-07-09T08:05:24Z</dcterms:modified>
</cp:coreProperties>
</file>